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1.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2.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3.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14.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5.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6.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7.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18.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19.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20.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1.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22.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23.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24.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25.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26.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27.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28.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29.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30.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notesSlides/notesSlide31.xml" ContentType="application/vnd.openxmlformats-officedocument.presentationml.notesSlid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32.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756" r:id="rId1"/>
    <p:sldMasterId id="2147483760" r:id="rId2"/>
  </p:sldMasterIdLst>
  <p:notesMasterIdLst>
    <p:notesMasterId r:id="rId36"/>
  </p:notesMasterIdLst>
  <p:handoutMasterIdLst>
    <p:handoutMasterId r:id="rId37"/>
  </p:handoutMasterIdLst>
  <p:sldIdLst>
    <p:sldId id="946" r:id="rId3"/>
    <p:sldId id="947" r:id="rId4"/>
    <p:sldId id="879" r:id="rId5"/>
    <p:sldId id="884" r:id="rId6"/>
    <p:sldId id="886" r:id="rId7"/>
    <p:sldId id="927" r:id="rId8"/>
    <p:sldId id="864" r:id="rId9"/>
    <p:sldId id="928" r:id="rId10"/>
    <p:sldId id="956" r:id="rId11"/>
    <p:sldId id="925" r:id="rId12"/>
    <p:sldId id="921" r:id="rId13"/>
    <p:sldId id="965" r:id="rId14"/>
    <p:sldId id="902" r:id="rId15"/>
    <p:sldId id="964" r:id="rId16"/>
    <p:sldId id="967" r:id="rId17"/>
    <p:sldId id="968" r:id="rId18"/>
    <p:sldId id="969" r:id="rId19"/>
    <p:sldId id="962" r:id="rId20"/>
    <p:sldId id="982" r:id="rId21"/>
    <p:sldId id="986" r:id="rId22"/>
    <p:sldId id="948" r:id="rId23"/>
    <p:sldId id="957" r:id="rId24"/>
    <p:sldId id="899" r:id="rId25"/>
    <p:sldId id="900" r:id="rId26"/>
    <p:sldId id="984" r:id="rId27"/>
    <p:sldId id="943" r:id="rId28"/>
    <p:sldId id="971" r:id="rId29"/>
    <p:sldId id="987" r:id="rId30"/>
    <p:sldId id="983" r:id="rId31"/>
    <p:sldId id="973" r:id="rId32"/>
    <p:sldId id="970" r:id="rId33"/>
    <p:sldId id="977" r:id="rId34"/>
    <p:sldId id="985" r:id="rId35"/>
  </p:sldIdLst>
  <p:sldSz cx="10058400" cy="7772400"/>
  <p:notesSz cx="7010400" cy="9296400"/>
  <p:custDataLst>
    <p:tags r:id="rId38"/>
  </p:custDataLst>
  <p:defaultTextStyle>
    <a:defPPr>
      <a:defRPr lang="en-US"/>
    </a:defPPr>
    <a:lvl1pPr algn="l" rtl="0" eaLnBrk="0" fontAlgn="base" hangingPunct="0">
      <a:spcBef>
        <a:spcPct val="0"/>
      </a:spcBef>
      <a:spcAft>
        <a:spcPct val="0"/>
      </a:spcAft>
      <a:defRPr lang="en-US" sz="13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13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3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3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300" b="1" kern="1200">
        <a:solidFill>
          <a:schemeClr val="tx1"/>
        </a:solidFill>
        <a:latin typeface="Arial" pitchFamily="34" charset="0"/>
        <a:ea typeface="+mn-ea"/>
        <a:cs typeface="+mn-cs"/>
      </a:defRPr>
    </a:lvl5pPr>
    <a:lvl6pPr marL="2286000" algn="l" defTabSz="914400" rtl="0" eaLnBrk="1" latinLnBrk="0" hangingPunct="1">
      <a:defRPr sz="1300" b="1" kern="1200">
        <a:solidFill>
          <a:schemeClr val="tx1"/>
        </a:solidFill>
        <a:latin typeface="Arial" pitchFamily="34" charset="0"/>
        <a:ea typeface="+mn-ea"/>
        <a:cs typeface="+mn-cs"/>
      </a:defRPr>
    </a:lvl6pPr>
    <a:lvl7pPr marL="2743200" algn="l" defTabSz="914400" rtl="0" eaLnBrk="1" latinLnBrk="0" hangingPunct="1">
      <a:defRPr sz="1300" b="1" kern="1200">
        <a:solidFill>
          <a:schemeClr val="tx1"/>
        </a:solidFill>
        <a:latin typeface="Arial" pitchFamily="34" charset="0"/>
        <a:ea typeface="+mn-ea"/>
        <a:cs typeface="+mn-cs"/>
      </a:defRPr>
    </a:lvl7pPr>
    <a:lvl8pPr marL="3200400" algn="l" defTabSz="914400" rtl="0" eaLnBrk="1" latinLnBrk="0" hangingPunct="1">
      <a:defRPr sz="1300" b="1" kern="1200">
        <a:solidFill>
          <a:schemeClr val="tx1"/>
        </a:solidFill>
        <a:latin typeface="Arial" pitchFamily="34" charset="0"/>
        <a:ea typeface="+mn-ea"/>
        <a:cs typeface="+mn-cs"/>
      </a:defRPr>
    </a:lvl8pPr>
    <a:lvl9pPr marL="3657600" algn="l" defTabSz="914400" rtl="0" eaLnBrk="1" latinLnBrk="0" hangingPunct="1">
      <a:defRPr sz="13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orient="horz">
          <p15:clr>
            <a:srgbClr val="A4A3A4"/>
          </p15:clr>
        </p15:guide>
        <p15:guide id="3" orient="horz" pos="4848" userDrawn="1">
          <p15:clr>
            <a:srgbClr val="A4A3A4"/>
          </p15:clr>
        </p15:guide>
        <p15:guide id="4" pos="6096" userDrawn="1">
          <p15:clr>
            <a:srgbClr val="A4A3A4"/>
          </p15:clr>
        </p15:guide>
        <p15:guide id="5" pos="2112" userDrawn="1">
          <p15:clr>
            <a:srgbClr val="A4A3A4"/>
          </p15:clr>
        </p15:guide>
        <p15:guide id="6" userDrawn="1">
          <p15:clr>
            <a:srgbClr val="A4A3A4"/>
          </p15:clr>
        </p15:guide>
        <p15:guide id="7" pos="6240">
          <p15:clr>
            <a:srgbClr val="A4A3A4"/>
          </p15:clr>
        </p15:guide>
        <p15:guide id="8" pos="4128" userDrawn="1">
          <p15:clr>
            <a:srgbClr val="A4A3A4"/>
          </p15:clr>
        </p15:guide>
        <p15:guide id="9" pos="3312" userDrawn="1">
          <p15:clr>
            <a:srgbClr val="A4A3A4"/>
          </p15:clr>
        </p15:guide>
        <p15:guide id="10" pos="4992" userDrawn="1">
          <p15:clr>
            <a:srgbClr val="A4A3A4"/>
          </p15:clr>
        </p15:guide>
        <p15:guide id="11" pos="144">
          <p15:clr>
            <a:srgbClr val="A4A3A4"/>
          </p15:clr>
        </p15:guide>
        <p15:guide id="12" orient="horz" pos="33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169"/>
    <a:srgbClr val="5F2167"/>
    <a:srgbClr val="D3EFFC"/>
    <a:srgbClr val="F2A900"/>
    <a:srgbClr val="279F00"/>
    <a:srgbClr val="009CDE"/>
    <a:srgbClr val="0073CF"/>
    <a:srgbClr val="E31837"/>
    <a:srgbClr val="9A7611"/>
    <a:srgbClr val="857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82025" autoAdjust="0"/>
  </p:normalViewPr>
  <p:slideViewPr>
    <p:cSldViewPr snapToObjects="1" showGuides="1">
      <p:cViewPr varScale="1">
        <p:scale>
          <a:sx n="101" d="100"/>
          <a:sy n="101" d="100"/>
        </p:scale>
        <p:origin x="1434" y="114"/>
      </p:cViewPr>
      <p:guideLst>
        <p:guide orient="horz" pos="1224"/>
        <p:guide orient="horz"/>
        <p:guide orient="horz" pos="4848"/>
        <p:guide pos="6096"/>
        <p:guide pos="2112"/>
        <p:guide/>
        <p:guide pos="6240"/>
        <p:guide pos="4128"/>
        <p:guide pos="3312"/>
        <p:guide pos="4992"/>
        <p:guide pos="144"/>
        <p:guide orient="horz" pos="33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50" d="100"/>
          <a:sy n="50"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B7B227F0-1C36-4F50-8728-AF3179DEB26B}" type="datetimeFigureOut">
              <a:rPr lang="en-US" smtClean="0"/>
              <a:t>10/22/2019</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268BBB6-3937-4AC2-9F0F-A9ED95FFA44D}" type="slidenum">
              <a:rPr lang="en-US" smtClean="0"/>
              <a:t>‹#›</a:t>
            </a:fld>
            <a:endParaRPr lang="en-US"/>
          </a:p>
        </p:txBody>
      </p:sp>
    </p:spTree>
    <p:extLst>
      <p:ext uri="{BB962C8B-B14F-4D97-AF65-F5344CB8AC3E}">
        <p14:creationId xmlns:p14="http://schemas.microsoft.com/office/powerpoint/2010/main" val="2622798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Rot="1" noChangeAspect="1" noChangeArrowheads="1" noTextEdit="1"/>
          </p:cNvSpPr>
          <p:nvPr>
            <p:ph type="sldImg" idx="2"/>
          </p:nvPr>
        </p:nvSpPr>
        <p:spPr bwMode="auto">
          <a:xfrm>
            <a:off x="1255713" y="231775"/>
            <a:ext cx="4508500" cy="3486150"/>
          </a:xfrm>
          <a:prstGeom prst="rect">
            <a:avLst/>
          </a:prstGeom>
          <a:noFill/>
          <a:ln w="9525">
            <a:solidFill>
              <a:srgbClr val="000000"/>
            </a:solidFill>
            <a:miter lim="800000"/>
            <a:headEnd/>
            <a:tailEnd/>
          </a:ln>
        </p:spPr>
      </p:sp>
      <p:sp>
        <p:nvSpPr>
          <p:cNvPr id="6152" name="Rectangle 8"/>
          <p:cNvSpPr>
            <a:spLocks noGrp="1" noChangeArrowheads="1"/>
          </p:cNvSpPr>
          <p:nvPr>
            <p:ph type="body" sz="quarter" idx="3"/>
            <p:custDataLst>
              <p:tags r:id="rId2"/>
            </p:custDataLst>
          </p:nvPr>
        </p:nvSpPr>
        <p:spPr bwMode="gray">
          <a:xfrm>
            <a:off x="465142" y="5287967"/>
            <a:ext cx="6078537" cy="293299"/>
          </a:xfrm>
          <a:prstGeom prst="rect">
            <a:avLst/>
          </a:prstGeom>
          <a:noFill/>
          <a:ln w="12700">
            <a:noFill/>
            <a:miter lim="800000"/>
            <a:headEnd/>
            <a:tailEnd/>
          </a:ln>
          <a:effectLst/>
        </p:spPr>
        <p:txBody>
          <a:bodyPr vert="horz" wrap="square" lIns="0" tIns="46171" rIns="0" bIns="46171" numCol="1" anchor="t" anchorCtr="0" compatLnSpc="1">
            <a:prstTxWarp prst="textNoShape">
              <a:avLst/>
            </a:prstTxWarp>
            <a:spAutoFit/>
          </a:bodyPr>
          <a:lstStyle/>
          <a:p>
            <a:pPr lvl="0"/>
            <a:r>
              <a:rPr lang="en-US" noProof="0" smtClean="0"/>
              <a:t>[Text]</a:t>
            </a:r>
          </a:p>
        </p:txBody>
      </p:sp>
    </p:spTree>
    <p:extLst>
      <p:ext uri="{BB962C8B-B14F-4D97-AF65-F5344CB8AC3E}">
        <p14:creationId xmlns:p14="http://schemas.microsoft.com/office/powerpoint/2010/main" val="578787363"/>
      </p:ext>
    </p:extLst>
  </p:cSld>
  <p:clrMap bg1="lt1" tx1="dk1" bg2="lt2" tx2="dk2" accent1="accent1" accent2="accent2" accent3="accent3" accent4="accent4" accent5="accent5" accent6="accent6" hlink="hlink" folHlink="folHlink"/>
  <p:notesStyle>
    <a:lvl1pPr marL="457200" indent="-228600" algn="l" rtl="0" eaLnBrk="0" fontAlgn="base" hangingPunct="0">
      <a:spcBef>
        <a:spcPct val="100000"/>
      </a:spcBef>
      <a:spcAft>
        <a:spcPct val="0"/>
      </a:spcAft>
      <a:buSzPct val="80000"/>
      <a:buFont typeface="Wingdings" pitchFamily="2" charset="2"/>
      <a:buChar char="n"/>
      <a:defRPr sz="1300" kern="1200">
        <a:solidFill>
          <a:schemeClr val="tx1"/>
        </a:solidFill>
        <a:latin typeface="Book Antiqua" pitchFamily="18" charset="0"/>
        <a:ea typeface="+mn-ea"/>
        <a:cs typeface="+mn-cs"/>
      </a:defRPr>
    </a:lvl1pPr>
    <a:lvl2pPr marL="742950" indent="-285750" algn="l" rtl="0" eaLnBrk="0" fontAlgn="base" hangingPunct="0">
      <a:spcBef>
        <a:spcPct val="50000"/>
      </a:spcBef>
      <a:spcAft>
        <a:spcPct val="0"/>
      </a:spcAft>
      <a:buSzPct val="65000"/>
      <a:buFont typeface="Wingdings" pitchFamily="2" charset="2"/>
      <a:buChar char="n"/>
      <a:defRPr sz="1300" kern="1200">
        <a:solidFill>
          <a:schemeClr val="tx1"/>
        </a:solidFill>
        <a:latin typeface="Book Antiqua" pitchFamily="18" charset="0"/>
        <a:ea typeface="+mn-ea"/>
        <a:cs typeface="+mn-cs"/>
      </a:defRPr>
    </a:lvl2pPr>
    <a:lvl3pPr marL="1143000" indent="-228600" algn="l" rtl="0" eaLnBrk="0" fontAlgn="base" hangingPunct="0">
      <a:spcBef>
        <a:spcPct val="50000"/>
      </a:spcBef>
      <a:spcAft>
        <a:spcPct val="0"/>
      </a:spcAft>
      <a:buFont typeface="Book Antiqua" pitchFamily="18" charset="0"/>
      <a:buChar char="–"/>
      <a:defRPr sz="1300" kern="1200">
        <a:solidFill>
          <a:schemeClr val="tx1"/>
        </a:solidFill>
        <a:latin typeface="Book Antiqua" pitchFamily="18" charset="0"/>
        <a:ea typeface="+mn-ea"/>
        <a:cs typeface="+mn-cs"/>
      </a:defRPr>
    </a:lvl3pPr>
    <a:lvl4pPr marL="1600200" indent="-228600" algn="l" rtl="0" eaLnBrk="0" fontAlgn="base" hangingPunct="0">
      <a:spcBef>
        <a:spcPct val="50000"/>
      </a:spcBef>
      <a:spcAft>
        <a:spcPct val="0"/>
      </a:spcAft>
      <a:buFont typeface="Wingdings" pitchFamily="2" charset="2"/>
      <a:buChar char="w"/>
      <a:defRPr sz="1300" kern="1200">
        <a:solidFill>
          <a:schemeClr val="tx1"/>
        </a:solidFill>
        <a:latin typeface="Book Antiqua" pitchFamily="18" charset="0"/>
        <a:ea typeface="+mn-ea"/>
        <a:cs typeface="+mn-cs"/>
      </a:defRPr>
    </a:lvl4pPr>
    <a:lvl5pPr marL="2057400" indent="-228600" algn="l" rtl="0" eaLnBrk="0" fontAlgn="base" hangingPunct="0">
      <a:spcBef>
        <a:spcPct val="0"/>
      </a:spcBef>
      <a:spcAft>
        <a:spcPct val="0"/>
      </a:spcAft>
      <a:defRPr sz="13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71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038225" y="252413"/>
            <a:ext cx="4884738" cy="3776662"/>
          </a:xfrm>
          <a:ln/>
        </p:spPr>
      </p:sp>
      <p:sp>
        <p:nvSpPr>
          <p:cNvPr id="219139" name="Rectangle 3"/>
          <p:cNvSpPr>
            <a:spLocks noGrp="1" noChangeArrowheads="1"/>
          </p:cNvSpPr>
          <p:nvPr>
            <p:ph type="body" idx="1"/>
          </p:nvPr>
        </p:nvSpPr>
        <p:spPr>
          <a:xfrm>
            <a:off x="460835" y="5728631"/>
            <a:ext cx="6022254" cy="1788947"/>
          </a:xfrm>
          <a:noFill/>
          <a:ln/>
        </p:spPr>
        <p:txBody>
          <a:bodyPr tIns="47623" bIns="47623"/>
          <a:lstStyle/>
          <a:p>
            <a:pPr lvl="0"/>
            <a:r>
              <a:rPr lang="en-US" sz="1100" dirty="0" smtClean="0"/>
              <a:t>M&amp;A volume</a:t>
            </a:r>
            <a:r>
              <a:rPr lang="en-US" sz="1100" baseline="0" dirty="0" smtClean="0"/>
              <a:t> is already at 2017 full-year levels</a:t>
            </a:r>
          </a:p>
          <a:p>
            <a:pPr lvl="0"/>
            <a:r>
              <a:rPr lang="en-US" sz="1100" baseline="0" dirty="0" smtClean="0"/>
              <a:t>2018 was up 20% over 2017, and through 3 quarters 2019 is almost at 2018 levels</a:t>
            </a:r>
          </a:p>
          <a:p>
            <a:pPr lvl="0"/>
            <a:r>
              <a:rPr lang="en-US" sz="1100" dirty="0" smtClean="0"/>
              <a:t>Driven by more</a:t>
            </a:r>
            <a:r>
              <a:rPr lang="en-US" sz="1100" baseline="0" dirty="0" smtClean="0"/>
              <a:t> and more</a:t>
            </a:r>
            <a:r>
              <a:rPr lang="en-US" sz="1100" dirty="0" smtClean="0"/>
              <a:t> large transactions</a:t>
            </a:r>
          </a:p>
          <a:p>
            <a:pPr lvl="0"/>
            <a:r>
              <a:rPr lang="en-US" sz="1100" dirty="0" smtClean="0"/>
              <a:t>Since 2015, large deals represent a greater % of all deal volume</a:t>
            </a:r>
          </a:p>
          <a:p>
            <a:pPr lvl="2"/>
            <a:r>
              <a:rPr lang="en-US" sz="1100" dirty="0" smtClean="0"/>
              <a:t>Using</a:t>
            </a:r>
            <a:r>
              <a:rPr lang="en-US" sz="1100" baseline="0" dirty="0" smtClean="0"/>
              <a:t> stock as currency</a:t>
            </a:r>
          </a:p>
          <a:p>
            <a:pPr lvl="2"/>
            <a:r>
              <a:rPr lang="en-US" sz="1100" baseline="0" dirty="0" smtClean="0"/>
              <a:t>Cheap financing</a:t>
            </a:r>
            <a:endParaRPr lang="en-US" sz="1100" dirty="0" smtClean="0"/>
          </a:p>
        </p:txBody>
      </p:sp>
    </p:spTree>
    <p:extLst>
      <p:ext uri="{BB962C8B-B14F-4D97-AF65-F5344CB8AC3E}">
        <p14:creationId xmlns:p14="http://schemas.microsoft.com/office/powerpoint/2010/main" val="173125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3371064"/>
          </a:xfrm>
        </p:spPr>
        <p:txBody>
          <a:bodyPr/>
          <a:lstStyle/>
          <a:p>
            <a:pPr marL="228600" marR="0" lvl="0" indent="-228600" algn="l" defTabSz="1019175" rtl="0" eaLnBrk="0" fontAlgn="base" latinLnBrk="0" hangingPunct="0">
              <a:lnSpc>
                <a:spcPct val="100000"/>
              </a:lnSpc>
              <a:spcBef>
                <a:spcPct val="100000"/>
              </a:spcBef>
              <a:spcAft>
                <a:spcPct val="0"/>
              </a:spcAft>
              <a:buClrTx/>
              <a:buSzPct val="80000"/>
              <a:buFont typeface="Wingdings" pitchFamily="2" charset="2"/>
              <a:buChar char="n"/>
              <a:tabLst/>
              <a:defRPr/>
            </a:pPr>
            <a:r>
              <a:rPr lang="en-US" sz="1100" b="1" dirty="0" smtClean="0">
                <a:solidFill>
                  <a:srgbClr val="000000"/>
                </a:solidFill>
                <a:latin typeface="Calibri Light" panose="020F0302020204030204" pitchFamily="34" charset="0"/>
                <a:ea typeface="MS PGothic" pitchFamily="34" charset="-128"/>
                <a:cs typeface="Calibri" panose="020F0502020204030204" pitchFamily="34" charset="0"/>
              </a:rPr>
              <a:t>What is driving M&amp;A activity?</a:t>
            </a:r>
          </a:p>
          <a:p>
            <a:pPr marL="228600" marR="0" lvl="0" indent="-228600" algn="l" defTabSz="1019175" rtl="0" eaLnBrk="0" fontAlgn="base" latinLnBrk="0" hangingPunct="0">
              <a:lnSpc>
                <a:spcPct val="100000"/>
              </a:lnSpc>
              <a:spcBef>
                <a:spcPct val="100000"/>
              </a:spcBef>
              <a:spcAft>
                <a:spcPct val="0"/>
              </a:spcAft>
              <a:buClrTx/>
              <a:buSzPct val="80000"/>
              <a:buFont typeface="Wingdings" pitchFamily="2" charset="2"/>
              <a:buChar char="n"/>
              <a:tabLst/>
              <a:defRPr/>
            </a:pPr>
            <a:r>
              <a:rPr lang="en-US" sz="1100" b="1" dirty="0" smtClean="0">
                <a:solidFill>
                  <a:srgbClr val="000000"/>
                </a:solidFill>
                <a:latin typeface="Calibri Light" panose="020F0302020204030204" pitchFamily="34" charset="0"/>
                <a:ea typeface="MS PGothic" pitchFamily="34" charset="-128"/>
                <a:cs typeface="Calibri" panose="020F0502020204030204" pitchFamily="34" charset="0"/>
              </a:rPr>
              <a:t>Themes</a:t>
            </a:r>
          </a:p>
          <a:p>
            <a:pPr marL="571500" marR="0" lvl="1" indent="-285750" algn="l" defTabSz="1019175" rtl="0" eaLnBrk="0" fontAlgn="base" latinLnBrk="0" hangingPunct="0">
              <a:lnSpc>
                <a:spcPct val="100000"/>
              </a:lnSpc>
              <a:spcBef>
                <a:spcPct val="100000"/>
              </a:spcBef>
              <a:spcAft>
                <a:spcPct val="0"/>
              </a:spcAft>
              <a:buClrTx/>
              <a:buSzPct val="80000"/>
              <a:buFont typeface="Arial" panose="020B0604020202020204" pitchFamily="34" charset="0"/>
              <a:buChar char="•"/>
              <a:tabLst/>
              <a:defRPr/>
            </a:pPr>
            <a:r>
              <a:rPr lang="en-US" sz="1100" b="0" dirty="0" smtClean="0">
                <a:solidFill>
                  <a:srgbClr val="000000"/>
                </a:solidFill>
                <a:latin typeface="Calibri" panose="020F0502020204030204" pitchFamily="34" charset="0"/>
                <a:cs typeface="Calibri" panose="020F0502020204030204" pitchFamily="34" charset="0"/>
              </a:rPr>
              <a:t>Acquisition financing available at attractive terms</a:t>
            </a:r>
          </a:p>
          <a:p>
            <a:pPr marL="571500" lvl="1" indent="-285750" defTabSz="1019175" eaLnBrk="0" hangingPunct="0">
              <a:spcBef>
                <a:spcPct val="100000"/>
              </a:spcBef>
              <a:buFont typeface="Arial" panose="020B0604020202020204" pitchFamily="34" charset="0"/>
              <a:buChar char="•"/>
            </a:pPr>
            <a:r>
              <a:rPr lang="en-US" sz="1100" b="0" dirty="0" smtClean="0">
                <a:solidFill>
                  <a:srgbClr val="000000"/>
                </a:solidFill>
                <a:latin typeface="Calibri" panose="020F0502020204030204" pitchFamily="34" charset="0"/>
                <a:cs typeface="Calibri" panose="020F0502020204030204" pitchFamily="34" charset="0"/>
              </a:rPr>
              <a:t>Historically high corporate cash balances</a:t>
            </a:r>
          </a:p>
          <a:p>
            <a:pPr marL="571500" lvl="1" indent="-285750" defTabSz="1019175" eaLnBrk="0" hangingPunct="0">
              <a:spcBef>
                <a:spcPct val="100000"/>
              </a:spcBef>
              <a:buFont typeface="Arial" panose="020B0604020202020204" pitchFamily="34" charset="0"/>
              <a:buChar char="•"/>
            </a:pPr>
            <a:r>
              <a:rPr lang="en-US" sz="1100" b="0" dirty="0" smtClean="0">
                <a:solidFill>
                  <a:srgbClr val="000000"/>
                </a:solidFill>
                <a:latin typeface="Calibri" panose="020F0502020204030204" pitchFamily="34" charset="0"/>
                <a:cs typeface="Calibri" panose="020F0502020204030204" pitchFamily="34" charset="0"/>
              </a:rPr>
              <a:t>Strategic</a:t>
            </a:r>
            <a:r>
              <a:rPr lang="en-US" sz="1100" b="0" baseline="0" dirty="0" smtClean="0">
                <a:solidFill>
                  <a:srgbClr val="000000"/>
                </a:solidFill>
                <a:latin typeface="Calibri" panose="020F0502020204030204" pitchFamily="34" charset="0"/>
                <a:cs typeface="Calibri" panose="020F0502020204030204" pitchFamily="34" charset="0"/>
              </a:rPr>
              <a:t> buyers </a:t>
            </a:r>
            <a:r>
              <a:rPr lang="en-US" sz="1100" b="0" dirty="0" smtClean="0">
                <a:solidFill>
                  <a:srgbClr val="000000"/>
                </a:solidFill>
                <a:latin typeface="Calibri" panose="020F0502020204030204" pitchFamily="34" charset="0"/>
                <a:cs typeface="Calibri" panose="020F0502020204030204" pitchFamily="34" charset="0"/>
              </a:rPr>
              <a:t>seeking growth opportunities</a:t>
            </a:r>
          </a:p>
          <a:p>
            <a:pPr marL="571500" lvl="1" indent="-285750" defTabSz="1019175" eaLnBrk="0" hangingPunct="0">
              <a:spcBef>
                <a:spcPct val="100000"/>
              </a:spcBef>
              <a:buFont typeface="Arial" panose="020B0604020202020204" pitchFamily="34" charset="0"/>
              <a:buChar char="•"/>
            </a:pPr>
            <a:r>
              <a:rPr lang="en-US" sz="1100" b="0" dirty="0" smtClean="0">
                <a:solidFill>
                  <a:srgbClr val="000000"/>
                </a:solidFill>
                <a:latin typeface="Calibri" panose="020F0502020204030204" pitchFamily="34" charset="0"/>
                <a:cs typeface="Calibri" panose="020F0502020204030204" pitchFamily="34" charset="0"/>
              </a:rPr>
              <a:t>Uncertain economic outlook tempering activity</a:t>
            </a:r>
          </a:p>
          <a:p>
            <a:pPr marL="571500" lvl="1" indent="-285750" defTabSz="1019175" eaLnBrk="0" hangingPunct="0">
              <a:spcBef>
                <a:spcPct val="100000"/>
              </a:spcBef>
              <a:buFont typeface="Arial" panose="020B0604020202020204" pitchFamily="34" charset="0"/>
              <a:buChar char="•"/>
            </a:pPr>
            <a:r>
              <a:rPr lang="en-US" sz="1100" b="0" dirty="0" smtClean="0">
                <a:solidFill>
                  <a:srgbClr val="000000"/>
                </a:solidFill>
                <a:latin typeface="Calibri" panose="020F0502020204030204" pitchFamily="34" charset="0"/>
                <a:cs typeface="Calibri" panose="020F0502020204030204" pitchFamily="34" charset="0"/>
              </a:rPr>
              <a:t>Pressure to keep up with acquisitive competitors</a:t>
            </a:r>
          </a:p>
          <a:p>
            <a:pPr marL="571500" lvl="1" indent="-285750" defTabSz="1019175" eaLnBrk="0" hangingPunct="0">
              <a:spcBef>
                <a:spcPct val="100000"/>
              </a:spcBef>
              <a:buFont typeface="Arial" panose="020B0604020202020204" pitchFamily="34" charset="0"/>
              <a:buChar char="•"/>
            </a:pPr>
            <a:r>
              <a:rPr lang="en-US" sz="1100" b="0" dirty="0" smtClean="0">
                <a:solidFill>
                  <a:srgbClr val="000000"/>
                </a:solidFill>
                <a:latin typeface="Calibri" panose="020F0502020204030204" pitchFamily="34" charset="0"/>
                <a:cs typeface="Calibri" panose="020F0502020204030204" pitchFamily="34" charset="0"/>
              </a:rPr>
              <a:t>Increased activism catalyzing deals</a:t>
            </a:r>
          </a:p>
          <a:p>
            <a:pPr marL="571500" lvl="1" indent="-285750" defTabSz="1019175" eaLnBrk="0" hangingPunct="0">
              <a:spcBef>
                <a:spcPct val="100000"/>
              </a:spcBef>
              <a:buFont typeface="Arial" panose="020B0604020202020204" pitchFamily="34" charset="0"/>
              <a:buChar char="•"/>
            </a:pPr>
            <a:r>
              <a:rPr lang="en-US" sz="1100" b="0" dirty="0" smtClean="0">
                <a:solidFill>
                  <a:srgbClr val="000000"/>
                </a:solidFill>
                <a:latin typeface="Calibri" panose="020F0502020204030204" pitchFamily="34" charset="0"/>
                <a:cs typeface="Calibri" panose="020F0502020204030204" pitchFamily="34" charset="0"/>
              </a:rPr>
              <a:t>Return of financial sponsors</a:t>
            </a:r>
          </a:p>
          <a:p>
            <a:endParaRPr lang="en-US" dirty="0"/>
          </a:p>
        </p:txBody>
      </p:sp>
    </p:spTree>
    <p:extLst>
      <p:ext uri="{BB962C8B-B14F-4D97-AF65-F5344CB8AC3E}">
        <p14:creationId xmlns:p14="http://schemas.microsoft.com/office/powerpoint/2010/main" val="310563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262521"/>
          </a:xfrm>
        </p:spPr>
        <p:txBody>
          <a:bodyPr/>
          <a:lstStyle/>
          <a:p>
            <a:r>
              <a:rPr lang="en-US" sz="1100" dirty="0" smtClean="0"/>
              <a:t>San Diego:  Very</a:t>
            </a:r>
            <a:r>
              <a:rPr lang="en-US" sz="1100" baseline="0" dirty="0" smtClean="0"/>
              <a:t> active market, Mix of industries</a:t>
            </a:r>
            <a:endParaRPr lang="en-US" sz="1100" dirty="0" smtClean="0"/>
          </a:p>
        </p:txBody>
      </p:sp>
    </p:spTree>
    <p:extLst>
      <p:ext uri="{BB962C8B-B14F-4D97-AF65-F5344CB8AC3E}">
        <p14:creationId xmlns:p14="http://schemas.microsoft.com/office/powerpoint/2010/main" val="342094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94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7"/>
            <a:ext cx="6078537" cy="1447461"/>
          </a:xfrm>
        </p:spPr>
        <p:txBody>
          <a:bodyPr/>
          <a:lstStyle/>
          <a:p>
            <a:r>
              <a:rPr lang="en-US" sz="1100" dirty="0" smtClean="0">
                <a:latin typeface="Calibri" panose="020F0502020204030204" pitchFamily="34" charset="0"/>
                <a:cs typeface="Calibri" panose="020F0502020204030204" pitchFamily="34" charset="0"/>
              </a:rPr>
              <a:t>Net flows into equities</a:t>
            </a:r>
            <a:r>
              <a:rPr lang="en-US" sz="1100" baseline="0" dirty="0" smtClean="0">
                <a:latin typeface="Calibri" panose="020F0502020204030204" pitchFamily="34" charset="0"/>
                <a:cs typeface="Calibri" panose="020F0502020204030204" pitchFamily="34" charset="0"/>
              </a:rPr>
              <a:t> are down YTD</a:t>
            </a:r>
          </a:p>
          <a:p>
            <a:r>
              <a:rPr lang="en-US" sz="1100" baseline="0" dirty="0" smtClean="0">
                <a:latin typeface="Calibri" panose="020F0502020204030204" pitchFamily="34" charset="0"/>
                <a:cs typeface="Calibri" panose="020F0502020204030204" pitchFamily="34" charset="0"/>
              </a:rPr>
              <a:t>But, technology flows remain strong</a:t>
            </a:r>
          </a:p>
          <a:p>
            <a:pPr lvl="2"/>
            <a:r>
              <a:rPr lang="en-US" sz="1100" baseline="0" dirty="0" smtClean="0">
                <a:latin typeface="Calibri" panose="020F0502020204030204" pitchFamily="34" charset="0"/>
                <a:cs typeface="Calibri" panose="020F0502020204030204" pitchFamily="34" charset="0"/>
              </a:rPr>
              <a:t>Up $2.1B vs. overall -$217B</a:t>
            </a:r>
          </a:p>
          <a:p>
            <a:pPr lvl="2"/>
            <a:r>
              <a:rPr lang="en-US" sz="1100" baseline="0" dirty="0" smtClean="0">
                <a:latin typeface="Calibri" panose="020F0502020204030204" pitchFamily="34" charset="0"/>
                <a:cs typeface="Calibri" panose="020F0502020204030204" pitchFamily="34" charset="0"/>
              </a:rPr>
              <a:t>Already rebounded from hiccup in September</a:t>
            </a:r>
          </a:p>
          <a:p>
            <a:pPr lvl="0"/>
            <a:r>
              <a:rPr lang="en-US" sz="1100" baseline="0" dirty="0" smtClean="0">
                <a:latin typeface="Calibri" panose="020F0502020204030204" pitchFamily="34" charset="0"/>
                <a:cs typeface="Calibri" panose="020F0502020204030204" pitchFamily="34" charset="0"/>
              </a:rPr>
              <a:t>So, what does this mean for the IPO market?</a:t>
            </a:r>
          </a:p>
        </p:txBody>
      </p:sp>
    </p:spTree>
    <p:extLst>
      <p:ext uri="{BB962C8B-B14F-4D97-AF65-F5344CB8AC3E}">
        <p14:creationId xmlns:p14="http://schemas.microsoft.com/office/powerpoint/2010/main" val="354199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0"/>
            <a:ext cx="6078537" cy="2186124"/>
          </a:xfrm>
        </p:spPr>
        <p:txBody>
          <a:bodyPr/>
          <a:lstStyle/>
          <a:p>
            <a:r>
              <a:rPr lang="en-US" sz="1100" dirty="0" smtClean="0">
                <a:latin typeface="Calibri" panose="020F0502020204030204" pitchFamily="34" charset="0"/>
                <a:cs typeface="Calibri" panose="020F0502020204030204" pitchFamily="34" charset="0"/>
              </a:rPr>
              <a:t>First, let’s talk about the technology IPO market</a:t>
            </a:r>
          </a:p>
          <a:p>
            <a:r>
              <a:rPr lang="en-US" sz="1100" dirty="0" smtClean="0">
                <a:latin typeface="Calibri" panose="020F0502020204030204" pitchFamily="34" charset="0"/>
                <a:cs typeface="Calibri" panose="020F0502020204030204" pitchFamily="34" charset="0"/>
              </a:rPr>
              <a:t>Record</a:t>
            </a:r>
            <a:r>
              <a:rPr lang="en-US" sz="1100" baseline="0" dirty="0" smtClean="0">
                <a:latin typeface="Calibri" panose="020F0502020204030204" pitchFamily="34" charset="0"/>
                <a:cs typeface="Calibri" panose="020F0502020204030204" pitchFamily="34" charset="0"/>
              </a:rPr>
              <a:t> IPO volume in 2019</a:t>
            </a:r>
          </a:p>
          <a:p>
            <a:r>
              <a:rPr lang="en-US" sz="1100" dirty="0" smtClean="0">
                <a:latin typeface="Calibri" panose="020F0502020204030204" pitchFamily="34" charset="0"/>
                <a:cs typeface="Calibri" panose="020F0502020204030204" pitchFamily="34" charset="0"/>
              </a:rPr>
              <a:t>Driven by a few key deals</a:t>
            </a:r>
          </a:p>
          <a:p>
            <a:pPr lvl="2"/>
            <a:r>
              <a:rPr lang="en-US" sz="1100" dirty="0" smtClean="0">
                <a:latin typeface="Calibri" panose="020F0502020204030204" pitchFamily="34" charset="0"/>
                <a:cs typeface="Calibri" panose="020F0502020204030204" pitchFamily="34" charset="0"/>
              </a:rPr>
              <a:t>Overall</a:t>
            </a:r>
            <a:r>
              <a:rPr lang="en-US" sz="1100" baseline="0" dirty="0" smtClean="0">
                <a:latin typeface="Calibri" panose="020F0502020204030204" pitchFamily="34" charset="0"/>
                <a:cs typeface="Calibri" panose="020F0502020204030204" pitchFamily="34" charset="0"/>
              </a:rPr>
              <a:t> 28 tech IPOs so far this year</a:t>
            </a:r>
            <a:endParaRPr lang="en-US" sz="1100" dirty="0" smtClean="0">
              <a:latin typeface="Calibri" panose="020F0502020204030204" pitchFamily="34" charset="0"/>
              <a:cs typeface="Calibri" panose="020F0502020204030204" pitchFamily="34" charset="0"/>
            </a:endParaRPr>
          </a:p>
          <a:p>
            <a:r>
              <a:rPr lang="en-US" sz="1100" dirty="0" smtClean="0">
                <a:latin typeface="Calibri" panose="020F0502020204030204" pitchFamily="34" charset="0"/>
                <a:cs typeface="Calibri" panose="020F0502020204030204" pitchFamily="34" charset="0"/>
              </a:rPr>
              <a:t>On R hand you can see:</a:t>
            </a:r>
          </a:p>
          <a:p>
            <a:pPr lvl="2"/>
            <a:r>
              <a:rPr lang="en-US" sz="1100" dirty="0" smtClean="0">
                <a:latin typeface="Calibri" panose="020F0502020204030204" pitchFamily="34" charset="0"/>
                <a:cs typeface="Calibri" panose="020F0502020204030204" pitchFamily="34" charset="0"/>
              </a:rPr>
              <a:t>Issuance trends are increasingly dominated by Software and Internet companies</a:t>
            </a:r>
          </a:p>
          <a:p>
            <a:endParaRPr lang="en-US" dirty="0"/>
          </a:p>
        </p:txBody>
      </p:sp>
    </p:spTree>
    <p:extLst>
      <p:ext uri="{BB962C8B-B14F-4D97-AF65-F5344CB8AC3E}">
        <p14:creationId xmlns:p14="http://schemas.microsoft.com/office/powerpoint/2010/main" val="2654920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3394147"/>
          </a:xfrm>
        </p:spPr>
        <p:txBody>
          <a:bodyPr/>
          <a:lstStyle/>
          <a:p>
            <a:pPr marL="457200" marR="0" lvl="0" indent="-228600" algn="l" defTabSz="914400" rtl="0" eaLnBrk="0" fontAlgn="base" latinLnBrk="0" hangingPunct="0">
              <a:lnSpc>
                <a:spcPct val="100000"/>
              </a:lnSpc>
              <a:spcBef>
                <a:spcPct val="100000"/>
              </a:spcBef>
              <a:spcAft>
                <a:spcPct val="0"/>
              </a:spcAft>
              <a:buClrTx/>
              <a:buSzPct val="80000"/>
              <a:buFont typeface="Wingdings" pitchFamily="2" charset="2"/>
              <a:buChar char="n"/>
              <a:tabLst/>
              <a:defRPr/>
            </a:pPr>
            <a:r>
              <a:rPr lang="en-US" sz="1100" b="0" i="0" dirty="0" smtClean="0">
                <a:solidFill>
                  <a:srgbClr val="000000"/>
                </a:solidFill>
                <a:latin typeface="Calibri" panose="020F0502020204030204" pitchFamily="34" charset="0"/>
                <a:cs typeface="Calibri" panose="020F0502020204030204" pitchFamily="34" charset="0"/>
              </a:rPr>
              <a:t>2019 Tech IPOs have been largely defined by high growth and strong aftermarket returns out of the gate</a:t>
            </a:r>
            <a:endParaRPr lang="en-US" sz="1100" b="0" i="0" baseline="30000" dirty="0" smtClean="0">
              <a:solidFill>
                <a:srgbClr val="000000"/>
              </a:solidFill>
              <a:latin typeface="Calibri" pitchFamily="34" charset="0"/>
              <a:cs typeface="Calibri" pitchFamily="34" charset="0"/>
            </a:endParaRPr>
          </a:p>
          <a:p>
            <a:r>
              <a:rPr lang="en-US" sz="1100" b="1" dirty="0" smtClean="0">
                <a:latin typeface="Calibri" panose="020F0502020204030204" pitchFamily="34" charset="0"/>
                <a:cs typeface="Calibri" panose="020F0502020204030204" pitchFamily="34" charset="0"/>
              </a:rPr>
              <a:t>A few observations:</a:t>
            </a:r>
          </a:p>
          <a:p>
            <a:pPr lvl="1"/>
            <a:r>
              <a:rPr lang="en-US" sz="1100" dirty="0" smtClean="0">
                <a:latin typeface="Calibri" panose="020F0502020204030204" pitchFamily="34" charset="0"/>
                <a:cs typeface="Calibri" panose="020F0502020204030204" pitchFamily="34" charset="0"/>
              </a:rPr>
              <a:t>Median tech IPO </a:t>
            </a:r>
          </a:p>
          <a:p>
            <a:pPr lvl="2"/>
            <a:r>
              <a:rPr lang="en-US" sz="1100" dirty="0" smtClean="0">
                <a:latin typeface="Calibri" panose="020F0502020204030204" pitchFamily="34" charset="0"/>
                <a:cs typeface="Calibri" panose="020F0502020204030204" pitchFamily="34" charset="0"/>
              </a:rPr>
              <a:t>Base</a:t>
            </a:r>
            <a:r>
              <a:rPr lang="en-US" sz="1100" baseline="0" dirty="0" smtClean="0">
                <a:latin typeface="Calibri" panose="020F0502020204030204" pitchFamily="34" charset="0"/>
                <a:cs typeface="Calibri" panose="020F0502020204030204" pitchFamily="34" charset="0"/>
              </a:rPr>
              <a:t> deal size =</a:t>
            </a:r>
            <a:r>
              <a:rPr lang="en-US" sz="1100" dirty="0" smtClean="0">
                <a:latin typeface="Calibri" panose="020F0502020204030204" pitchFamily="34" charset="0"/>
                <a:cs typeface="Calibri" panose="020F0502020204030204" pitchFamily="34" charset="0"/>
              </a:rPr>
              <a:t> $525M</a:t>
            </a:r>
          </a:p>
          <a:p>
            <a:pPr lvl="2"/>
            <a:r>
              <a:rPr lang="en-US" sz="1100" dirty="0" smtClean="0">
                <a:latin typeface="Calibri" panose="020F0502020204030204" pitchFamily="34" charset="0"/>
                <a:cs typeface="Calibri" panose="020F0502020204030204" pitchFamily="34" charset="0"/>
              </a:rPr>
              <a:t>Base </a:t>
            </a:r>
            <a:r>
              <a:rPr lang="en-US" sz="1100" dirty="0" err="1" smtClean="0">
                <a:latin typeface="Calibri" panose="020F0502020204030204" pitchFamily="34" charset="0"/>
                <a:cs typeface="Calibri" panose="020F0502020204030204" pitchFamily="34" charset="0"/>
              </a:rPr>
              <a:t>mkt</a:t>
            </a:r>
            <a:r>
              <a:rPr lang="en-US" sz="1100" baseline="0" dirty="0" smtClean="0">
                <a:latin typeface="Calibri" panose="020F0502020204030204" pitchFamily="34" charset="0"/>
                <a:cs typeface="Calibri" panose="020F0502020204030204" pitchFamily="34" charset="0"/>
              </a:rPr>
              <a:t> cap = $4.5B</a:t>
            </a:r>
          </a:p>
          <a:p>
            <a:pPr marL="742950" marR="0" lvl="1" indent="-285750" algn="l" defTabSz="914400" rtl="0" eaLnBrk="0" fontAlgn="base" latinLnBrk="0" hangingPunct="0">
              <a:lnSpc>
                <a:spcPct val="100000"/>
              </a:lnSpc>
              <a:spcBef>
                <a:spcPct val="50000"/>
              </a:spcBef>
              <a:spcAft>
                <a:spcPct val="0"/>
              </a:spcAft>
              <a:buClrTx/>
              <a:buSzPct val="65000"/>
              <a:buFont typeface="Wingdings" pitchFamily="2" charset="2"/>
              <a:buChar char="n"/>
              <a:tabLst/>
              <a:defRPr/>
            </a:pPr>
            <a:r>
              <a:rPr lang="en-US" sz="1100" dirty="0" smtClean="0">
                <a:latin typeface="Calibri" panose="020F0502020204030204" pitchFamily="34" charset="0"/>
                <a:cs typeface="Calibri" panose="020F0502020204030204" pitchFamily="34" charset="0"/>
              </a:rPr>
              <a:t>&gt; 60% priced “above the range”, and none below</a:t>
            </a:r>
          </a:p>
          <a:p>
            <a:pPr marL="742950" marR="0" lvl="1" indent="-285750" algn="l" defTabSz="914400" rtl="0" eaLnBrk="0" fontAlgn="base" latinLnBrk="0" hangingPunct="0">
              <a:lnSpc>
                <a:spcPct val="100000"/>
              </a:lnSpc>
              <a:spcBef>
                <a:spcPct val="50000"/>
              </a:spcBef>
              <a:spcAft>
                <a:spcPct val="0"/>
              </a:spcAft>
              <a:buClrTx/>
              <a:buSzPct val="65000"/>
              <a:buFont typeface="Wingdings" pitchFamily="2" charset="2"/>
              <a:buChar char="n"/>
              <a:tabLst/>
              <a:defRPr/>
            </a:pPr>
            <a:r>
              <a:rPr lang="en-US" sz="1100" dirty="0" smtClean="0">
                <a:latin typeface="Calibri" panose="020F0502020204030204" pitchFamily="34" charset="0"/>
                <a:cs typeface="Calibri" panose="020F0502020204030204" pitchFamily="34" charset="0"/>
              </a:rPr>
              <a:t>Key</a:t>
            </a:r>
            <a:r>
              <a:rPr lang="en-US" sz="1100" baseline="0" dirty="0" smtClean="0">
                <a:latin typeface="Calibri" panose="020F0502020204030204" pitchFamily="34" charset="0"/>
                <a:cs typeface="Calibri" panose="020F0502020204030204" pitchFamily="34" charset="0"/>
              </a:rPr>
              <a:t> stats at time of IPO</a:t>
            </a:r>
            <a:endParaRPr lang="en-US" sz="1100" dirty="0" smtClean="0">
              <a:latin typeface="Calibri" panose="020F0502020204030204" pitchFamily="34" charset="0"/>
              <a:cs typeface="Calibri" panose="020F0502020204030204" pitchFamily="34" charset="0"/>
            </a:endParaRPr>
          </a:p>
          <a:p>
            <a:pPr marL="1143000" marR="0" lvl="2" indent="-285750" algn="l" defTabSz="914400" rtl="0" eaLnBrk="0" fontAlgn="base" latinLnBrk="0" hangingPunct="0">
              <a:lnSpc>
                <a:spcPct val="100000"/>
              </a:lnSpc>
              <a:spcBef>
                <a:spcPct val="50000"/>
              </a:spcBef>
              <a:spcAft>
                <a:spcPct val="0"/>
              </a:spcAft>
              <a:buClrTx/>
              <a:buSzPct val="65000"/>
              <a:tabLst/>
              <a:defRPr/>
            </a:pPr>
            <a:r>
              <a:rPr lang="en-US" sz="1100" dirty="0" smtClean="0">
                <a:latin typeface="Calibri" panose="020F0502020204030204" pitchFamily="34" charset="0"/>
                <a:cs typeface="Calibri" panose="020F0502020204030204" pitchFamily="34" charset="0"/>
              </a:rPr>
              <a:t>Revenue growth = 32% on average</a:t>
            </a:r>
          </a:p>
          <a:p>
            <a:pPr marL="1143000" marR="0" lvl="2" indent="-285750" algn="l" defTabSz="914400" rtl="0" eaLnBrk="0" fontAlgn="base" latinLnBrk="0" hangingPunct="0">
              <a:lnSpc>
                <a:spcPct val="100000"/>
              </a:lnSpc>
              <a:spcBef>
                <a:spcPct val="50000"/>
              </a:spcBef>
              <a:spcAft>
                <a:spcPct val="0"/>
              </a:spcAft>
              <a:buClrTx/>
              <a:buSzPct val="65000"/>
              <a:tabLst/>
              <a:defRPr/>
            </a:pPr>
            <a:r>
              <a:rPr lang="en-US" sz="1100" dirty="0" smtClean="0">
                <a:latin typeface="Calibri" panose="020F0502020204030204" pitchFamily="34" charset="0"/>
                <a:cs typeface="Calibri" panose="020F0502020204030204" pitchFamily="34" charset="0"/>
              </a:rPr>
              <a:t>Profitability</a:t>
            </a:r>
            <a:r>
              <a:rPr lang="en-US" sz="1100" baseline="0" dirty="0" smtClean="0">
                <a:latin typeface="Calibri" panose="020F0502020204030204" pitchFamily="34" charset="0"/>
                <a:cs typeface="Calibri" panose="020F0502020204030204" pitchFamily="34" charset="0"/>
              </a:rPr>
              <a:t> = No</a:t>
            </a:r>
          </a:p>
          <a:p>
            <a:pPr marL="1143000" lvl="2" indent="-285750"/>
            <a:r>
              <a:rPr lang="en-US" sz="1100" baseline="0" dirty="0" smtClean="0">
                <a:latin typeface="Calibri" panose="020F0502020204030204" pitchFamily="34" charset="0"/>
                <a:cs typeface="Calibri" panose="020F0502020204030204" pitchFamily="34" charset="0"/>
              </a:rPr>
              <a:t>Revenue multiple based</a:t>
            </a:r>
          </a:p>
          <a:p>
            <a:pPr marL="1143000" lvl="2" indent="-285750"/>
            <a:r>
              <a:rPr lang="en-US" sz="1100" baseline="0" dirty="0" smtClean="0">
                <a:latin typeface="Calibri" panose="020F0502020204030204" pitchFamily="34" charset="0"/>
                <a:cs typeface="Calibri" panose="020F0502020204030204" pitchFamily="34" charset="0"/>
              </a:rPr>
              <a:t>7.1x on average at pricing</a:t>
            </a:r>
          </a:p>
          <a:p>
            <a:r>
              <a:rPr lang="en-US" sz="1100" baseline="0" dirty="0" smtClean="0">
                <a:latin typeface="Calibri" panose="020F0502020204030204" pitchFamily="34" charset="0"/>
                <a:cs typeface="Calibri" panose="020F0502020204030204" pitchFamily="34" charset="0"/>
              </a:rPr>
              <a:t>Very robust year so far…with heavy IPO calendar</a:t>
            </a:r>
          </a:p>
        </p:txBody>
      </p:sp>
    </p:spTree>
    <p:extLst>
      <p:ext uri="{BB962C8B-B14F-4D97-AF65-F5344CB8AC3E}">
        <p14:creationId xmlns:p14="http://schemas.microsoft.com/office/powerpoint/2010/main" val="106424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7"/>
            <a:ext cx="6078537" cy="2124569"/>
          </a:xfrm>
        </p:spPr>
        <p:txBody>
          <a:bodyPr/>
          <a:lstStyle/>
          <a:p>
            <a:r>
              <a:rPr lang="en-US" sz="1100" dirty="0" smtClean="0">
                <a:latin typeface="+mn-lt"/>
              </a:rPr>
              <a:t>Hot areas:</a:t>
            </a:r>
          </a:p>
          <a:p>
            <a:pPr lvl="2"/>
            <a:r>
              <a:rPr lang="en-US" sz="1100" dirty="0" smtClean="0">
                <a:latin typeface="+mn-lt"/>
              </a:rPr>
              <a:t>AI</a:t>
            </a:r>
          </a:p>
          <a:p>
            <a:pPr lvl="2"/>
            <a:r>
              <a:rPr lang="en-US" sz="1100" dirty="0" err="1" smtClean="0">
                <a:latin typeface="+mn-lt"/>
              </a:rPr>
              <a:t>FinTech</a:t>
            </a:r>
            <a:endParaRPr lang="en-US" sz="1100" dirty="0" smtClean="0">
              <a:latin typeface="+mn-lt"/>
            </a:endParaRPr>
          </a:p>
          <a:p>
            <a:pPr lvl="2"/>
            <a:r>
              <a:rPr lang="en-US" sz="1100" dirty="0" smtClean="0">
                <a:latin typeface="+mn-lt"/>
              </a:rPr>
              <a:t>Security</a:t>
            </a:r>
          </a:p>
          <a:p>
            <a:pPr lvl="0"/>
            <a:r>
              <a:rPr lang="en-US" sz="1100" dirty="0" smtClean="0">
                <a:latin typeface="+mn-lt"/>
              </a:rPr>
              <a:t>Technology</a:t>
            </a:r>
            <a:r>
              <a:rPr lang="en-US" sz="1100" baseline="0" dirty="0" smtClean="0">
                <a:latin typeface="+mn-lt"/>
              </a:rPr>
              <a:t> moving into traditional industries</a:t>
            </a:r>
            <a:endParaRPr lang="en-US" sz="1100" dirty="0" smtClean="0">
              <a:latin typeface="+mn-lt"/>
            </a:endParaRPr>
          </a:p>
          <a:p>
            <a:pPr lvl="2"/>
            <a:r>
              <a:rPr lang="en-US" sz="1100" dirty="0" err="1" smtClean="0">
                <a:latin typeface="+mn-lt"/>
              </a:rPr>
              <a:t>AutoTech</a:t>
            </a:r>
            <a:endParaRPr lang="en-US" sz="1100" dirty="0" smtClean="0">
              <a:latin typeface="+mn-lt"/>
            </a:endParaRPr>
          </a:p>
          <a:p>
            <a:pPr lvl="2"/>
            <a:r>
              <a:rPr lang="en-US" sz="1100" dirty="0" err="1" smtClean="0">
                <a:latin typeface="+mn-lt"/>
              </a:rPr>
              <a:t>FootTech</a:t>
            </a:r>
            <a:endParaRPr lang="en-US" sz="1100" dirty="0" smtClean="0">
              <a:latin typeface="+mn-lt"/>
            </a:endParaRPr>
          </a:p>
          <a:p>
            <a:pPr lvl="2"/>
            <a:r>
              <a:rPr lang="en-US" sz="1100" dirty="0" err="1" smtClean="0">
                <a:latin typeface="+mn-lt"/>
              </a:rPr>
              <a:t>PropertyTech</a:t>
            </a:r>
            <a:endParaRPr lang="en-US" sz="1100" dirty="0">
              <a:latin typeface="+mn-lt"/>
            </a:endParaRPr>
          </a:p>
        </p:txBody>
      </p:sp>
    </p:spTree>
    <p:extLst>
      <p:ext uri="{BB962C8B-B14F-4D97-AF65-F5344CB8AC3E}">
        <p14:creationId xmlns:p14="http://schemas.microsoft.com/office/powerpoint/2010/main" val="1377581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dirty="0" smtClean="0">
                <a:latin typeface="Calibri" panose="020F0502020204030204" pitchFamily="34" charset="0"/>
                <a:cs typeface="Calibri" panose="020F0502020204030204" pitchFamily="34" charset="0"/>
              </a:rPr>
              <a:t>2018 Technology M&amp;A is up ~ 30% YTD</a:t>
            </a:r>
            <a:r>
              <a:rPr lang="en-US" sz="1400" baseline="0" dirty="0" smtClean="0">
                <a:latin typeface="Calibri" panose="020F0502020204030204" pitchFamily="34" charset="0"/>
                <a:cs typeface="Calibri" panose="020F0502020204030204" pitchFamily="34" charset="0"/>
              </a:rPr>
              <a:t> over 2017, </a:t>
            </a:r>
            <a:r>
              <a:rPr lang="en-US" sz="1400" b="0" dirty="0" smtClean="0">
                <a:solidFill>
                  <a:srgbClr val="000000"/>
                </a:solidFill>
                <a:latin typeface="Calibri" panose="020F0502020204030204" pitchFamily="34" charset="0"/>
                <a:cs typeface="Calibri" panose="020F0502020204030204" pitchFamily="34" charset="0"/>
              </a:rPr>
              <a:t>driven by record number of mega deals</a:t>
            </a:r>
          </a:p>
          <a:p>
            <a:pPr lvl="2"/>
            <a:r>
              <a:rPr lang="en-US" sz="1400" baseline="0" dirty="0" smtClean="0">
                <a:latin typeface="Calibri" panose="020F0502020204030204" pitchFamily="34" charset="0"/>
                <a:cs typeface="Calibri" panose="020F0502020204030204" pitchFamily="34" charset="0"/>
              </a:rPr>
              <a:t>And…already more transactions in 2019 than 2018</a:t>
            </a:r>
          </a:p>
          <a:p>
            <a:r>
              <a:rPr lang="en-US" sz="1400" dirty="0" smtClean="0">
                <a:latin typeface="Calibri" panose="020F0502020204030204" pitchFamily="34" charset="0"/>
                <a:cs typeface="Calibri" panose="020F0502020204030204" pitchFamily="34" charset="0"/>
              </a:rPr>
              <a:t>We talked about what is driving overall M&amp;</a:t>
            </a:r>
            <a:r>
              <a:rPr lang="en-US" sz="1400" baseline="0" dirty="0" smtClean="0">
                <a:latin typeface="Calibri" panose="020F0502020204030204" pitchFamily="34" charset="0"/>
                <a:cs typeface="Calibri" panose="020F0502020204030204" pitchFamily="34" charset="0"/>
              </a:rPr>
              <a:t>A…</a:t>
            </a:r>
            <a:r>
              <a:rPr lang="en-US" sz="1400" b="1" baseline="0" dirty="0" smtClean="0">
                <a:latin typeface="Calibri" panose="020F0502020204030204" pitchFamily="34" charset="0"/>
                <a:cs typeface="Calibri" panose="020F0502020204030204" pitchFamily="34" charset="0"/>
              </a:rPr>
              <a:t>here is what’s driving tech M&amp;A</a:t>
            </a:r>
          </a:p>
          <a:p>
            <a:pPr lvl="2">
              <a:spcBef>
                <a:spcPts val="0"/>
              </a:spcBef>
              <a:spcAft>
                <a:spcPts val="300"/>
              </a:spcAft>
            </a:pPr>
            <a:r>
              <a:rPr lang="en-US" sz="1400" b="1" dirty="0" smtClean="0">
                <a:latin typeface="Calibri" panose="020F0502020204030204" pitchFamily="34" charset="0"/>
                <a:cs typeface="Calibri" panose="020F0502020204030204" pitchFamily="34" charset="0"/>
              </a:rPr>
              <a:t>Lack of organic growth leading to </a:t>
            </a:r>
            <a:r>
              <a:rPr lang="en-US" sz="1400" b="1" dirty="0" err="1" smtClean="0">
                <a:latin typeface="Calibri" panose="020F0502020204030204" pitchFamily="34" charset="0"/>
                <a:cs typeface="Calibri" panose="020F0502020204030204" pitchFamily="34" charset="0"/>
              </a:rPr>
              <a:t>strategics</a:t>
            </a:r>
            <a:r>
              <a:rPr lang="en-US" sz="1400" b="1" dirty="0" smtClean="0">
                <a:latin typeface="Calibri" panose="020F0502020204030204" pitchFamily="34" charset="0"/>
                <a:cs typeface="Calibri" panose="020F0502020204030204" pitchFamily="34" charset="0"/>
              </a:rPr>
              <a:t> pursuing scarce assets </a:t>
            </a:r>
            <a:r>
              <a:rPr lang="en-US" sz="1400" b="0" dirty="0" smtClean="0">
                <a:latin typeface="Calibri" panose="020F0502020204030204" pitchFamily="34" charset="0"/>
                <a:cs typeface="Calibri" panose="020F0502020204030204" pitchFamily="34" charset="0"/>
              </a:rPr>
              <a:t>growing at scale</a:t>
            </a:r>
          </a:p>
          <a:p>
            <a:pPr lvl="2">
              <a:spcBef>
                <a:spcPts val="0"/>
              </a:spcBef>
              <a:spcAft>
                <a:spcPts val="300"/>
              </a:spcAft>
            </a:pPr>
            <a:r>
              <a:rPr lang="en-US" sz="1400" b="0" dirty="0" smtClean="0">
                <a:latin typeface="Calibri" panose="020F0502020204030204" pitchFamily="34" charset="0"/>
                <a:cs typeface="Calibri" panose="020F0502020204030204" pitchFamily="34" charset="0"/>
              </a:rPr>
              <a:t>Large </a:t>
            </a:r>
            <a:r>
              <a:rPr lang="en-US" sz="1400" b="1" dirty="0" smtClean="0">
                <a:latin typeface="Calibri" panose="020F0502020204030204" pitchFamily="34" charset="0"/>
                <a:cs typeface="Calibri" panose="020F0502020204030204" pitchFamily="34" charset="0"/>
              </a:rPr>
              <a:t>private equity entries/exits</a:t>
            </a:r>
            <a:r>
              <a:rPr lang="en-US" sz="1400" b="0" dirty="0" smtClean="0">
                <a:latin typeface="Calibri" panose="020F0502020204030204" pitchFamily="34" charset="0"/>
                <a:cs typeface="Calibri" panose="020F0502020204030204" pitchFamily="34" charset="0"/>
              </a:rPr>
              <a:t>, especially in software</a:t>
            </a:r>
          </a:p>
          <a:p>
            <a:pPr lvl="2">
              <a:spcBef>
                <a:spcPts val="0"/>
              </a:spcBef>
              <a:spcAft>
                <a:spcPts val="300"/>
              </a:spcAft>
            </a:pPr>
            <a:r>
              <a:rPr lang="en-US" sz="1400" b="0" dirty="0" smtClean="0">
                <a:latin typeface="Calibri" panose="020F0502020204030204" pitchFamily="34" charset="0"/>
                <a:cs typeface="Calibri" panose="020F0502020204030204" pitchFamily="34" charset="0"/>
              </a:rPr>
              <a:t>High </a:t>
            </a:r>
            <a:r>
              <a:rPr lang="en-US" sz="1400" b="0" dirty="0" smtClean="0">
                <a:solidFill>
                  <a:srgbClr val="000000"/>
                </a:solidFill>
                <a:latin typeface="Calibri" panose="020F0502020204030204" pitchFamily="34" charset="0"/>
                <a:cs typeface="Calibri" panose="020F0502020204030204" pitchFamily="34" charset="0"/>
              </a:rPr>
              <a:t>levels of </a:t>
            </a:r>
            <a:r>
              <a:rPr lang="en-US" sz="1400" b="1" dirty="0" smtClean="0">
                <a:solidFill>
                  <a:srgbClr val="000000"/>
                </a:solidFill>
                <a:latin typeface="Calibri" panose="020F0502020204030204" pitchFamily="34" charset="0"/>
                <a:cs typeface="Calibri" panose="020F0502020204030204" pitchFamily="34" charset="0"/>
              </a:rPr>
              <a:t>dry powder </a:t>
            </a:r>
            <a:r>
              <a:rPr lang="en-US" sz="1400" b="0" dirty="0" smtClean="0">
                <a:solidFill>
                  <a:srgbClr val="000000"/>
                </a:solidFill>
                <a:latin typeface="Calibri" panose="020F0502020204030204" pitchFamily="34" charset="0"/>
                <a:cs typeface="Calibri" panose="020F0502020204030204" pitchFamily="34" charset="0"/>
              </a:rPr>
              <a:t>/ strategic cash balances</a:t>
            </a:r>
          </a:p>
          <a:p>
            <a:pPr marL="1143000" marR="0" lvl="2" indent="-228600" algn="l" defTabSz="914400" rtl="0" eaLnBrk="0" fontAlgn="base" latinLnBrk="0" hangingPunct="0">
              <a:lnSpc>
                <a:spcPct val="100000"/>
              </a:lnSpc>
              <a:spcBef>
                <a:spcPts val="0"/>
              </a:spcBef>
              <a:spcAft>
                <a:spcPts val="300"/>
              </a:spcAft>
              <a:buClrTx/>
              <a:buSzTx/>
              <a:buFont typeface="Book Antiqua" pitchFamily="18" charset="0"/>
              <a:buChar char="–"/>
              <a:tabLst/>
              <a:defRPr/>
            </a:pPr>
            <a:r>
              <a:rPr lang="en-US" sz="1400" b="1" dirty="0" smtClean="0">
                <a:latin typeface="Calibri" panose="020F0502020204030204" pitchFamily="34" charset="0"/>
                <a:cs typeface="Calibri" panose="020F0502020204030204" pitchFamily="34" charset="0"/>
              </a:rPr>
              <a:t>Non-tech acquirers </a:t>
            </a:r>
            <a:r>
              <a:rPr lang="en-US" sz="1400" b="0" dirty="0" smtClean="0">
                <a:latin typeface="Calibri" panose="020F0502020204030204" pitchFamily="34" charset="0"/>
                <a:cs typeface="Calibri" panose="020F0502020204030204" pitchFamily="34" charset="0"/>
              </a:rPr>
              <a:t>aggressively pursuing technology investments</a:t>
            </a:r>
            <a:endParaRPr lang="en-US" b="1" dirty="0" smtClean="0"/>
          </a:p>
        </p:txBody>
      </p:sp>
    </p:spTree>
    <p:extLst>
      <p:ext uri="{BB962C8B-B14F-4D97-AF65-F5344CB8AC3E}">
        <p14:creationId xmlns:p14="http://schemas.microsoft.com/office/powerpoint/2010/main" val="3103024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262521"/>
          </a:xfrm>
        </p:spPr>
        <p:txBody>
          <a:bodyPr/>
          <a:lstStyle/>
          <a:p>
            <a:pPr marL="457200" marR="0" lvl="0" indent="-228600" algn="l" defTabSz="914400" rtl="0" eaLnBrk="0" fontAlgn="base" latinLnBrk="0" hangingPunct="0">
              <a:lnSpc>
                <a:spcPct val="100000"/>
              </a:lnSpc>
              <a:spcBef>
                <a:spcPct val="100000"/>
              </a:spcBef>
              <a:spcAft>
                <a:spcPct val="0"/>
              </a:spcAft>
              <a:buClrTx/>
              <a:buSzPct val="80000"/>
              <a:buFont typeface="Wingdings" pitchFamily="2" charset="2"/>
              <a:buChar char="n"/>
              <a:tabLst/>
              <a:defRPr/>
            </a:pPr>
            <a:r>
              <a:rPr lang="en-US" sz="1100" b="0" dirty="0" smtClean="0">
                <a:solidFill>
                  <a:srgbClr val="012169"/>
                </a:solidFill>
                <a:latin typeface="Calibri" panose="020F0502020204030204" pitchFamily="34" charset="0"/>
                <a:cs typeface="Calibri" pitchFamily="34" charset="0"/>
              </a:rPr>
              <a:t>Technology acquisition is the new #1 driver of M&amp;A pursuits</a:t>
            </a:r>
            <a:endParaRPr lang="en-US" sz="1100" b="0" dirty="0"/>
          </a:p>
        </p:txBody>
      </p:sp>
    </p:spTree>
    <p:extLst>
      <p:ext uri="{BB962C8B-B14F-4D97-AF65-F5344CB8AC3E}">
        <p14:creationId xmlns:p14="http://schemas.microsoft.com/office/powerpoint/2010/main" val="324323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5"/>
            <a:ext cx="6078537" cy="2124569"/>
          </a:xfrm>
        </p:spPr>
        <p:txBody>
          <a:bodyPr/>
          <a:lstStyle/>
          <a:p>
            <a:r>
              <a:rPr lang="en-US" sz="1100" dirty="0" smtClean="0">
                <a:latin typeface="+mn-lt"/>
              </a:rPr>
              <a:t>BofA Securities Inc.…no more BofA Merrill Lynch</a:t>
            </a:r>
          </a:p>
          <a:p>
            <a:r>
              <a:rPr lang="en-US" sz="1100" dirty="0" smtClean="0">
                <a:latin typeface="+mn-lt"/>
              </a:rPr>
              <a:t>Emerging Growth &amp; Regional Coverage group now in San Diego</a:t>
            </a:r>
          </a:p>
          <a:p>
            <a:r>
              <a:rPr lang="en-US" sz="1100" dirty="0" smtClean="0">
                <a:latin typeface="+mn-lt"/>
              </a:rPr>
              <a:t>What’s happening in today’s capital markets?</a:t>
            </a:r>
          </a:p>
          <a:p>
            <a:pPr lvl="2"/>
            <a:r>
              <a:rPr lang="en-US" sz="1100" dirty="0" smtClean="0">
                <a:latin typeface="+mn-lt"/>
              </a:rPr>
              <a:t>Overall and technology specific</a:t>
            </a:r>
          </a:p>
          <a:p>
            <a:r>
              <a:rPr lang="en-US" sz="1100" dirty="0" smtClean="0">
                <a:latin typeface="+mn-lt"/>
              </a:rPr>
              <a:t>What’s happening in today’s technology capital markets?</a:t>
            </a:r>
          </a:p>
          <a:p>
            <a:pPr lvl="2"/>
            <a:r>
              <a:rPr lang="en-US" sz="1100" dirty="0" smtClean="0">
                <a:latin typeface="+mn-lt"/>
              </a:rPr>
              <a:t>Current technology M&amp;A, IPO and private placement activity</a:t>
            </a:r>
          </a:p>
          <a:p>
            <a:r>
              <a:rPr lang="en-US" sz="1100" dirty="0" smtClean="0">
                <a:latin typeface="+mn-lt"/>
              </a:rPr>
              <a:t> What are investors/buyers looking for in today’s market?</a:t>
            </a:r>
          </a:p>
        </p:txBody>
      </p:sp>
    </p:spTree>
    <p:extLst>
      <p:ext uri="{BB962C8B-B14F-4D97-AF65-F5344CB8AC3E}">
        <p14:creationId xmlns:p14="http://schemas.microsoft.com/office/powerpoint/2010/main" val="332140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kern="1200" dirty="0" smtClean="0">
                <a:solidFill>
                  <a:schemeClr val="tx1"/>
                </a:solidFill>
                <a:latin typeface="+mn-lt"/>
                <a:ea typeface="+mn-ea"/>
                <a:cs typeface="Calibri" panose="020F0502020204030204" pitchFamily="34" charset="0"/>
              </a:rPr>
              <a:t>As you might imagine, PE players are taking</a:t>
            </a:r>
            <a:r>
              <a:rPr lang="en-US" sz="1400" kern="1200" baseline="0" dirty="0" smtClean="0">
                <a:solidFill>
                  <a:schemeClr val="tx1"/>
                </a:solidFill>
                <a:latin typeface="+mn-lt"/>
                <a:ea typeface="+mn-ea"/>
                <a:cs typeface="Calibri" panose="020F0502020204030204" pitchFamily="34" charset="0"/>
              </a:rPr>
              <a:t> advantage of low interest rates</a:t>
            </a:r>
          </a:p>
          <a:p>
            <a:r>
              <a:rPr lang="en-US" sz="1400" kern="1200" baseline="0" dirty="0" smtClean="0">
                <a:solidFill>
                  <a:schemeClr val="tx1"/>
                </a:solidFill>
                <a:latin typeface="+mn-lt"/>
                <a:ea typeface="+mn-ea"/>
                <a:cs typeface="Calibri" panose="020F0502020204030204" pitchFamily="34" charset="0"/>
              </a:rPr>
              <a:t>Paying more and putting in more equity</a:t>
            </a:r>
          </a:p>
          <a:p>
            <a:pPr lvl="2"/>
            <a:r>
              <a:rPr lang="en-US" sz="1400" kern="1200" baseline="0" dirty="0" smtClean="0">
                <a:solidFill>
                  <a:schemeClr val="tx1"/>
                </a:solidFill>
                <a:latin typeface="+mn-lt"/>
                <a:ea typeface="+mn-ea"/>
                <a:cs typeface="Calibri" panose="020F0502020204030204" pitchFamily="34" charset="0"/>
              </a:rPr>
              <a:t>More leverage = roughly 40% equity, 60% debt</a:t>
            </a:r>
          </a:p>
        </p:txBody>
      </p:sp>
    </p:spTree>
    <p:extLst>
      <p:ext uri="{BB962C8B-B14F-4D97-AF65-F5344CB8AC3E}">
        <p14:creationId xmlns:p14="http://schemas.microsoft.com/office/powerpoint/2010/main" val="57262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759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7"/>
            <a:ext cx="6078537" cy="3009427"/>
          </a:xfrm>
        </p:spPr>
        <p:txBody>
          <a:bodyPr/>
          <a:lstStyle/>
          <a:p>
            <a:pPr marL="457200" marR="0" lvl="0" indent="-228600" algn="l" defTabSz="914400" rtl="0" eaLnBrk="0" fontAlgn="base" latinLnBrk="0" hangingPunct="0">
              <a:lnSpc>
                <a:spcPct val="100000"/>
              </a:lnSpc>
              <a:spcBef>
                <a:spcPct val="100000"/>
              </a:spcBef>
              <a:spcAft>
                <a:spcPct val="0"/>
              </a:spcAft>
              <a:buClrTx/>
              <a:buSzPct val="80000"/>
              <a:buFont typeface="Wingdings" pitchFamily="2" charset="2"/>
              <a:buChar char="n"/>
              <a:tabLst/>
              <a:defRPr/>
            </a:pPr>
            <a:r>
              <a:rPr lang="en-US" sz="1100" dirty="0" smtClean="0">
                <a:latin typeface="+mn-lt"/>
              </a:rPr>
              <a:t>Today, there is nearly </a:t>
            </a:r>
            <a:r>
              <a:rPr lang="en-US" sz="1100" baseline="0" dirty="0" smtClean="0">
                <a:latin typeface="+mn-lt"/>
              </a:rPr>
              <a:t>as much capital raised via private markets as all public capital raises</a:t>
            </a:r>
          </a:p>
          <a:p>
            <a:pPr marL="1143000" marR="0" lvl="2" indent="-228600" algn="l" defTabSz="914400" rtl="0" eaLnBrk="0" fontAlgn="base" latinLnBrk="0" hangingPunct="0">
              <a:lnSpc>
                <a:spcPct val="100000"/>
              </a:lnSpc>
              <a:spcBef>
                <a:spcPct val="100000"/>
              </a:spcBef>
              <a:spcAft>
                <a:spcPct val="0"/>
              </a:spcAft>
              <a:buClrTx/>
              <a:buSzPct val="80000"/>
              <a:buFont typeface="Arial" panose="020B0604020202020204" pitchFamily="34" charset="0"/>
              <a:buChar char="•"/>
              <a:tabLst/>
              <a:defRPr/>
            </a:pPr>
            <a:r>
              <a:rPr lang="en-US" sz="1100" baseline="0" dirty="0" smtClean="0">
                <a:latin typeface="+mn-lt"/>
              </a:rPr>
              <a:t>25% of capital from private capital markets</a:t>
            </a:r>
          </a:p>
          <a:p>
            <a:pPr marL="1143000" marR="0" lvl="2" indent="-228600" algn="l" defTabSz="914400" rtl="0" eaLnBrk="0" fontAlgn="base" latinLnBrk="0" hangingPunct="0">
              <a:lnSpc>
                <a:spcPct val="100000"/>
              </a:lnSpc>
              <a:spcBef>
                <a:spcPct val="100000"/>
              </a:spcBef>
              <a:spcAft>
                <a:spcPct val="0"/>
              </a:spcAft>
              <a:buClrTx/>
              <a:buSzPct val="80000"/>
              <a:buFont typeface="Arial" panose="020B0604020202020204" pitchFamily="34" charset="0"/>
              <a:buChar char="•"/>
              <a:tabLst/>
              <a:defRPr/>
            </a:pPr>
            <a:r>
              <a:rPr lang="en-US" sz="1100" baseline="0" dirty="0" smtClean="0">
                <a:latin typeface="+mn-lt"/>
              </a:rPr>
              <a:t>~50% today.  Will eventually surpass</a:t>
            </a:r>
          </a:p>
          <a:p>
            <a:pPr marL="457200" marR="0" lvl="0" indent="-228600" algn="l" defTabSz="914400" rtl="0" eaLnBrk="0" fontAlgn="base" latinLnBrk="0" hangingPunct="0">
              <a:lnSpc>
                <a:spcPct val="100000"/>
              </a:lnSpc>
              <a:spcBef>
                <a:spcPct val="100000"/>
              </a:spcBef>
              <a:spcAft>
                <a:spcPct val="0"/>
              </a:spcAft>
              <a:buClrTx/>
              <a:buSzPct val="80000"/>
              <a:buFont typeface="Wingdings" pitchFamily="2" charset="2"/>
              <a:buChar char="n"/>
              <a:tabLst/>
              <a:defRPr/>
            </a:pPr>
            <a:r>
              <a:rPr lang="en-US" sz="1100" baseline="0" dirty="0" smtClean="0">
                <a:latin typeface="+mn-lt"/>
              </a:rPr>
              <a:t>More, and bigger buckets of capital focused on private markets</a:t>
            </a:r>
          </a:p>
          <a:p>
            <a:r>
              <a:rPr lang="en-US" sz="1100" dirty="0" smtClean="0">
                <a:latin typeface="+mn-lt"/>
              </a:rPr>
              <a:t>Crossover investors, special situation</a:t>
            </a:r>
            <a:r>
              <a:rPr lang="en-US" sz="1100" baseline="0" dirty="0" smtClean="0">
                <a:latin typeface="+mn-lt"/>
              </a:rPr>
              <a:t> funds, Mega funds </a:t>
            </a:r>
            <a:endParaRPr lang="en-US" sz="1100" dirty="0" smtClean="0">
              <a:latin typeface="+mn-lt"/>
            </a:endParaRPr>
          </a:p>
          <a:p>
            <a:pPr marL="457200" marR="0" lvl="0" indent="-228600" algn="l" defTabSz="914400" rtl="0" eaLnBrk="0" fontAlgn="base" latinLnBrk="0" hangingPunct="0">
              <a:lnSpc>
                <a:spcPct val="100000"/>
              </a:lnSpc>
              <a:spcBef>
                <a:spcPct val="100000"/>
              </a:spcBef>
              <a:spcAft>
                <a:spcPct val="0"/>
              </a:spcAft>
              <a:buClrTx/>
              <a:buSzPct val="80000"/>
              <a:buFont typeface="Wingdings" pitchFamily="2" charset="2"/>
              <a:buChar char="n"/>
              <a:tabLst/>
              <a:defRPr/>
            </a:pPr>
            <a:r>
              <a:rPr lang="en-US" sz="1100" baseline="0" dirty="0" smtClean="0">
                <a:latin typeface="+mn-lt"/>
              </a:rPr>
              <a:t>Bigger and bigger deals are happening in private markets</a:t>
            </a:r>
            <a:endParaRPr lang="en-US" sz="1100" dirty="0" smtClean="0">
              <a:latin typeface="+mn-lt"/>
            </a:endParaRPr>
          </a:p>
          <a:p>
            <a:pPr lvl="2"/>
            <a:r>
              <a:rPr lang="en-US" sz="1100" dirty="0" smtClean="0">
                <a:latin typeface="+mn-lt"/>
              </a:rPr>
              <a:t>$132M</a:t>
            </a:r>
            <a:r>
              <a:rPr lang="en-US" sz="1100" baseline="0" dirty="0" smtClean="0">
                <a:latin typeface="+mn-lt"/>
              </a:rPr>
              <a:t> in private vs. $142M public</a:t>
            </a:r>
          </a:p>
          <a:p>
            <a:endParaRPr lang="en-US" dirty="0" smtClean="0"/>
          </a:p>
          <a:p>
            <a:endParaRPr lang="en-US" dirty="0"/>
          </a:p>
        </p:txBody>
      </p:sp>
    </p:spTree>
    <p:extLst>
      <p:ext uri="{BB962C8B-B14F-4D97-AF65-F5344CB8AC3E}">
        <p14:creationId xmlns:p14="http://schemas.microsoft.com/office/powerpoint/2010/main" val="134250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1278184"/>
          </a:xfrm>
        </p:spPr>
        <p:txBody>
          <a:bodyPr/>
          <a:lstStyle/>
          <a:p>
            <a:r>
              <a:rPr lang="en-US" sz="1100" dirty="0" smtClean="0">
                <a:latin typeface="+mn-lt"/>
              </a:rPr>
              <a:t>More and more</a:t>
            </a:r>
            <a:r>
              <a:rPr lang="en-US" sz="1100" baseline="0" dirty="0" smtClean="0">
                <a:latin typeface="+mn-lt"/>
              </a:rPr>
              <a:t> institutions entering private markets (mutual funds &amp; growth equity firms)</a:t>
            </a:r>
          </a:p>
          <a:p>
            <a:r>
              <a:rPr lang="en-US" sz="1100" baseline="0" dirty="0" smtClean="0">
                <a:latin typeface="+mn-lt"/>
              </a:rPr>
              <a:t>$2T private capital available…with 50% targeted for U.S.</a:t>
            </a:r>
          </a:p>
          <a:p>
            <a:r>
              <a:rPr lang="en-US" sz="1100" baseline="0" dirty="0" smtClean="0">
                <a:latin typeface="+mn-lt"/>
              </a:rPr>
              <a:t>Companies going public later…need more funding</a:t>
            </a:r>
          </a:p>
          <a:p>
            <a:r>
              <a:rPr lang="en-US" sz="1100" baseline="0" dirty="0" smtClean="0">
                <a:latin typeface="+mn-lt"/>
              </a:rPr>
              <a:t>Is essentially giving founder most of what get in IPO</a:t>
            </a:r>
            <a:endParaRPr lang="en-US" sz="1100" dirty="0">
              <a:latin typeface="+mn-lt"/>
            </a:endParaRPr>
          </a:p>
        </p:txBody>
      </p:sp>
    </p:spTree>
    <p:extLst>
      <p:ext uri="{BB962C8B-B14F-4D97-AF65-F5344CB8AC3E}">
        <p14:creationId xmlns:p14="http://schemas.microsoft.com/office/powerpoint/2010/main" val="173055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7"/>
            <a:ext cx="6078537" cy="1224323"/>
          </a:xfrm>
        </p:spPr>
        <p:txBody>
          <a:bodyPr/>
          <a:lstStyle/>
          <a:p>
            <a:pPr marL="457200" marR="0" lvl="0" indent="-228600" algn="l" defTabSz="914400" rtl="0" eaLnBrk="0" fontAlgn="base" latinLnBrk="0" hangingPunct="0">
              <a:lnSpc>
                <a:spcPct val="100000"/>
              </a:lnSpc>
              <a:spcBef>
                <a:spcPct val="100000"/>
              </a:spcBef>
              <a:spcAft>
                <a:spcPct val="0"/>
              </a:spcAft>
              <a:buClrTx/>
              <a:buSzPct val="80000"/>
              <a:buFont typeface="Wingdings" pitchFamily="2" charset="2"/>
              <a:buChar char="n"/>
              <a:tabLst/>
              <a:defRPr/>
            </a:pPr>
            <a:r>
              <a:rPr lang="en-US" sz="1400" b="0" dirty="0" smtClean="0">
                <a:solidFill>
                  <a:srgbClr val="000000"/>
                </a:solidFill>
                <a:cs typeface="Calibri" panose="020F0502020204030204" pitchFamily="34" charset="0"/>
              </a:rPr>
              <a:t>The Number of Large Companies Raising Capital Privately Continues to Grow…</a:t>
            </a:r>
          </a:p>
          <a:p>
            <a:r>
              <a:rPr lang="en-US" dirty="0" smtClean="0"/>
              <a:t>2008 vs. 2019</a:t>
            </a:r>
          </a:p>
          <a:p>
            <a:pPr lvl="2"/>
            <a:r>
              <a:rPr lang="en-US" dirty="0" smtClean="0"/>
              <a:t>$26B of equity value vs. $582B</a:t>
            </a:r>
            <a:endParaRPr lang="en-US" dirty="0"/>
          </a:p>
        </p:txBody>
      </p:sp>
    </p:spTree>
    <p:extLst>
      <p:ext uri="{BB962C8B-B14F-4D97-AF65-F5344CB8AC3E}">
        <p14:creationId xmlns:p14="http://schemas.microsoft.com/office/powerpoint/2010/main" val="1546404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1"/>
            <a:ext cx="6078537" cy="1701376"/>
          </a:xfrm>
        </p:spPr>
        <p:txBody>
          <a:bodyPr/>
          <a:lstStyle/>
          <a:p>
            <a:r>
              <a:rPr lang="en-US" sz="1100" dirty="0" smtClean="0">
                <a:latin typeface="Calibri" panose="020F0502020204030204" pitchFamily="34" charset="0"/>
                <a:cs typeface="Calibri" panose="020F0502020204030204" pitchFamily="34" charset="0"/>
              </a:rPr>
              <a:t>In today’s sea of sky high valuations, </a:t>
            </a:r>
            <a:r>
              <a:rPr lang="en-US" sz="1100" b="1" dirty="0" smtClean="0">
                <a:latin typeface="Calibri" panose="020F0502020204030204" pitchFamily="34" charset="0"/>
                <a:cs typeface="Calibri" panose="020F0502020204030204" pitchFamily="34" charset="0"/>
              </a:rPr>
              <a:t>discerning investors </a:t>
            </a:r>
            <a:r>
              <a:rPr lang="en-US" sz="1100" dirty="0" smtClean="0">
                <a:latin typeface="Calibri" panose="020F0502020204030204" pitchFamily="34" charset="0"/>
                <a:cs typeface="Calibri" panose="020F0502020204030204" pitchFamily="34" charset="0"/>
              </a:rPr>
              <a:t>are searching for names that </a:t>
            </a:r>
            <a:br>
              <a:rPr lang="en-US" sz="1100" dirty="0" smtClean="0">
                <a:latin typeface="Calibri" panose="020F0502020204030204" pitchFamily="34" charset="0"/>
                <a:cs typeface="Calibri" panose="020F0502020204030204" pitchFamily="34" charset="0"/>
              </a:rPr>
            </a:br>
            <a:r>
              <a:rPr lang="en-US" sz="1100" dirty="0" smtClean="0">
                <a:latin typeface="Calibri" panose="020F0502020204030204" pitchFamily="34" charset="0"/>
                <a:cs typeface="Calibri" panose="020F0502020204030204" pitchFamily="34" charset="0"/>
              </a:rPr>
              <a:t>can </a:t>
            </a:r>
            <a:r>
              <a:rPr lang="en-US" sz="1100" b="1" dirty="0" smtClean="0">
                <a:latin typeface="Calibri" panose="020F0502020204030204" pitchFamily="34" charset="0"/>
                <a:cs typeface="Calibri" panose="020F0502020204030204" pitchFamily="34" charset="0"/>
              </a:rPr>
              <a:t>identify a path to profitability in a growing market </a:t>
            </a:r>
          </a:p>
          <a:p>
            <a:pPr lvl="2"/>
            <a:r>
              <a:rPr lang="en-US" sz="1100" b="1" dirty="0" smtClean="0">
                <a:latin typeface="Calibri" panose="020F0502020204030204" pitchFamily="34" charset="0"/>
                <a:cs typeface="Calibri" panose="020F0502020204030204" pitchFamily="34" charset="0"/>
              </a:rPr>
              <a:t>Are</a:t>
            </a:r>
            <a:r>
              <a:rPr lang="en-US" sz="1100" b="1" baseline="0" dirty="0" smtClean="0">
                <a:latin typeface="Calibri" panose="020F0502020204030204" pitchFamily="34" charset="0"/>
                <a:cs typeface="Calibri" panose="020F0502020204030204" pitchFamily="34" charset="0"/>
              </a:rPr>
              <a:t> you playing in a large market?</a:t>
            </a:r>
          </a:p>
          <a:p>
            <a:pPr lvl="2"/>
            <a:r>
              <a:rPr lang="en-US" sz="1100" b="1" baseline="0" dirty="0" smtClean="0">
                <a:latin typeface="Calibri" panose="020F0502020204030204" pitchFamily="34" charset="0"/>
                <a:cs typeface="Calibri" panose="020F0502020204030204" pitchFamily="34" charset="0"/>
              </a:rPr>
              <a:t>Are you expanding margins?</a:t>
            </a:r>
          </a:p>
          <a:p>
            <a:pPr lvl="2"/>
            <a:r>
              <a:rPr lang="en-US" sz="1100" b="1" baseline="0" dirty="0" smtClean="0">
                <a:latin typeface="Calibri" panose="020F0502020204030204" pitchFamily="34" charset="0"/>
                <a:cs typeface="Calibri" panose="020F0502020204030204" pitchFamily="34" charset="0"/>
              </a:rPr>
              <a:t>Can you play through a cycle?</a:t>
            </a:r>
          </a:p>
          <a:p>
            <a:pPr lvl="2"/>
            <a:r>
              <a:rPr lang="en-US" sz="1100" b="1" baseline="0" dirty="0" smtClean="0">
                <a:latin typeface="Calibri" panose="020F0502020204030204" pitchFamily="34" charset="0"/>
                <a:cs typeface="Calibri" panose="020F0502020204030204" pitchFamily="34" charset="0"/>
              </a:rPr>
              <a:t>Are there meaningful barriers to entry = maintain market share</a:t>
            </a:r>
          </a:p>
          <a:p>
            <a:pPr lvl="2"/>
            <a:r>
              <a:rPr lang="en-US" sz="1100" b="1" baseline="0" dirty="0" smtClean="0">
                <a:latin typeface="Calibri" panose="020F0502020204030204" pitchFamily="34" charset="0"/>
                <a:cs typeface="Calibri" panose="020F0502020204030204" pitchFamily="34" charset="0"/>
              </a:rPr>
              <a:t>Sustainable growth is big differentiator</a:t>
            </a:r>
          </a:p>
        </p:txBody>
      </p:sp>
    </p:spTree>
    <p:extLst>
      <p:ext uri="{BB962C8B-B14F-4D97-AF65-F5344CB8AC3E}">
        <p14:creationId xmlns:p14="http://schemas.microsoft.com/office/powerpoint/2010/main" val="350837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9"/>
            <a:ext cx="6078537" cy="293299"/>
          </a:xfrm>
        </p:spPr>
        <p:txBody>
          <a:bodyPr/>
          <a:lstStyle/>
          <a:p>
            <a:pPr marL="228600" indent="0">
              <a:buNone/>
            </a:pPr>
            <a:endParaRPr lang="en-US" dirty="0"/>
          </a:p>
        </p:txBody>
      </p:sp>
    </p:spTree>
    <p:extLst>
      <p:ext uri="{BB962C8B-B14F-4D97-AF65-F5344CB8AC3E}">
        <p14:creationId xmlns:p14="http://schemas.microsoft.com/office/powerpoint/2010/main" val="3042252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334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9949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dirty="0" smtClean="0">
                <a:latin typeface="Calibri" panose="020F0502020204030204" pitchFamily="34" charset="0"/>
                <a:cs typeface="Calibri" panose="020F0502020204030204" pitchFamily="34" charset="0"/>
              </a:rPr>
              <a:t>We talked about what is driving overall M&amp;</a:t>
            </a:r>
            <a:r>
              <a:rPr lang="en-US" sz="1200" baseline="0" dirty="0" smtClean="0">
                <a:latin typeface="Calibri" panose="020F0502020204030204" pitchFamily="34" charset="0"/>
                <a:cs typeface="Calibri" panose="020F0502020204030204" pitchFamily="34" charset="0"/>
              </a:rPr>
              <a:t>A…here is what’s driving tech M&amp;A</a:t>
            </a:r>
          </a:p>
          <a:p>
            <a:pPr lvl="2">
              <a:spcBef>
                <a:spcPts val="0"/>
              </a:spcBef>
              <a:spcAft>
                <a:spcPts val="300"/>
              </a:spcAft>
            </a:pPr>
            <a:r>
              <a:rPr lang="en-US" sz="1200" dirty="0" smtClean="0">
                <a:latin typeface="Calibri" panose="020F0502020204030204" pitchFamily="34" charset="0"/>
                <a:cs typeface="Calibri" panose="020F0502020204030204" pitchFamily="34" charset="0"/>
              </a:rPr>
              <a:t>Lack of organic growth leading to </a:t>
            </a:r>
            <a:r>
              <a:rPr lang="en-US" sz="1200" dirty="0" err="1" smtClean="0">
                <a:latin typeface="Calibri" panose="020F0502020204030204" pitchFamily="34" charset="0"/>
                <a:cs typeface="Calibri" panose="020F0502020204030204" pitchFamily="34" charset="0"/>
              </a:rPr>
              <a:t>strategics</a:t>
            </a:r>
            <a:r>
              <a:rPr lang="en-US" sz="1200" dirty="0" smtClean="0">
                <a:latin typeface="Calibri" panose="020F0502020204030204" pitchFamily="34" charset="0"/>
                <a:cs typeface="Calibri" panose="020F0502020204030204" pitchFamily="34" charset="0"/>
              </a:rPr>
              <a:t> pursuing scarce assets growing at scale</a:t>
            </a:r>
          </a:p>
          <a:p>
            <a:pPr lvl="2">
              <a:spcBef>
                <a:spcPts val="0"/>
              </a:spcBef>
              <a:spcAft>
                <a:spcPts val="300"/>
              </a:spcAft>
            </a:pPr>
            <a:r>
              <a:rPr lang="en-US" sz="1200" dirty="0" smtClean="0">
                <a:latin typeface="Calibri" panose="020F0502020204030204" pitchFamily="34" charset="0"/>
                <a:cs typeface="Calibri" panose="020F0502020204030204" pitchFamily="34" charset="0"/>
              </a:rPr>
              <a:t>Large private equity entries/exits, especially in software</a:t>
            </a:r>
          </a:p>
          <a:p>
            <a:pPr lvl="2">
              <a:spcBef>
                <a:spcPts val="0"/>
              </a:spcBef>
              <a:spcAft>
                <a:spcPts val="300"/>
              </a:spcAft>
            </a:pPr>
            <a:r>
              <a:rPr lang="en-US" sz="1200" dirty="0" smtClean="0">
                <a:latin typeface="Calibri" panose="020F0502020204030204" pitchFamily="34" charset="0"/>
                <a:cs typeface="Calibri" panose="020F0502020204030204" pitchFamily="34" charset="0"/>
              </a:rPr>
              <a:t>Non-tech acquirers aggressively pursuing technology investments</a:t>
            </a:r>
          </a:p>
          <a:p>
            <a:pPr lvl="2">
              <a:spcBef>
                <a:spcPts val="0"/>
              </a:spcBef>
              <a:spcAft>
                <a:spcPts val="300"/>
              </a:spcAft>
            </a:pPr>
            <a:r>
              <a:rPr lang="en-US" sz="1200" dirty="0" smtClean="0">
                <a:latin typeface="Calibri" panose="020F0502020204030204" pitchFamily="34" charset="0"/>
                <a:cs typeface="Calibri" panose="020F0502020204030204" pitchFamily="34" charset="0"/>
              </a:rPr>
              <a:t>High </a:t>
            </a:r>
            <a:r>
              <a:rPr lang="en-US" sz="1200" dirty="0" smtClean="0">
                <a:solidFill>
                  <a:srgbClr val="000000"/>
                </a:solidFill>
                <a:latin typeface="Calibri" panose="020F0502020204030204" pitchFamily="34" charset="0"/>
                <a:cs typeface="Calibri" panose="020F0502020204030204" pitchFamily="34" charset="0"/>
              </a:rPr>
              <a:t>levels of dry powder / strategic cash balances</a:t>
            </a:r>
            <a:endParaRPr lang="en-US" sz="1400" dirty="0"/>
          </a:p>
        </p:txBody>
      </p:sp>
    </p:spTree>
    <p:extLst>
      <p:ext uri="{BB962C8B-B14F-4D97-AF65-F5344CB8AC3E}">
        <p14:creationId xmlns:p14="http://schemas.microsoft.com/office/powerpoint/2010/main" val="231110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p:spPr>
        <p:txBody>
          <a:bodyPr/>
          <a:lstStyle/>
          <a:p>
            <a:pPr eaLnBrk="1" hangingPunct="1"/>
            <a:endParaRPr lang="en-US" dirty="0" smtClean="0"/>
          </a:p>
        </p:txBody>
      </p:sp>
    </p:spTree>
    <p:extLst>
      <p:ext uri="{BB962C8B-B14F-4D97-AF65-F5344CB8AC3E}">
        <p14:creationId xmlns:p14="http://schemas.microsoft.com/office/powerpoint/2010/main" val="3979201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8"/>
            <a:ext cx="6078537" cy="854991"/>
          </a:xfrm>
        </p:spPr>
        <p:txBody>
          <a:bodyPr/>
          <a:lstStyle/>
          <a:p>
            <a:r>
              <a:rPr lang="en-US" sz="1100" dirty="0" smtClean="0">
                <a:latin typeface="+mn-lt"/>
              </a:rPr>
              <a:t>Looking at the software vertical as an example…</a:t>
            </a:r>
          </a:p>
          <a:p>
            <a:r>
              <a:rPr lang="en-US" sz="1100" dirty="0" smtClean="0">
                <a:latin typeface="+mn-lt"/>
              </a:rPr>
              <a:t>Valuations are still solid,</a:t>
            </a:r>
            <a:r>
              <a:rPr lang="en-US" sz="1100" baseline="0" dirty="0" smtClean="0">
                <a:latin typeface="+mn-lt"/>
              </a:rPr>
              <a:t> but down somewhat from a year ago</a:t>
            </a:r>
          </a:p>
          <a:p>
            <a:pPr lvl="2"/>
            <a:r>
              <a:rPr lang="en-US" sz="1100" baseline="0" dirty="0" smtClean="0">
                <a:latin typeface="+mn-lt"/>
              </a:rPr>
              <a:t>6.6x vs. 7.2x NTM Revenue</a:t>
            </a:r>
            <a:endParaRPr lang="en-US" sz="1100" dirty="0">
              <a:latin typeface="+mn-lt"/>
            </a:endParaRPr>
          </a:p>
        </p:txBody>
      </p:sp>
    </p:spTree>
    <p:extLst>
      <p:ext uri="{BB962C8B-B14F-4D97-AF65-F5344CB8AC3E}">
        <p14:creationId xmlns:p14="http://schemas.microsoft.com/office/powerpoint/2010/main" val="1040140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3964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7"/>
            <a:ext cx="6078537" cy="1365387"/>
          </a:xfrm>
        </p:spPr>
        <p:txBody>
          <a:bodyPr/>
          <a:lstStyle/>
          <a:p>
            <a:pPr marL="0" marR="0" indent="0" algn="l" defTabSz="914400" rtl="0" eaLnBrk="0" fontAlgn="base" latinLnBrk="0" hangingPunct="0">
              <a:lnSpc>
                <a:spcPct val="100000"/>
              </a:lnSpc>
              <a:spcBef>
                <a:spcPts val="200"/>
              </a:spcBef>
              <a:spcAft>
                <a:spcPts val="200"/>
              </a:spcAft>
              <a:buClrTx/>
              <a:buSzTx/>
              <a:buFont typeface="Wingdings" pitchFamily="2" charset="2"/>
              <a:buChar char="§"/>
              <a:tabLst/>
            </a:pPr>
            <a:r>
              <a:rPr lang="en-US" sz="1100" dirty="0" smtClean="0">
                <a:solidFill>
                  <a:srgbClr val="000000"/>
                </a:solidFill>
                <a:latin typeface="Calibri" pitchFamily="34" charset="0"/>
                <a:cs typeface="Calibri" pitchFamily="34" charset="0"/>
              </a:rPr>
              <a:t> Premiums generally inversely correlated with market performance</a:t>
            </a:r>
          </a:p>
          <a:p>
            <a:pPr lvl="1">
              <a:spcBef>
                <a:spcPts val="200"/>
              </a:spcBef>
              <a:spcAft>
                <a:spcPts val="200"/>
              </a:spcAft>
              <a:buFont typeface="Wingdings" pitchFamily="2" charset="2"/>
              <a:buChar char="§"/>
            </a:pPr>
            <a:r>
              <a:rPr kumimoji="0" lang="en-US" sz="1100" b="0" i="0" u="none" strike="noStrike" cap="none" normalizeH="0" baseline="0" dirty="0" smtClean="0">
                <a:ln>
                  <a:noFill/>
                </a:ln>
                <a:solidFill>
                  <a:srgbClr val="000000"/>
                </a:solidFill>
                <a:effectLst/>
                <a:latin typeface="Calibri" pitchFamily="34" charset="0"/>
                <a:cs typeface="Calibri" pitchFamily="34" charset="0"/>
              </a:rPr>
              <a:t>  Downturn in 2008-2009</a:t>
            </a:r>
            <a:r>
              <a:rPr kumimoji="0" lang="en-US" sz="1100" b="0" i="0" u="none" strike="noStrike" cap="none" normalizeH="0" dirty="0" smtClean="0">
                <a:ln>
                  <a:noFill/>
                </a:ln>
                <a:solidFill>
                  <a:srgbClr val="000000"/>
                </a:solidFill>
                <a:effectLst/>
                <a:latin typeface="Calibri" pitchFamily="34" charset="0"/>
                <a:cs typeface="Calibri" pitchFamily="34" charset="0"/>
              </a:rPr>
              <a:t> saw meaningful spike in premiums</a:t>
            </a:r>
          </a:p>
          <a:p>
            <a:pPr lvl="1">
              <a:spcBef>
                <a:spcPts val="200"/>
              </a:spcBef>
              <a:spcAft>
                <a:spcPts val="200"/>
              </a:spcAft>
              <a:buFont typeface="Wingdings" pitchFamily="2" charset="2"/>
              <a:buChar char="§"/>
            </a:pPr>
            <a:r>
              <a:rPr lang="en-US" sz="1100" b="0" baseline="0" dirty="0" smtClean="0">
                <a:solidFill>
                  <a:srgbClr val="000000"/>
                </a:solidFill>
                <a:latin typeface="Calibri" pitchFamily="34" charset="0"/>
                <a:cs typeface="Calibri" pitchFamily="34" charset="0"/>
              </a:rPr>
              <a:t>  However, premiums</a:t>
            </a:r>
            <a:r>
              <a:rPr lang="en-US" sz="1100" b="0" dirty="0" smtClean="0">
                <a:solidFill>
                  <a:srgbClr val="000000"/>
                </a:solidFill>
                <a:latin typeface="Calibri" pitchFamily="34" charset="0"/>
                <a:cs typeface="Calibri" pitchFamily="34" charset="0"/>
              </a:rPr>
              <a:t> remained high in 2010-2013 despite market recovery</a:t>
            </a:r>
          </a:p>
          <a:p>
            <a:pPr lvl="1">
              <a:spcBef>
                <a:spcPts val="200"/>
              </a:spcBef>
              <a:spcAft>
                <a:spcPts val="200"/>
              </a:spcAft>
              <a:buFont typeface="Wingdings" pitchFamily="2" charset="2"/>
              <a:buChar char="§"/>
            </a:pPr>
            <a:r>
              <a:rPr lang="en-US" sz="1100" b="0" dirty="0" smtClean="0">
                <a:solidFill>
                  <a:srgbClr val="000000"/>
                </a:solidFill>
                <a:latin typeface="Calibri" pitchFamily="34" charset="0"/>
                <a:cs typeface="Calibri" pitchFamily="34" charset="0"/>
              </a:rPr>
              <a:t>  Tech premiums slowly moderating from 2014 – 2019YTD as bull run continues</a:t>
            </a:r>
          </a:p>
          <a:p>
            <a:pPr lvl="1">
              <a:spcBef>
                <a:spcPts val="200"/>
              </a:spcBef>
              <a:spcAft>
                <a:spcPts val="200"/>
              </a:spcAft>
              <a:buFont typeface="Wingdings" pitchFamily="2" charset="2"/>
              <a:buChar char="§"/>
            </a:pPr>
            <a:r>
              <a:rPr lang="en-US" sz="1100" b="0" dirty="0" smtClean="0">
                <a:solidFill>
                  <a:srgbClr val="000000"/>
                </a:solidFill>
                <a:latin typeface="Calibri" pitchFamily="34" charset="0"/>
                <a:cs typeface="Calibri" pitchFamily="34" charset="0"/>
              </a:rPr>
              <a:t>  Deals continue to command robust premiums:</a:t>
            </a:r>
          </a:p>
          <a:p>
            <a:pPr lvl="2">
              <a:spcBef>
                <a:spcPts val="200"/>
              </a:spcBef>
              <a:spcAft>
                <a:spcPts val="200"/>
              </a:spcAft>
              <a:buFont typeface="Wingdings" pitchFamily="2" charset="2"/>
              <a:buChar char="§"/>
            </a:pPr>
            <a:r>
              <a:rPr lang="en-US" sz="1100" b="0" dirty="0" smtClean="0">
                <a:solidFill>
                  <a:srgbClr val="000000"/>
                </a:solidFill>
                <a:latin typeface="Calibri" pitchFamily="34" charset="0"/>
                <a:cs typeface="Calibri" pitchFamily="34" charset="0"/>
              </a:rPr>
              <a:t>Driven by competition and new U.S. administration policies</a:t>
            </a:r>
            <a:endParaRPr lang="en-US" sz="1100" dirty="0"/>
          </a:p>
        </p:txBody>
      </p:sp>
    </p:spTree>
    <p:extLst>
      <p:ext uri="{BB962C8B-B14F-4D97-AF65-F5344CB8AC3E}">
        <p14:creationId xmlns:p14="http://schemas.microsoft.com/office/powerpoint/2010/main" val="2823039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89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2063014"/>
          </a:xfrm>
        </p:spPr>
        <p:txBody>
          <a:bodyPr/>
          <a:lstStyle/>
          <a:p>
            <a:r>
              <a:rPr lang="en-US" sz="1100" dirty="0" smtClean="0">
                <a:latin typeface="+mn-lt"/>
              </a:rPr>
              <a:t>Here’s the model</a:t>
            </a:r>
          </a:p>
          <a:p>
            <a:r>
              <a:rPr lang="en-US" sz="1100" dirty="0" smtClean="0">
                <a:latin typeface="+mn-lt"/>
              </a:rPr>
              <a:t>Best of both worlds</a:t>
            </a:r>
          </a:p>
          <a:p>
            <a:pPr lvl="2"/>
            <a:r>
              <a:rPr lang="en-US" sz="1100" dirty="0" smtClean="0">
                <a:latin typeface="+mn-lt"/>
              </a:rPr>
              <a:t>Local presences + global</a:t>
            </a:r>
            <a:r>
              <a:rPr lang="en-US" sz="1100" baseline="0" dirty="0" smtClean="0">
                <a:latin typeface="+mn-lt"/>
              </a:rPr>
              <a:t> platform</a:t>
            </a:r>
          </a:p>
          <a:p>
            <a:pPr lvl="2"/>
            <a:r>
              <a:rPr lang="en-US" sz="1100" baseline="0" dirty="0" smtClean="0">
                <a:latin typeface="+mn-lt"/>
              </a:rPr>
              <a:t>Senior team to execute your deal</a:t>
            </a:r>
          </a:p>
          <a:p>
            <a:pPr lvl="2"/>
            <a:r>
              <a:rPr lang="en-US" sz="1100" baseline="0" dirty="0" smtClean="0">
                <a:latin typeface="+mn-lt"/>
              </a:rPr>
              <a:t>Global perspective:  capital markets, M&amp;A, IPO, private market etc.</a:t>
            </a:r>
          </a:p>
          <a:p>
            <a:pPr>
              <a:spcBef>
                <a:spcPts val="300"/>
              </a:spcBef>
              <a:spcAft>
                <a:spcPts val="300"/>
              </a:spcAft>
            </a:pPr>
            <a:r>
              <a:rPr lang="en-US" sz="1100" b="0" dirty="0" smtClean="0">
                <a:solidFill>
                  <a:srgbClr val="000000"/>
                </a:solidFill>
                <a:latin typeface="+mn-lt"/>
              </a:rPr>
              <a:t>Local coverage provides higher touch, higher velocity of interaction</a:t>
            </a:r>
          </a:p>
          <a:p>
            <a:pPr>
              <a:spcBef>
                <a:spcPts val="300"/>
              </a:spcBef>
              <a:spcAft>
                <a:spcPts val="300"/>
              </a:spcAft>
            </a:pPr>
            <a:r>
              <a:rPr lang="en-US" sz="1100" b="0" dirty="0" smtClean="0">
                <a:solidFill>
                  <a:srgbClr val="000000"/>
                </a:solidFill>
                <a:latin typeface="+mn-lt"/>
              </a:rPr>
              <a:t>Capabilities of global investment bank in local market</a:t>
            </a:r>
          </a:p>
          <a:p>
            <a:pPr>
              <a:spcBef>
                <a:spcPts val="300"/>
              </a:spcBef>
              <a:spcAft>
                <a:spcPts val="300"/>
              </a:spcAft>
            </a:pPr>
            <a:r>
              <a:rPr lang="en-US" sz="1100" b="0" dirty="0" smtClean="0">
                <a:solidFill>
                  <a:srgbClr val="000000"/>
                </a:solidFill>
                <a:latin typeface="+mn-lt"/>
              </a:rPr>
              <a:t>Product and industry specialist dedicated to effort</a:t>
            </a:r>
          </a:p>
        </p:txBody>
      </p:sp>
    </p:spTree>
    <p:extLst>
      <p:ext uri="{BB962C8B-B14F-4D97-AF65-F5344CB8AC3E}">
        <p14:creationId xmlns:p14="http://schemas.microsoft.com/office/powerpoint/2010/main" val="355909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724186"/>
          </a:xfrm>
        </p:spPr>
        <p:txBody>
          <a:bodyPr/>
          <a:lstStyle/>
          <a:p>
            <a:r>
              <a:rPr lang="en-US" sz="1100" dirty="0" smtClean="0">
                <a:latin typeface="+mn-lt"/>
              </a:rPr>
              <a:t>You might think</a:t>
            </a:r>
            <a:r>
              <a:rPr lang="en-US" sz="1100" baseline="0" dirty="0" smtClean="0">
                <a:latin typeface="+mn-lt"/>
              </a:rPr>
              <a:t> of BofA as only focusing on large deals</a:t>
            </a:r>
          </a:p>
          <a:p>
            <a:pPr lvl="2"/>
            <a:r>
              <a:rPr lang="en-US" sz="1100" baseline="0" dirty="0" smtClean="0">
                <a:latin typeface="+mn-lt"/>
              </a:rPr>
              <a:t>Nearly 50% were below $1B and this % will be growing</a:t>
            </a:r>
          </a:p>
          <a:p>
            <a:pPr>
              <a:spcBef>
                <a:spcPts val="300"/>
              </a:spcBef>
              <a:spcAft>
                <a:spcPts val="300"/>
              </a:spcAft>
            </a:pPr>
            <a:r>
              <a:rPr lang="en-US" sz="1100" b="0" dirty="0" smtClean="0">
                <a:solidFill>
                  <a:srgbClr val="000000"/>
                </a:solidFill>
                <a:latin typeface="+mn-lt"/>
              </a:rPr>
              <a:t>A leader in middle market M&amp;A transactions</a:t>
            </a:r>
          </a:p>
        </p:txBody>
      </p:sp>
    </p:spTree>
    <p:extLst>
      <p:ext uri="{BB962C8B-B14F-4D97-AF65-F5344CB8AC3E}">
        <p14:creationId xmlns:p14="http://schemas.microsoft.com/office/powerpoint/2010/main" val="335626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939629"/>
          </a:xfrm>
        </p:spPr>
        <p:txBody>
          <a:bodyPr/>
          <a:lstStyle/>
          <a:p>
            <a:r>
              <a:rPr lang="en-US" sz="1100" dirty="0" smtClean="0">
                <a:latin typeface="Calibri" panose="020F0502020204030204" pitchFamily="34" charset="0"/>
                <a:cs typeface="Calibri" panose="020F0502020204030204" pitchFamily="34" charset="0"/>
              </a:rPr>
              <a:t>Also very active as a an</a:t>
            </a:r>
            <a:r>
              <a:rPr lang="en-US" sz="1100" baseline="0" dirty="0" smtClean="0">
                <a:latin typeface="Calibri" panose="020F0502020204030204" pitchFamily="34" charset="0"/>
                <a:cs typeface="Calibri" panose="020F0502020204030204" pitchFamily="34" charset="0"/>
              </a:rPr>
              <a:t> IPO underwriter for U.S. equities</a:t>
            </a:r>
          </a:p>
          <a:p>
            <a:r>
              <a:rPr lang="en-US" sz="1100" dirty="0" smtClean="0">
                <a:latin typeface="Calibri" panose="020F0502020204030204" pitchFamily="34" charset="0"/>
                <a:cs typeface="Calibri" panose="020F0502020204030204" pitchFamily="34" charset="0"/>
              </a:rPr>
              <a:t>Number</a:t>
            </a:r>
            <a:r>
              <a:rPr lang="en-US" sz="1100" baseline="0" dirty="0" smtClean="0">
                <a:latin typeface="Calibri" panose="020F0502020204030204" pitchFamily="34" charset="0"/>
                <a:cs typeface="Calibri" panose="020F0502020204030204" pitchFamily="34" charset="0"/>
              </a:rPr>
              <a:t> 1 YTD in overall # of IPOs</a:t>
            </a:r>
          </a:p>
          <a:p>
            <a:r>
              <a:rPr lang="en-US" sz="1100" dirty="0" smtClean="0">
                <a:latin typeface="Calibri" panose="020F0502020204030204" pitchFamily="34" charset="0"/>
                <a:cs typeface="Calibri" panose="020F0502020204030204" pitchFamily="34" charset="0"/>
              </a:rPr>
              <a:t>Number</a:t>
            </a:r>
            <a:r>
              <a:rPr lang="en-US" sz="1100" baseline="0" dirty="0" smtClean="0">
                <a:latin typeface="Calibri" panose="020F0502020204030204" pitchFamily="34" charset="0"/>
                <a:cs typeface="Calibri" panose="020F0502020204030204" pitchFamily="34" charset="0"/>
              </a:rPr>
              <a:t> 1 YTD in overall # of technology IPOs </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74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4"/>
            <a:ext cx="6078537" cy="1447461"/>
          </a:xfrm>
        </p:spPr>
        <p:txBody>
          <a:bodyPr/>
          <a:lstStyle/>
          <a:p>
            <a:r>
              <a:rPr lang="en-US" sz="1100" dirty="0" smtClean="0">
                <a:latin typeface="+mn-lt"/>
              </a:rPr>
              <a:t>Try to give some perspective on what is happening in the current capital markets environment, and technology cap </a:t>
            </a:r>
            <a:r>
              <a:rPr lang="en-US" sz="1100" dirty="0" err="1" smtClean="0">
                <a:latin typeface="+mn-lt"/>
              </a:rPr>
              <a:t>mkts</a:t>
            </a:r>
            <a:r>
              <a:rPr lang="en-US" sz="1100" dirty="0" smtClean="0">
                <a:latin typeface="+mn-lt"/>
              </a:rPr>
              <a:t> more specifically</a:t>
            </a:r>
          </a:p>
          <a:p>
            <a:r>
              <a:rPr lang="en-US" sz="1100" dirty="0" smtClean="0">
                <a:latin typeface="+mn-lt"/>
              </a:rPr>
              <a:t>Help you,</a:t>
            </a:r>
            <a:r>
              <a:rPr lang="en-US" sz="1100" baseline="0" dirty="0" smtClean="0">
                <a:latin typeface="+mn-lt"/>
              </a:rPr>
              <a:t> as technology executives, understand what investors/buyers are looking for in today’s markets</a:t>
            </a:r>
          </a:p>
          <a:p>
            <a:pPr lvl="2"/>
            <a:r>
              <a:rPr lang="en-US" sz="1100" baseline="0" dirty="0" smtClean="0">
                <a:latin typeface="+mn-lt"/>
              </a:rPr>
              <a:t>Difference between getting funded or not</a:t>
            </a:r>
          </a:p>
          <a:p>
            <a:pPr lvl="2"/>
            <a:r>
              <a:rPr lang="en-US" sz="1100" baseline="0" dirty="0" smtClean="0">
                <a:latin typeface="+mn-lt"/>
              </a:rPr>
              <a:t>What it takes to achieve premium multiple</a:t>
            </a:r>
            <a:endParaRPr lang="en-US" sz="1100" dirty="0">
              <a:latin typeface="+mn-lt"/>
            </a:endParaRPr>
          </a:p>
        </p:txBody>
      </p:sp>
    </p:spTree>
    <p:extLst>
      <p:ext uri="{BB962C8B-B14F-4D97-AF65-F5344CB8AC3E}">
        <p14:creationId xmlns:p14="http://schemas.microsoft.com/office/powerpoint/2010/main" val="11879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7"/>
            <a:ext cx="6078537" cy="1447461"/>
          </a:xfrm>
        </p:spPr>
        <p:txBody>
          <a:bodyPr/>
          <a:lstStyle/>
          <a:p>
            <a:r>
              <a:rPr lang="en-US" sz="1100" dirty="0" smtClean="0">
                <a:latin typeface="+mn-lt"/>
              </a:rPr>
              <a:t>First</a:t>
            </a:r>
            <a:r>
              <a:rPr lang="en-US" sz="1100" baseline="0" dirty="0" smtClean="0">
                <a:latin typeface="+mn-lt"/>
              </a:rPr>
              <a:t> off…capital markets have done extremely well in 2019</a:t>
            </a:r>
          </a:p>
          <a:p>
            <a:r>
              <a:rPr lang="en-US" sz="1100" dirty="0" smtClean="0">
                <a:latin typeface="+mn-lt"/>
              </a:rPr>
              <a:t>Market up YTD,</a:t>
            </a:r>
            <a:r>
              <a:rPr lang="en-US" sz="1100" baseline="0" dirty="0" smtClean="0">
                <a:latin typeface="+mn-lt"/>
              </a:rPr>
              <a:t> led by technology</a:t>
            </a:r>
          </a:p>
          <a:p>
            <a:r>
              <a:rPr lang="en-US" sz="1100" baseline="0" dirty="0" smtClean="0">
                <a:latin typeface="+mn-lt"/>
              </a:rPr>
              <a:t>Despite uncertainty, a solid macro backdrop remains in place</a:t>
            </a:r>
          </a:p>
          <a:p>
            <a:pPr lvl="2"/>
            <a:r>
              <a:rPr lang="en-US" sz="1100" baseline="0" dirty="0" smtClean="0">
                <a:latin typeface="+mn-lt"/>
              </a:rPr>
              <a:t>Unemployment at 50 year low</a:t>
            </a:r>
          </a:p>
          <a:p>
            <a:pPr lvl="2"/>
            <a:r>
              <a:rPr lang="en-US" sz="1100" baseline="0" dirty="0" smtClean="0">
                <a:latin typeface="+mn-lt"/>
              </a:rPr>
              <a:t>Consumer confidence remains high</a:t>
            </a:r>
            <a:endParaRPr lang="en-US" sz="1100" dirty="0">
              <a:latin typeface="+mn-lt"/>
            </a:endParaRPr>
          </a:p>
        </p:txBody>
      </p:sp>
    </p:spTree>
    <p:extLst>
      <p:ext uri="{BB962C8B-B14F-4D97-AF65-F5344CB8AC3E}">
        <p14:creationId xmlns:p14="http://schemas.microsoft.com/office/powerpoint/2010/main" val="344246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142" y="5287963"/>
            <a:ext cx="6078537" cy="3055593"/>
          </a:xfrm>
        </p:spPr>
        <p:txBody>
          <a:bodyPr/>
          <a:lstStyle/>
          <a:p>
            <a:pPr marL="282575" indent="-282575" algn="l">
              <a:tabLst>
                <a:tab pos="282575" algn="l"/>
              </a:tabLst>
            </a:pPr>
            <a:r>
              <a:rPr lang="en-US" sz="1100" b="0" i="0" dirty="0" smtClean="0">
                <a:latin typeface="Calibri" panose="020F0502020204030204" pitchFamily="34" charset="0"/>
                <a:cs typeface="Arial" pitchFamily="34" charset="0"/>
              </a:rPr>
              <a:t>IPO activity has been robust –</a:t>
            </a:r>
            <a:r>
              <a:rPr lang="en-US" sz="1100" b="0" i="0" baseline="0" dirty="0" smtClean="0">
                <a:latin typeface="Calibri" panose="020F0502020204030204" pitchFamily="34" charset="0"/>
                <a:cs typeface="Arial" pitchFamily="34" charset="0"/>
              </a:rPr>
              <a:t> Year of the IPO</a:t>
            </a:r>
            <a:endParaRPr lang="en-US" sz="1100" b="0" i="0" dirty="0" smtClean="0">
              <a:latin typeface="Calibri" panose="020F0502020204030204" pitchFamily="34" charset="0"/>
              <a:cs typeface="Arial" pitchFamily="34" charset="0"/>
            </a:endParaRPr>
          </a:p>
          <a:p>
            <a:pPr marL="282575" indent="-282575" algn="l">
              <a:tabLst>
                <a:tab pos="282575" algn="l"/>
              </a:tabLst>
            </a:pPr>
            <a:r>
              <a:rPr lang="en-US" sz="1100" b="0" i="0" dirty="0" smtClean="0">
                <a:latin typeface="Calibri" panose="020F0502020204030204" pitchFamily="34" charset="0"/>
                <a:cs typeface="Arial" pitchFamily="34" charset="0"/>
              </a:rPr>
              <a:t>Fewer deals than 2018 (123 vs.</a:t>
            </a:r>
            <a:r>
              <a:rPr lang="en-US" sz="1100" b="0" i="0" baseline="0" dirty="0" smtClean="0">
                <a:latin typeface="Calibri" panose="020F0502020204030204" pitchFamily="34" charset="0"/>
                <a:cs typeface="Arial" pitchFamily="34" charset="0"/>
              </a:rPr>
              <a:t> 150)</a:t>
            </a:r>
            <a:r>
              <a:rPr lang="en-US" sz="1100" b="0" i="0" dirty="0" smtClean="0">
                <a:latin typeface="Calibri" panose="020F0502020204030204" pitchFamily="34" charset="0"/>
                <a:cs typeface="Arial" pitchFamily="34" charset="0"/>
              </a:rPr>
              <a:t>, but volume is up = larger IPOs today</a:t>
            </a:r>
          </a:p>
          <a:p>
            <a:pPr marL="282575" indent="-282575" algn="l">
              <a:tabLst>
                <a:tab pos="282575" algn="l"/>
              </a:tabLst>
            </a:pPr>
            <a:r>
              <a:rPr lang="en-US" sz="1100" b="0" i="0" dirty="0" smtClean="0">
                <a:latin typeface="Calibri" panose="020F0502020204030204" pitchFamily="34" charset="0"/>
                <a:cs typeface="Arial" pitchFamily="34" charset="0"/>
              </a:rPr>
              <a:t>Constructive pricing dynamics </a:t>
            </a:r>
          </a:p>
          <a:p>
            <a:pPr marL="968375" lvl="2" indent="-282575" algn="l">
              <a:tabLst>
                <a:tab pos="282575" algn="l"/>
              </a:tabLst>
            </a:pPr>
            <a:r>
              <a:rPr lang="en-US" sz="1100" b="0" i="0" dirty="0" smtClean="0">
                <a:latin typeface="Calibri" panose="020F0502020204030204" pitchFamily="34" charset="0"/>
                <a:cs typeface="Arial" pitchFamily="34" charset="0"/>
              </a:rPr>
              <a:t>32.1%</a:t>
            </a:r>
            <a:r>
              <a:rPr lang="en-US" sz="1100" b="0" i="0" baseline="0" dirty="0" smtClean="0">
                <a:latin typeface="Calibri" panose="020F0502020204030204" pitchFamily="34" charset="0"/>
                <a:cs typeface="Arial" pitchFamily="34" charset="0"/>
              </a:rPr>
              <a:t> pricing above the range and only 14% below</a:t>
            </a:r>
          </a:p>
          <a:p>
            <a:pPr marL="282575" indent="-282575" algn="l">
              <a:tabLst>
                <a:tab pos="282575" algn="l"/>
              </a:tabLst>
            </a:pPr>
            <a:r>
              <a:rPr lang="en-US" sz="1100" b="0" i="0" dirty="0" smtClean="0">
                <a:latin typeface="Calibri" panose="020F0502020204030204" pitchFamily="34" charset="0"/>
                <a:cs typeface="Arial" pitchFamily="34" charset="0"/>
              </a:rPr>
              <a:t>Positive aftermarket performance demonstrate continued investor appetite. </a:t>
            </a:r>
          </a:p>
          <a:p>
            <a:pPr marL="968375" lvl="2" indent="-282575" algn="l">
              <a:tabLst>
                <a:tab pos="282575" algn="l"/>
              </a:tabLst>
            </a:pPr>
            <a:r>
              <a:rPr lang="en-US" sz="1100" b="0" i="0" dirty="0" smtClean="0">
                <a:latin typeface="Calibri" panose="020F0502020204030204" pitchFamily="34" charset="0"/>
                <a:cs typeface="Arial" pitchFamily="34" charset="0"/>
              </a:rPr>
              <a:t>On average, YTD IPOs are up 27.9%</a:t>
            </a:r>
            <a:r>
              <a:rPr lang="en-US" sz="1100" b="0" i="0" baseline="0" dirty="0" smtClean="0">
                <a:latin typeface="Calibri" panose="020F0502020204030204" pitchFamily="34" charset="0"/>
                <a:cs typeface="Arial" pitchFamily="34" charset="0"/>
              </a:rPr>
              <a:t>, </a:t>
            </a:r>
            <a:r>
              <a:rPr lang="en-US" sz="1100" b="0" i="0" dirty="0" smtClean="0">
                <a:latin typeface="Calibri" panose="020F0502020204030204" pitchFamily="34" charset="0"/>
                <a:cs typeface="Arial" pitchFamily="34" charset="0"/>
              </a:rPr>
              <a:t>outperforming the S&amp;P 500</a:t>
            </a:r>
          </a:p>
          <a:p>
            <a:pPr marL="968375" lvl="2" indent="-282575" algn="l">
              <a:tabLst>
                <a:tab pos="282575" algn="l"/>
              </a:tabLst>
            </a:pPr>
            <a:r>
              <a:rPr lang="en-US" sz="1100" b="0" i="0" dirty="0" smtClean="0">
                <a:latin typeface="Calibri" panose="020F0502020204030204" pitchFamily="34" charset="0"/>
                <a:cs typeface="Arial" pitchFamily="34" charset="0"/>
              </a:rPr>
              <a:t>Investors getting good returns</a:t>
            </a:r>
          </a:p>
          <a:p>
            <a:pPr marL="282575" lvl="0" indent="-282575" algn="l">
              <a:tabLst>
                <a:tab pos="282575" algn="l"/>
              </a:tabLst>
            </a:pPr>
            <a:r>
              <a:rPr lang="en-US" sz="1100" b="0" i="0" dirty="0" smtClean="0">
                <a:latin typeface="Calibri" panose="020F0502020204030204" pitchFamily="34" charset="0"/>
                <a:cs typeface="Arial" pitchFamily="34" charset="0"/>
              </a:rPr>
              <a:t>The Real</a:t>
            </a:r>
            <a:r>
              <a:rPr lang="en-US" sz="1100" b="0" i="0" baseline="0" dirty="0" smtClean="0">
                <a:latin typeface="Calibri" panose="020F0502020204030204" pitchFamily="34" charset="0"/>
                <a:cs typeface="Arial" pitchFamily="34" charset="0"/>
              </a:rPr>
              <a:t> </a:t>
            </a:r>
            <a:r>
              <a:rPr lang="en-US" sz="1100" b="0" i="0" baseline="0" dirty="0" err="1" smtClean="0">
                <a:latin typeface="Calibri" panose="020F0502020204030204" pitchFamily="34" charset="0"/>
                <a:cs typeface="Arial" pitchFamily="34" charset="0"/>
              </a:rPr>
              <a:t>Real</a:t>
            </a:r>
            <a:r>
              <a:rPr lang="en-US" sz="1100" b="0" i="0" baseline="0" dirty="0" smtClean="0">
                <a:latin typeface="Calibri" panose="020F0502020204030204" pitchFamily="34" charset="0"/>
                <a:cs typeface="Arial" pitchFamily="34" charset="0"/>
              </a:rPr>
              <a:t> was 23x oversubscribed</a:t>
            </a:r>
          </a:p>
          <a:p>
            <a:pPr marL="282575" lvl="0" indent="-282575" algn="l">
              <a:tabLst>
                <a:tab pos="282575" algn="l"/>
              </a:tabLst>
            </a:pPr>
            <a:r>
              <a:rPr lang="en-US" sz="1100" b="0" i="0" baseline="0" dirty="0" smtClean="0">
                <a:latin typeface="Calibri" panose="020F0502020204030204" pitchFamily="34" charset="0"/>
                <a:cs typeface="Arial" pitchFamily="34" charset="0"/>
              </a:rPr>
              <a:t>Beyond Meat was 30x oversubscribed</a:t>
            </a:r>
          </a:p>
          <a:p>
            <a:pPr marL="282575" lvl="0" indent="-282575" algn="l">
              <a:tabLst>
                <a:tab pos="282575" algn="l"/>
              </a:tabLst>
            </a:pPr>
            <a:r>
              <a:rPr lang="en-US" sz="1100" b="0" i="0" baseline="0" dirty="0" smtClean="0">
                <a:latin typeface="Calibri" panose="020F0502020204030204" pitchFamily="34" charset="0"/>
                <a:cs typeface="Arial" pitchFamily="34" charset="0"/>
              </a:rPr>
              <a:t>IPOs have slowed with market uncertainty, </a:t>
            </a:r>
            <a:r>
              <a:rPr lang="en-US" sz="1100" b="0" i="0" baseline="0" dirty="0" err="1" smtClean="0">
                <a:latin typeface="Calibri" panose="020F0502020204030204" pitchFamily="34" charset="0"/>
                <a:cs typeface="Arial" pitchFamily="34" charset="0"/>
              </a:rPr>
              <a:t>WeWork</a:t>
            </a:r>
            <a:endParaRPr lang="en-US" sz="1100" b="0" i="0" dirty="0" smtClean="0">
              <a:latin typeface="Calibri" panose="020F0502020204030204" pitchFamily="34" charset="0"/>
              <a:cs typeface="Arial" pitchFamily="34" charset="0"/>
            </a:endParaRPr>
          </a:p>
        </p:txBody>
      </p:sp>
    </p:spTree>
    <p:extLst>
      <p:ext uri="{BB962C8B-B14F-4D97-AF65-F5344CB8AC3E}">
        <p14:creationId xmlns:p14="http://schemas.microsoft.com/office/powerpoint/2010/main" val="3150854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x_N4IZ3-k2-wQM&amp;tbnid=4ZKH1fZomGMJTM:&amp;ved=0CAUQjRw&amp;url=http://dearborngoodfellows.org/smoke-on-the-grill/&amp;ei=Et9OU9DzKMzgsATcnoGwCA&amp;bvm=bv.64764171,d.dmQ&amp;psig=AFQjCNGfEVxl7B7lQo8FBF9KQhjVtaIbrQ&amp;ust=1397764235051701" TargetMode="External"/><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9" name="Publishing Placeholder"/>
          <p:cNvSpPr>
            <a:spLocks noGrp="1"/>
          </p:cNvSpPr>
          <p:nvPr>
            <p:ph type="ctrTitle"/>
            <p:custDataLst>
              <p:tags r:id="rId1"/>
            </p:custDataLst>
          </p:nvPr>
        </p:nvSpPr>
        <p:spPr>
          <a:xfrm>
            <a:off x="0" y="7772400"/>
            <a:ext cx="10058400" cy="45720"/>
          </a:xfrm>
          <a:prstGeom prst="rect">
            <a:avLst/>
          </a:prstGeom>
        </p:spPr>
        <p:txBody>
          <a:bodyPr lIns="0" tIns="0" rIns="0" bIns="0"/>
          <a:lstStyle>
            <a:lvl1pPr>
              <a:defRPr sz="100" b="0" baseline="0">
                <a:solidFill>
                  <a:srgbClr val="738EA5"/>
                </a:solidFill>
                <a:latin typeface="Calibri"/>
              </a:defRPr>
            </a:lvl1pPr>
          </a:lstStyle>
          <a:p>
            <a:r>
              <a:rPr lang="en-US" smtClean="0"/>
              <a:t>Click to edit Master title style</a:t>
            </a:r>
            <a:endParaRPr lang="en-US"/>
          </a:p>
        </p:txBody>
      </p:sp>
      <p:pic>
        <p:nvPicPr>
          <p:cNvPr id="5" name="Picture 4"/>
          <p:cNvPicPr>
            <a:picLocks noChangeAspect="1"/>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7480" y="7123954"/>
            <a:ext cx="715138" cy="391444"/>
          </a:xfrm>
          <a:prstGeom prst="rect">
            <a:avLst/>
          </a:prstGeom>
        </p:spPr>
      </p:pic>
      <p:pic>
        <p:nvPicPr>
          <p:cNvPr id="6" name="Picture 5"/>
          <p:cNvPicPr>
            <a:picLocks noChangeAspect="1"/>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0" y="5394958"/>
            <a:ext cx="10058400" cy="1097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772400"/>
            <a:ext cx="10058400" cy="45720"/>
          </a:xfrm>
          <a:prstGeom prst="rect">
            <a:avLst/>
          </a:prstGeom>
        </p:spPr>
        <p:txBody>
          <a:bodyPr/>
          <a:lstStyle>
            <a:lvl1pPr>
              <a:defRPr sz="100">
                <a:solidFill>
                  <a:srgbClr val="738EA5"/>
                </a:solidFill>
                <a:latin typeface="Book Antiqua" pitchFamily="18" charset="0"/>
              </a:defRPr>
            </a:lvl1pPr>
          </a:lstStyle>
          <a:p>
            <a:r>
              <a:rPr lang="en-US" smtClean="0"/>
              <a:t>Click to edit Master title style</a:t>
            </a:r>
            <a:endParaRPr lang="en-US" dirty="0"/>
          </a:p>
        </p:txBody>
      </p:sp>
      <p:sp>
        <p:nvSpPr>
          <p:cNvPr id="19458" name="AutoShape 2" descr="data:image/jpeg;base64,/9j/4AAQSkZJRgABAQAAAQABAAD/2wCEAAkGBxQSEhUUEhMVFRUXGBsYGRcXFx0gHxwfIBwbHRwhIh4fHygkGR0lHBofITMhJSksMDAuIiA2ODMsPCgtLisBCgoKDQ0OFA8PFCscFBksKywsLDcsLCssKyw3KysrKywsKyssLCsrKyw3KywsLDcrKyssLDcrKzcrNysrKzcrK//AABEIAFQBWwMBIgACEQEDEQH/xAAcAAEAAgMBAQEAAAAAAAAAAAAABQYEBwgDAgH/xABOEAABAwIDBAQHCgsHBAMAAAABAAIDBBEFEiEGMUFRBxNhcRQicnOBkaEXMjQ1QlRisbLRIzNSU3SSk6LBwvAIFiRDgrPio8PT8URVg//EABYBAQEBAAAAAAAAAAAAAAAAAAABAv/EABYRAQEBAAAAAAAAAAAAAAAAAAABEf/aAAwDAQACEQMRAD8Az+k3pCraKvdBTujEYjY7xo8xu699bjkqr7ruKfnIf2P/ACTps+Nn+Zi/mVFRV6913FPzkP7H/knuu4p+ch/Y/wDJUVbI6ONlbWq526nWFh4fTPaeA9PEWDM/vhtD+Yb+xZ/5Fi03SDjkj3xxtjc+P37RC3xe857X0Ol+B5FTm1OMyB7aOk1qZQfGvpEzi89vL18gZHBcKhoKfI0gMYC58jtLm3jOd6vqCuJqqV23uOwsMkzI42De50TLdny17R7Z7QOAcIWkEAg9S3cd299174bEcTmbVStIpIj/AIeN3+Y7jI4cuQP33z9ttqBRR2bZ08l8gPDm89g4DifSpgrFb0oYvC8xymFjxvaYhcX3bnFZ2ynSfiE9bTwyviLJJWtdaKxse2+i1i95cS5xLnEkkneSdST2kqc2C+MqPz7f4orqlEREEREBERAREQEREBERAREQEREBERAREQEREBERAREQEREBERAREQEREHOfTZ8bP8zF/MqKr102fGz/ADMX8ygtkNm3V0ttWxMsZHD2NH0j7BryRUnsBsp4S7r5h+AYdGn/ADHDh5I48zpzWwdqcfFKxoY3rKiU5YYhvc7nb8kL3xXEYaGnzuAbHGA1jBpfTRo9X1lRmy+ESF7q2s+ESCzWcIWcGjt11/8AaqMrZTAPBmudI7rKmY5ppDvJ/JH0R/XBQ9XIcVnMMbiKKFw657T+OeNQwH8kcSOfcsjaOukqpTQUrspIvUTD/LYfkjm52v8AV7TYEFDTcI4Ym/13uJ9ZKDzx/GYqGDO4DTxY4xpmNtGjkBxPALSOI10k8jpZXZnuOp4dgA4AcAszaPHX1sxleMoGjGXvkby7SeJ4qLUWCndgvjKj8+3+KglO7BfGVH59v8UHVKIiIIiINBbR9J+Iw1dRFHJGGRyvY0GIE2DiBrfVRzulrE/zsX7Ifeq9tj8Pq/PyfaKh3biiuucDqXS00Mj9XPiY5x7S0E+1UjpR6RPAAIKbK6pcLknVsTeZHFx4DvJ4A+O0m3jcOw6mjjs+qkp48jTuYMg8d3ZyHE9lytD1E7pHufI4ve8lznOOpJ3koLr7rWJ/nYv2Q+9TeyO2eM4jOIYZIgBYySGEWY3mddSbGw4qi7J7MzYhOIYBa1i95HisbzPM8hx9q6X2Y2ehoIGwwNsBq5x9893FzjxKCThYQ0AuLiBq4217dNF9r5keGglxAA1JJsAq7V7e4dE4tfWQ3HAOv9V0RZEUBh+2tBO7LFWQudyzgH22U+gIvGrq44m5pXsjbe2Z7g0X7ysP+8FJ86p/2zPvQSSLxp6pkjc7HtezXxmuBGm/UaKAq9vsOjcWurIbjfZ1/aLhBZUUZg+0FLVX8GnjltvDXAkejev12P0oNjVQAjQjrWfegkkWDT4zTyODY6iF7jua2RpJ9ANys5ARRz8epWkg1MAINiDKy4I3g66Fe1HicMpIimikIFyGPa4gegoMtF+ONtToFG/3hpPnVP8Atmfegk0WJR4nDKSIpopCBchj2uIHcCsbFNo6Wm0nqYozyc8X9W9BKIqq7pHwwf8AzIvRf7llUW22HzHLHWQE8i8D67ILAtG7f9INfTV88MMzWxsIDQWA2u0Hf3lbxBvuXM3Sr8a1XlN+w1FjLg6UsTLmgztsXAfi2810euPab37PKb9YXYSFc79MkYdjDmucGAxQgvIJDR42thqe5WrZ7FsPiibDBPGA38o2LjxJvbUqo9Nnxs/zMX8yoiDbFNA+oqvCq6N0ccWlNFlztG4mRzmZm30HpHYLy2N4vI6A+ABs8jjlzMc0iMcXOF76cBZadwvE5qY3glfH2NOh727j6lcMO2ygqHBuIQtDvk1Edw4d5HjN72n0BUxctmaanpYxAyQGRxzPL/FfI473EO1PtVF6SKuqlks+CWOnjJy3abOO4vcRoOwE6DvVzqYKiNl4y3EKZwv1UuUvtzY+2WTTg4X7SvjCHtmYX4dUGMt0dBKC5rT+S5hOaLcR4ptv0KI02Dfcv1bWqaCkq5Opq6fwWqPvSwgB/ax9rSdxF1Tdp9jZqMF9+th/ONFsvlNucvfu7lF1W1O7BfGVH59v8VBKd2C+MqPz7f4oOqUREQREQcobY/D6vz8n2iodTG2Pw+r8/J9oqIRXpUVDpHZnuLnWAuTfQAADuAFl5FfbYyQXAEtaQHOsbAm+UE7gTY252K+UV1F0fYfSw0UXgWsb2h5ebZnuI1LrfK4W4WspTH8Yjo6eSomNmRi+m8ng0cyToFpPoX2w8Gn8Dmd+Bnd+DJOjJDpbsD9B5VuZUx/aDxM/4WmB8U55njnbK1no1ebcwOSMte7Y7Y1OJPJmcWxX8WBpORvfu6x30iO4BRmFYPPUuLaaCSYt35G3A5XO5vpKwltbYzpRpKCjipxSzlzRd7m9XZ7z752r769vYitY4nhssD+rqInxPtfK9trjmODh2i4Vs2B6Q58Pc2OQulpbgOjJuYxzZyt+RuPCylukDpEpMSpuqFLMyVrg6OR3V+KflbnE2I007FrVBv7psnbJhAewhzHSwuaRuIJ0K5/yDkFfG4uZdnZIXG5p6qJrfIcQ5vqOYdwCoqCcqdqJnUMVCw5IGZi8A/jC55d43JovbLx3nkIILaXQnsnBV9fPUxiQRubGxrtW3tmcSOJsWgelS/TPsfTRUgqoImRPY9rXBgsHNccuoGlwbG/fzQabpah8T2yRuLJGG7XtNi09h/q69cVqhPM+UtDTIczgBpmPviO91z6VjKXgwzPQSzgaw1DWu8mVgHsexvrcg89lcQ8FraacadXKwu8knK/9xzl1PjFe2np5p3e9ijfIe5rS7+C5EIW7tsdpQ/Z2F9xmqGxxEX4j347wGH2oNJSPLyXv1e4lzjzcTcn1lXDohxEQYpBfRswdCe9wu395oHpVUpqd0hLWC5DXvPksY57j6GtKUdUYpI5Wmzo3tkB7WuDh7Qg6Z6TcR6jDKpwNnOjMTe+TxNO0Zr+hcvhg5Bbp6dsbDqWkiYdJz1x8lrRa/wDqeD6CtMAE6DUnQd/BCJTCcelpYZY6c9W6YgPlbo7I0aNafk3cSSRroLcVE2AufST966J/uNhdNSxOrY4gWRsY+SR1rkNtz1PcqpXYts3EfEpjKQbjq43W05FxAPrQa+g2Or3x9a2inMZFwcouRzDScx9Sg3N4EdhBHrBC3RiPTky3+Ho3k85pGtA9DM1+64Wn8Qq3TSySvtmke55sLC5N9OxBfehvaySnqo6R7yaeYlrWk6RvsS0t5BxFi0aXIPO8P0q/GtV5TfsNURsl8Pov0un/AN5il+lX41qvKb9hqCr03v2eU36wuwlx7Te/Z5TfrC7CQrnPps+Nn+Zi/mVFV66bPjZ/mYv5lRUBERFWTYzat1E/K+7qdx8Zu/Jzc0fW3j379g7R4G6QtrKJwbUtFw5vvZm6HK78q43H+hppbR6KsXMkL6d2+GzmH6Dr6f6XD1OHJVKlaCogxektIyxBs9t/GifzaTqDxB9B3FfGz2KSxzOoawh0rW3il4TM13g/KAGu++vLWNxIigxWKUaRVniPHDPcC/6zmn/U5SPSHhxfTieM5ZqY9axw3gXGYd2gNuxEVHb/AGSFMevgH4Fxs5g/yyd1voH2Hv0iNgvjKj8+3+K29QzsrKVrnNuyaPxm94s4eg/wWqtlaF0GMU8Ljcx1Ibfnvsey4sfSorqBEREEREHKG2Pw+r8/J9oqHcVMbY/D6vz8n2iod24orpbBtkqaTCGUoYGsmha5xG/O5oOe/FwNj6AFztjGGSUs8kEwtJG7KeR5EdhGoXU+y/wOm8zH9gKgdN2yXXQitiH4SFtpQB76PffvZqe4u7EGiiLqybXbRGvjpJJDeeJj4ZfpWLXMf/qDnA9rTzF64iAto7I9FUNdSRVIrJGl48ZrWMIa4aObfsK1lUU7mZc7S3O0Pbf5TTxB4i+nepXZvamqoHONNKWB2rmEZmE7rlp420uLcOSDZdT0K08bc0mIPY3ddzIwPWSsX3KKH/7Yf9H71r/afaqqxAt8Kkztbq1gADAeeXibaXN+NrXKw8A2flrZhDTRZ38TbxWDm4/JH18EGwtrNkYcPwmoMFV4S2WenufFs0sc7S7T9NavW7OknAWUGAx00eoZLFd35Ti67j6SVpNBvP8As+/A6n9J/wC1Epbpt+KpPORfbCif7PvwOp/Sf+1Epbpt+KpPORfbCI52W1OiPCfC8PxOnvYyZWtPJ2R2U+h1itVrdH9nn8VWecj+yUVpctIJDhZwJBB4EaEd4OikKjF3vpIaU3yQySyDkesDLac2nrDf6fYp7pXwgUuJzACzZbTt0/LuHfvtcqig2T0F4SJquaRwu2OEs1Gh6w2I9TT7Vr/FcPNNNLA694nuj13kA2B9LbH0rePQJh2ShkmI1nmdY/RYAwfvh59KoHTXhvU4m5wFmzxsl9OrHenxQfSEFUxjFnVAgDv8inZANd+UuObvOb2BTXRdhHhOJQAjxIj17v8A87Fo/Xy6cQCqqt19AGEWhqKpw/GOETPJYLuPdmdbvaUGsNtdo34hVPme4lgc5sTeDWA2FhwLgLk/cFGYbQvqJo4YhmkkcGNHaeZ4ADUnkCszarA30NVLTvFspJZ9KMk5COYtp3grBw+tfBKyaJ2WSNwc13Ij6wdxHIlBtrCug46GqrO9kMdv33E/ZWrMdgjjqZ44rmNkj2NubmzSRv46hW7E+lzEJYjHeKPMMpexpDtdNLk5T3BUqtoJIHdXLG6NwAOVwsQCLjThoUGdsl8Pov0un/3mKX6VfjWq8pv2GqG2VeBXUZJAAqqckngOuYpnpV+Narym/Yagq9N79nlN+sLsJce03v2eU36wuwkKr2NbE0VXKZqiAPkIAzEncN24rB9zLDPmrf1nfereiIqHuZYZ81b+s7709zLDPmrf1nfereiCoe5lhnzVv6zvvXpDsJSU930kLY5CLXzHdfUb1a0QVObY2KosKuNsjG+M3U6O56W4L0m2ee8Frw1zXXDgTvB0I3cQVaEQVdmyjYAI6VjWRDc250JJJ9q/aPYml61tTLC01DXBwkBO8e9PqVnRAREQEREFYq+j/DpXukfSsc97i5zjfUnUnevI9G2GfM4/b96tiIPOmgbGxrGCzWgNaOQAsB6l9PYCCCAQRYg7iF9IgqfubYZ8zj9v3p7m2GfM4/b96tiIIOLZCibB4P4PGYblwjcMwBO+1/e37LcearlV0QYa83DJWdjZXW9RuAr+iCh0XRHhkZBMT5PLlcR6r2Vyw3DYqdgjgjZGwfJY0Aezee1ZSIMDGcHhq4+qqIxJHcOyndcblBe5thnzOP2/erYiCNwLAaejY5lNE2JrnZiBfU2Avr2AL0xjCYaqIxVEYkjJBLTuuDce1ZyIKn7m2GfM4/b96l8C2dpqIPFNE2IPILg2+pGg3qVRBXNrcHoZurfWwiVwu2MBrnON7EgBup3X7FCx7JYM6MyNpAQ12RzRHIXtdYGxYBmBsQdRuIVhxyAPnhDJupqQyUxOLMzS3xM7S0kX+SbAg6HXevnBJ3eE1EcrYuuayJzpYgQHtd1gYHNJJY4ZXaZnaEG/AB+7PVtK1jIKVr2sbdrQIpA0WvcZi2wIN953qOxtmHV2Q1EL58mYMd1ExGpF7ENsRdo9SldlvxUn6RUf7z1GbMU1WaeEtqIBHvyGmcXZcx0zdcBe2mbL6OCCNq9ksGjkMbqQF7QHEMjlfYOvlvlBtfKfUVZsFNNTwwxQN6qNznNjYWOb43jOdo4Ajc46qM6modiFV1E0Uf4KmvnhMl9Z7WtIy3tWTirHiSgEjmvf17rua0tB/AzbmlzresoM/HcAp6xgZUxNkA3XGrb8jvb6FRsS6KsKhAc8zsBNg0SuJcd9mjVzjpuC2YoWucG1tOX6AxysYSdM5MZtv1cWNdbsDkENsfsxhkLyaaG0zLE9cHdY297G0moBINiNNCvPHsPwmeZ8tTCJHDSSbI8sbk0IdIBlbltrc6cbKxVVQw1HVtbecQvOcW8RpIDQ7W/jOFxp8l3JeWzVTGKGJ2YNZHEA8uPvSwWkzEnQhwN79qCAr9isHhDC+lZ45s3K17i7S+gbcnQXXodlsKrJXl0OaYNa5wf1jX5dWtdldYkeKRfsK+Yo5Orw0RFjDnkLOsY4gMMchYC0Oab5LDepWlZN4Z/iSxzhA7qnRtLW2Lm9YC1xcc1+r1zWtwG8hWodm8E8V4gs0kWkLJQzUgNOcjKBe2t7LY6omGUk8uGMjkmp4qaSDI95a7MI3CztS8Na4tJGY6A62O5XmO1hbdbTuQfSIiAiIgIiICIiAiIgIiICIiAiIgIiICIiAiIgIiICIiAiIgIiIMbEMPinbkmjZI297PaCL8DruPavzD8PigbkhjZG29yGNAueJNt50GpREHvFE1os1oAJJsBbUm5PeTqop+ytESXGjpySbk9Sy9+e7eiIPevwGmndnmp4ZXWtmfG1xtyuRuQ4FTGIQ+Dw9UCXCPq25QSSSQ21gbkn0oiD0w7CIKe/UQRRZrZurY1t7br2Gu9e9ZSMlYWSsbIx29rgCD6CiIPLDsNhp2lsMTI2k3IY0C55m289pXjUYDTPk619PE6S4OcsaTcbidNSOB4IiDOfC0lpLQS3VpI3XFjblpovx0LS4OLQXAEB1tQDa4vyNh6giIPg0cfV9V1bOrtbJlGW3LLut2L2aLaDQIiD/9k=">
            <a:hlinkClick r:id="rId3"/>
          </p:cNvPr>
          <p:cNvSpPr>
            <a:spLocks noChangeAspect="1" noChangeArrowheads="1"/>
          </p:cNvSpPr>
          <p:nvPr userDrawn="1"/>
        </p:nvSpPr>
        <p:spPr bwMode="auto">
          <a:xfrm>
            <a:off x="127000" y="-479425"/>
            <a:ext cx="4133850" cy="1000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9460" name="AutoShape 4" descr="data:image/jpeg;base64,/9j/4AAQSkZJRgABAQAAAQABAAD/2wCEAAkGBxQSEhUUEhMVFRUXGBsYGRcXFx0gHxwfIBwbHRwhIh4fHygkGR0lHBofITMhJSksMDAuIiA2ODMsPCgtLisBCgoKDQ0OFA8PFCscFBksKywsLDcsLCssKyw3KysrKywsKyssLCsrKyw3KywsLDcrKyssLDcrKzcrNysrKzcrK//AABEIAFQBWwMBIgACEQEDEQH/xAAcAAEAAgMBAQEAAAAAAAAAAAAABQYEBwgDAgH/xABOEAABAwIDBAQHCgsHBAMAAAABAAIDBBEFEiEGMUFRBxNhcRQicnOBkaEXMjQ1QlRisbLRIzNSU3SSk6LBwvAIFiRDgrPio8PT8URVg//EABYBAQEBAAAAAAAAAAAAAAAAAAABAv/EABYRAQEBAAAAAAAAAAAAAAAAAAABEf/aAAwDAQACEQMRAD8Az+k3pCraKvdBTujEYjY7xo8xu699bjkqr7ruKfnIf2P/ACTps+Nn+Zi/mVFRV6913FPzkP7H/knuu4p+ch/Y/wDJUVbI6ONlbWq526nWFh4fTPaeA9PEWDM/vhtD+Yb+xZ/5Fi03SDjkj3xxtjc+P37RC3xe857X0Ol+B5FTm1OMyB7aOk1qZQfGvpEzi89vL18gZHBcKhoKfI0gMYC58jtLm3jOd6vqCuJqqV23uOwsMkzI42De50TLdny17R7Z7QOAcIWkEAg9S3cd299174bEcTmbVStIpIj/AIeN3+Y7jI4cuQP33z9ttqBRR2bZ08l8gPDm89g4DifSpgrFb0oYvC8xymFjxvaYhcX3bnFZ2ynSfiE9bTwyviLJJWtdaKxse2+i1i95cS5xLnEkkneSdST2kqc2C+MqPz7f4orqlEREEREBERAREQEREBERAREQEREBERAREQEREBERAREQEREBERAREQEREHOfTZ8bP8zF/MqKr102fGz/ADMX8ygtkNm3V0ttWxMsZHD2NH0j7BryRUnsBsp4S7r5h+AYdGn/ADHDh5I48zpzWwdqcfFKxoY3rKiU5YYhvc7nb8kL3xXEYaGnzuAbHGA1jBpfTRo9X1lRmy+ESF7q2s+ESCzWcIWcGjt11/8AaqMrZTAPBmudI7rKmY5ppDvJ/JH0R/XBQ9XIcVnMMbiKKFw657T+OeNQwH8kcSOfcsjaOukqpTQUrspIvUTD/LYfkjm52v8AV7TYEFDTcI4Ym/13uJ9ZKDzx/GYqGDO4DTxY4xpmNtGjkBxPALSOI10k8jpZXZnuOp4dgA4AcAszaPHX1sxleMoGjGXvkby7SeJ4qLUWCndgvjKj8+3+KglO7BfGVH59v8UHVKIiIIiINBbR9J+Iw1dRFHJGGRyvY0GIE2DiBrfVRzulrE/zsX7Ifeq9tj8Pq/PyfaKh3biiuucDqXS00Mj9XPiY5x7S0E+1UjpR6RPAAIKbK6pcLknVsTeZHFx4DvJ4A+O0m3jcOw6mjjs+qkp48jTuYMg8d3ZyHE9lytD1E7pHufI4ve8lznOOpJ3koLr7rWJ/nYv2Q+9TeyO2eM4jOIYZIgBYySGEWY3mddSbGw4qi7J7MzYhOIYBa1i95HisbzPM8hx9q6X2Y2ehoIGwwNsBq5x9893FzjxKCThYQ0AuLiBq4217dNF9r5keGglxAA1JJsAq7V7e4dE4tfWQ3HAOv9V0RZEUBh+2tBO7LFWQudyzgH22U+gIvGrq44m5pXsjbe2Z7g0X7ysP+8FJ86p/2zPvQSSLxp6pkjc7HtezXxmuBGm/UaKAq9vsOjcWurIbjfZ1/aLhBZUUZg+0FLVX8GnjltvDXAkejev12P0oNjVQAjQjrWfegkkWDT4zTyODY6iF7jua2RpJ9ANys5ARRz8epWkg1MAINiDKy4I3g66Fe1HicMpIimikIFyGPa4gegoMtF+ONtToFG/3hpPnVP8Atmfegk0WJR4nDKSIpopCBchj2uIHcCsbFNo6Wm0nqYozyc8X9W9BKIqq7pHwwf8AzIvRf7llUW22HzHLHWQE8i8D67ILAtG7f9INfTV88MMzWxsIDQWA2u0Hf3lbxBvuXM3Sr8a1XlN+w1FjLg6UsTLmgztsXAfi2810euPab37PKb9YXYSFc79MkYdjDmucGAxQgvIJDR42thqe5WrZ7FsPiibDBPGA38o2LjxJvbUqo9Nnxs/zMX8yoiDbFNA+oqvCq6N0ccWlNFlztG4mRzmZm30HpHYLy2N4vI6A+ABs8jjlzMc0iMcXOF76cBZadwvE5qY3glfH2NOh727j6lcMO2ygqHBuIQtDvk1Edw4d5HjN72n0BUxctmaanpYxAyQGRxzPL/FfI473EO1PtVF6SKuqlks+CWOnjJy3abOO4vcRoOwE6DvVzqYKiNl4y3EKZwv1UuUvtzY+2WTTg4X7SvjCHtmYX4dUGMt0dBKC5rT+S5hOaLcR4ptv0KI02Dfcv1bWqaCkq5Opq6fwWqPvSwgB/ax9rSdxF1Tdp9jZqMF9+th/ONFsvlNucvfu7lF1W1O7BfGVH59v8VBKd2C+MqPz7f4oOqUREQREQcobY/D6vz8n2iodTG2Pw+r8/J9oqIRXpUVDpHZnuLnWAuTfQAADuAFl5FfbYyQXAEtaQHOsbAm+UE7gTY252K+UV1F0fYfSw0UXgWsb2h5ebZnuI1LrfK4W4WspTH8Yjo6eSomNmRi+m8ng0cyToFpPoX2w8Gn8Dmd+Bnd+DJOjJDpbsD9B5VuZUx/aDxM/4WmB8U55njnbK1no1ebcwOSMte7Y7Y1OJPJmcWxX8WBpORvfu6x30iO4BRmFYPPUuLaaCSYt35G3A5XO5vpKwltbYzpRpKCjipxSzlzRd7m9XZ7z752r769vYitY4nhssD+rqInxPtfK9trjmODh2i4Vs2B6Q58Pc2OQulpbgOjJuYxzZyt+RuPCylukDpEpMSpuqFLMyVrg6OR3V+KflbnE2I007FrVBv7psnbJhAewhzHSwuaRuIJ0K5/yDkFfG4uZdnZIXG5p6qJrfIcQ5vqOYdwCoqCcqdqJnUMVCw5IGZi8A/jC55d43JovbLx3nkIILaXQnsnBV9fPUxiQRubGxrtW3tmcSOJsWgelS/TPsfTRUgqoImRPY9rXBgsHNccuoGlwbG/fzQabpah8T2yRuLJGG7XtNi09h/q69cVqhPM+UtDTIczgBpmPviO91z6VjKXgwzPQSzgaw1DWu8mVgHsexvrcg89lcQ8FraacadXKwu8knK/9xzl1PjFe2np5p3e9ijfIe5rS7+C5EIW7tsdpQ/Z2F9xmqGxxEX4j347wGH2oNJSPLyXv1e4lzjzcTcn1lXDohxEQYpBfRswdCe9wu395oHpVUpqd0hLWC5DXvPksY57j6GtKUdUYpI5Wmzo3tkB7WuDh7Qg6Z6TcR6jDKpwNnOjMTe+TxNO0Zr+hcvhg5Bbp6dsbDqWkiYdJz1x8lrRa/wDqeD6CtMAE6DUnQd/BCJTCcelpYZY6c9W6YgPlbo7I0aNafk3cSSRroLcVE2AufST966J/uNhdNSxOrY4gWRsY+SR1rkNtz1PcqpXYts3EfEpjKQbjq43W05FxAPrQa+g2Or3x9a2inMZFwcouRzDScx9Sg3N4EdhBHrBC3RiPTky3+Ho3k85pGtA9DM1+64Wn8Qq3TSySvtmke55sLC5N9OxBfehvaySnqo6R7yaeYlrWk6RvsS0t5BxFi0aXIPO8P0q/GtV5TfsNURsl8Pov0un/AN5il+lX41qvKb9hqCr03v2eU36wuwlx7Te/Z5TfrC7CQrnPps+Nn+Zi/mVFV66bPjZ/mYv5lRUBERFWTYzat1E/K+7qdx8Zu/Jzc0fW3j379g7R4G6QtrKJwbUtFw5vvZm6HK78q43H+hppbR6KsXMkL6d2+GzmH6Dr6f6XD1OHJVKlaCogxektIyxBs9t/GifzaTqDxB9B3FfGz2KSxzOoawh0rW3il4TM13g/KAGu++vLWNxIigxWKUaRVniPHDPcC/6zmn/U5SPSHhxfTieM5ZqY9axw3gXGYd2gNuxEVHb/AGSFMevgH4Fxs5g/yyd1voH2Hv0iNgvjKj8+3+K29QzsrKVrnNuyaPxm94s4eg/wWqtlaF0GMU8Ljcx1Ibfnvsey4sfSorqBEREEREHKG2Pw+r8/J9oqHcVMbY/D6vz8n2iod24orpbBtkqaTCGUoYGsmha5xG/O5oOe/FwNj6AFztjGGSUs8kEwtJG7KeR5EdhGoXU+y/wOm8zH9gKgdN2yXXQitiH4SFtpQB76PffvZqe4u7EGiiLqybXbRGvjpJJDeeJj4ZfpWLXMf/qDnA9rTzF64iAto7I9FUNdSRVIrJGl48ZrWMIa4aObfsK1lUU7mZc7S3O0Pbf5TTxB4i+nepXZvamqoHONNKWB2rmEZmE7rlp420uLcOSDZdT0K08bc0mIPY3ddzIwPWSsX3KKH/7Yf9H71r/afaqqxAt8Kkztbq1gADAeeXibaXN+NrXKw8A2flrZhDTRZ38TbxWDm4/JH18EGwtrNkYcPwmoMFV4S2WenufFs0sc7S7T9NavW7OknAWUGAx00eoZLFd35Ti67j6SVpNBvP8As+/A6n9J/wC1Epbpt+KpPORfbCif7PvwOp/Sf+1Epbpt+KpPORfbCI52W1OiPCfC8PxOnvYyZWtPJ2R2U+h1itVrdH9nn8VWecj+yUVpctIJDhZwJBB4EaEd4OikKjF3vpIaU3yQySyDkesDLac2nrDf6fYp7pXwgUuJzACzZbTt0/LuHfvtcqig2T0F4SJquaRwu2OEs1Gh6w2I9TT7Vr/FcPNNNLA694nuj13kA2B9LbH0rePQJh2ShkmI1nmdY/RYAwfvh59KoHTXhvU4m5wFmzxsl9OrHenxQfSEFUxjFnVAgDv8inZANd+UuObvOb2BTXRdhHhOJQAjxIj17v8A87Fo/Xy6cQCqqt19AGEWhqKpw/GOETPJYLuPdmdbvaUGsNtdo34hVPme4lgc5sTeDWA2FhwLgLk/cFGYbQvqJo4YhmkkcGNHaeZ4ADUnkCszarA30NVLTvFspJZ9KMk5COYtp3grBw+tfBKyaJ2WSNwc13Ij6wdxHIlBtrCug46GqrO9kMdv33E/ZWrMdgjjqZ44rmNkj2NubmzSRv46hW7E+lzEJYjHeKPMMpexpDtdNLk5T3BUqtoJIHdXLG6NwAOVwsQCLjThoUGdsl8Pov0un/3mKX6VfjWq8pv2GqG2VeBXUZJAAqqckngOuYpnpV+Narym/Yagq9N79nlN+sLsJce03v2eU36wuwkKr2NbE0VXKZqiAPkIAzEncN24rB9zLDPmrf1nfereiIqHuZYZ81b+s7709zLDPmrf1nfereiCoe5lhnzVv6zvvXpDsJSU930kLY5CLXzHdfUb1a0QVObY2KosKuNsjG+M3U6O56W4L0m2ee8Frw1zXXDgTvB0I3cQVaEQVdmyjYAI6VjWRDc250JJJ9q/aPYml61tTLC01DXBwkBO8e9PqVnRAREQEREFYq+j/DpXukfSsc97i5zjfUnUnevI9G2GfM4/b96tiIPOmgbGxrGCzWgNaOQAsB6l9PYCCCAQRYg7iF9IgqfubYZ8zj9v3p7m2GfM4/b96tiIIOLZCibB4P4PGYblwjcMwBO+1/e37LcearlV0QYa83DJWdjZXW9RuAr+iCh0XRHhkZBMT5PLlcR6r2Vyw3DYqdgjgjZGwfJY0Aezee1ZSIMDGcHhq4+qqIxJHcOyndcblBe5thnzOP2/erYiCNwLAaejY5lNE2JrnZiBfU2Avr2AL0xjCYaqIxVEYkjJBLTuuDce1ZyIKn7m2GfM4/b96l8C2dpqIPFNE2IPILg2+pGg3qVRBXNrcHoZurfWwiVwu2MBrnON7EgBup3X7FCx7JYM6MyNpAQ12RzRHIXtdYGxYBmBsQdRuIVhxyAPnhDJupqQyUxOLMzS3xM7S0kX+SbAg6HXevnBJ3eE1EcrYuuayJzpYgQHtd1gYHNJJY4ZXaZnaEG/AB+7PVtK1jIKVr2sbdrQIpA0WvcZi2wIN953qOxtmHV2Q1EL58mYMd1ExGpF7ENsRdo9SldlvxUn6RUf7z1GbMU1WaeEtqIBHvyGmcXZcx0zdcBe2mbL6OCCNq9ksGjkMbqQF7QHEMjlfYOvlvlBtfKfUVZsFNNTwwxQN6qNznNjYWOb43jOdo4Ajc46qM6modiFV1E0Uf4KmvnhMl9Z7WtIy3tWTirHiSgEjmvf17rua0tB/AzbmlzresoM/HcAp6xgZUxNkA3XGrb8jvb6FRsS6KsKhAc8zsBNg0SuJcd9mjVzjpuC2YoWucG1tOX6AxysYSdM5MZtv1cWNdbsDkENsfsxhkLyaaG0zLE9cHdY297G0moBINiNNCvPHsPwmeZ8tTCJHDSSbI8sbk0IdIBlbltrc6cbKxVVQw1HVtbecQvOcW8RpIDQ7W/jOFxp8l3JeWzVTGKGJ2YNZHEA8uPvSwWkzEnQhwN79qCAr9isHhDC+lZ45s3K17i7S+gbcnQXXodlsKrJXl0OaYNa5wf1jX5dWtdldYkeKRfsK+Yo5Orw0RFjDnkLOsY4gMMchYC0Oab5LDepWlZN4Z/iSxzhA7qnRtLW2Lm9YC1xcc1+r1zWtwG8hWodm8E8V4gs0kWkLJQzUgNOcjKBe2t7LY6omGUk8uGMjkmp4qaSDI95a7MI3CztS8Na4tJGY6A62O5XmO1hbdbTuQfSIiAiIgIiICIiAiIgIiICIiAiIgIiICIiAiIgIiICIiAiIgIiIMbEMPinbkmjZI297PaCL8DruPavzD8PigbkhjZG29yGNAueJNt50GpREHvFE1os1oAJJsBbUm5PeTqop+ytESXGjpySbk9Sy9+e7eiIPevwGmndnmp4ZXWtmfG1xtyuRuQ4FTGIQ+Dw9UCXCPq25QSSSQ21gbkn0oiD0w7CIKe/UQRRZrZurY1t7br2Gu9e9ZSMlYWSsbIx29rgCD6CiIPLDsNhp2lsMTI2k3IY0C55m289pXjUYDTPk619PE6S4OcsaTcbidNSOB4IiDOfC0lpLQS3VpI3XFjblpovx0LS4OLQXAEB1tQDa4vyNh6giIPg0cfV9V1bOrtbJlGW3LLut2L2aLaDQIiD/9k=">
            <a:hlinkClick r:id="rId3"/>
          </p:cNvPr>
          <p:cNvSpPr>
            <a:spLocks noChangeAspect="1" noChangeArrowheads="1"/>
          </p:cNvSpPr>
          <p:nvPr userDrawn="1"/>
        </p:nvSpPr>
        <p:spPr bwMode="auto">
          <a:xfrm>
            <a:off x="127000" y="-479425"/>
            <a:ext cx="4133850" cy="1000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708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14" name="Draft Stamp" hidden="1"/>
          <p:cNvSpPr txBox="1">
            <a:spLocks noChangeArrowheads="1"/>
          </p:cNvSpPr>
          <p:nvPr>
            <p:custDataLst>
              <p:tags r:id="rId6"/>
            </p:custDataLst>
          </p:nvPr>
        </p:nvSpPr>
        <p:spPr bwMode="auto">
          <a:xfrm>
            <a:off x="713232" y="7360920"/>
            <a:ext cx="576072" cy="182880"/>
          </a:xfrm>
          <a:prstGeom prst="rect">
            <a:avLst/>
          </a:prstGeom>
          <a:solidFill>
            <a:srgbClr val="FFFFFF"/>
          </a:solidFill>
          <a:ln w="9525">
            <a:noFill/>
            <a:miter lim="800000"/>
            <a:headEnd/>
            <a:tailEnd/>
          </a:ln>
          <a:effectLst/>
        </p:spPr>
        <p:txBody>
          <a:bodyPr wrap="square" lIns="73152" tIns="0" rIns="73152" bIns="0"/>
          <a:lstStyle/>
          <a:p>
            <a:pPr algn="ctr" eaLnBrk="0" hangingPunct="0"/>
            <a:r>
              <a:rPr lang="en-US" altLang="en-US" sz="1200" b="1" baseline="0" dirty="0">
                <a:solidFill>
                  <a:srgbClr val="FFFFFF"/>
                </a:solidFill>
                <a:latin typeface="Calibri"/>
              </a:rPr>
              <a:t>DRAFT</a:t>
            </a:r>
          </a:p>
        </p:txBody>
      </p:sp>
      <p:sp>
        <p:nvSpPr>
          <p:cNvPr id="15" name="Confidential Stamp" hidden="1"/>
          <p:cNvSpPr txBox="1">
            <a:spLocks noChangeArrowheads="1"/>
          </p:cNvSpPr>
          <p:nvPr>
            <p:custDataLst>
              <p:tags r:id="rId7"/>
            </p:custDataLst>
          </p:nvPr>
        </p:nvSpPr>
        <p:spPr bwMode="auto">
          <a:xfrm>
            <a:off x="713232" y="7360920"/>
            <a:ext cx="1097280" cy="182880"/>
          </a:xfrm>
          <a:prstGeom prst="rect">
            <a:avLst/>
          </a:prstGeom>
          <a:solidFill>
            <a:srgbClr val="FFFFFF"/>
          </a:solidFill>
          <a:ln w="9525">
            <a:noFill/>
            <a:miter lim="800000"/>
            <a:headEnd/>
            <a:tailEnd/>
          </a:ln>
          <a:effectLst/>
        </p:spPr>
        <p:txBody>
          <a:bodyPr wrap="square" lIns="73152" tIns="0" rIns="73152" bIns="0"/>
          <a:lstStyle/>
          <a:p>
            <a:pPr algn="ctr" eaLnBrk="0" hangingPunct="0"/>
            <a:r>
              <a:rPr lang="en-US" altLang="en-US" sz="1200" b="1" baseline="0" dirty="0">
                <a:solidFill>
                  <a:srgbClr val="FFFFFF"/>
                </a:solidFill>
                <a:latin typeface="Calibri"/>
              </a:rPr>
              <a:t>CONFIDENTIAL</a:t>
            </a:r>
          </a:p>
        </p:txBody>
      </p:sp>
      <p:sp>
        <p:nvSpPr>
          <p:cNvPr id="1037" name="Textbox - without 1st bullet"/>
          <p:cNvSpPr>
            <a:spLocks noGrp="1" noChangeArrowheads="1"/>
          </p:cNvSpPr>
          <p:nvPr>
            <p:ph type="body" idx="1"/>
            <p:custDataLst>
              <p:tags r:id="rId8"/>
            </p:custDataLst>
          </p:nvPr>
        </p:nvSpPr>
        <p:spPr bwMode="gray">
          <a:xfrm>
            <a:off x="457200" y="1600200"/>
            <a:ext cx="8915400" cy="1392689"/>
          </a:xfrm>
          <a:prstGeom prst="rect">
            <a:avLst/>
          </a:prstGeom>
          <a:noFill/>
          <a:ln w="12700">
            <a:noFill/>
            <a:miter lim="800000"/>
            <a:headEnd/>
            <a:tailEnd/>
          </a:ln>
          <a:effectLst/>
        </p:spPr>
        <p:txBody>
          <a:bodyPr vert="horz" wrap="square" lIns="0" tIns="45720" rIns="0" bIns="45720" numCol="1" anchor="t" anchorCtr="0" compatLnSpc="1">
            <a:prstTxWarp prst="textNoShape">
              <a:avLst/>
            </a:prstTxWarp>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8982242" y="435986"/>
            <a:ext cx="715138" cy="391444"/>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1" r:id="rId4"/>
  </p:sldLayoutIdLst>
  <p:txStyles>
    <p:titleStyle>
      <a:lvl1pPr algn="l" defTabSz="1019175" rtl="0" eaLnBrk="1" fontAlgn="base" hangingPunct="1">
        <a:spcBef>
          <a:spcPct val="0"/>
        </a:spcBef>
        <a:spcAft>
          <a:spcPct val="0"/>
        </a:spcAft>
        <a:defRPr b="1">
          <a:solidFill>
            <a:schemeClr val="tx2"/>
          </a:solidFill>
          <a:latin typeface="+mj-lt"/>
          <a:ea typeface="+mj-ea"/>
          <a:cs typeface="+mj-cs"/>
        </a:defRPr>
      </a:lvl1pPr>
      <a:lvl2pPr algn="l" defTabSz="1019175" rtl="0" eaLnBrk="1" fontAlgn="base" hangingPunct="1">
        <a:spcBef>
          <a:spcPct val="0"/>
        </a:spcBef>
        <a:spcAft>
          <a:spcPct val="0"/>
        </a:spcAft>
        <a:defRPr b="1">
          <a:solidFill>
            <a:schemeClr val="tx2"/>
          </a:solidFill>
          <a:latin typeface="Book Antiqua" pitchFamily="18" charset="0"/>
        </a:defRPr>
      </a:lvl2pPr>
      <a:lvl3pPr algn="l" defTabSz="1019175" rtl="0" eaLnBrk="1" fontAlgn="base" hangingPunct="1">
        <a:spcBef>
          <a:spcPct val="0"/>
        </a:spcBef>
        <a:spcAft>
          <a:spcPct val="0"/>
        </a:spcAft>
        <a:defRPr b="1">
          <a:solidFill>
            <a:schemeClr val="tx2"/>
          </a:solidFill>
          <a:latin typeface="Book Antiqua" pitchFamily="18" charset="0"/>
        </a:defRPr>
      </a:lvl3pPr>
      <a:lvl4pPr algn="l" defTabSz="1019175" rtl="0" eaLnBrk="1" fontAlgn="base" hangingPunct="1">
        <a:spcBef>
          <a:spcPct val="0"/>
        </a:spcBef>
        <a:spcAft>
          <a:spcPct val="0"/>
        </a:spcAft>
        <a:defRPr b="1">
          <a:solidFill>
            <a:schemeClr val="tx2"/>
          </a:solidFill>
          <a:latin typeface="Book Antiqua" pitchFamily="18" charset="0"/>
        </a:defRPr>
      </a:lvl4pPr>
      <a:lvl5pPr algn="l" defTabSz="1019175" rtl="0" eaLnBrk="1" fontAlgn="base" hangingPunct="1">
        <a:spcBef>
          <a:spcPct val="0"/>
        </a:spcBef>
        <a:spcAft>
          <a:spcPct val="0"/>
        </a:spcAft>
        <a:defRPr b="1">
          <a:solidFill>
            <a:schemeClr val="tx2"/>
          </a:solidFill>
          <a:latin typeface="Book Antiqua" pitchFamily="18" charset="0"/>
        </a:defRPr>
      </a:lvl5pPr>
      <a:lvl6pPr marL="457200" algn="l" defTabSz="1019175" rtl="0" eaLnBrk="1" fontAlgn="base" hangingPunct="1">
        <a:spcBef>
          <a:spcPct val="0"/>
        </a:spcBef>
        <a:spcAft>
          <a:spcPct val="0"/>
        </a:spcAft>
        <a:defRPr b="1">
          <a:solidFill>
            <a:schemeClr val="tx2"/>
          </a:solidFill>
          <a:latin typeface="Book Antiqua" pitchFamily="18" charset="0"/>
        </a:defRPr>
      </a:lvl6pPr>
      <a:lvl7pPr marL="914400" algn="l" defTabSz="1019175" rtl="0" eaLnBrk="1" fontAlgn="base" hangingPunct="1">
        <a:spcBef>
          <a:spcPct val="0"/>
        </a:spcBef>
        <a:spcAft>
          <a:spcPct val="0"/>
        </a:spcAft>
        <a:defRPr b="1">
          <a:solidFill>
            <a:schemeClr val="tx2"/>
          </a:solidFill>
          <a:latin typeface="Book Antiqua" pitchFamily="18" charset="0"/>
        </a:defRPr>
      </a:lvl7pPr>
      <a:lvl8pPr marL="1371600" algn="l" defTabSz="1019175" rtl="0" eaLnBrk="1" fontAlgn="base" hangingPunct="1">
        <a:spcBef>
          <a:spcPct val="0"/>
        </a:spcBef>
        <a:spcAft>
          <a:spcPct val="0"/>
        </a:spcAft>
        <a:defRPr b="1">
          <a:solidFill>
            <a:schemeClr val="tx2"/>
          </a:solidFill>
          <a:latin typeface="Book Antiqua" pitchFamily="18" charset="0"/>
        </a:defRPr>
      </a:lvl8pPr>
      <a:lvl9pPr marL="1828800" algn="l" defTabSz="1019175" rtl="0" eaLnBrk="1" fontAlgn="base" hangingPunct="1">
        <a:spcBef>
          <a:spcPct val="0"/>
        </a:spcBef>
        <a:spcAft>
          <a:spcPct val="0"/>
        </a:spcAft>
        <a:defRPr b="1">
          <a:solidFill>
            <a:schemeClr val="tx2"/>
          </a:solidFill>
          <a:latin typeface="Book Antiqua" pitchFamily="18" charset="0"/>
        </a:defRPr>
      </a:lvl9pPr>
    </p:titleStyle>
    <p:bodyStyle>
      <a:lvl1pPr marL="0" indent="0" algn="l" defTabSz="1019175" rtl="0" eaLnBrk="1" fontAlgn="base" hangingPunct="1">
        <a:spcBef>
          <a:spcPct val="100000"/>
        </a:spcBef>
        <a:spcAft>
          <a:spcPct val="0"/>
        </a:spcAft>
        <a:buChar char=" "/>
        <a:defRPr sz="1300">
          <a:solidFill>
            <a:schemeClr val="tx1"/>
          </a:solidFill>
          <a:latin typeface="Calibri"/>
          <a:ea typeface="+mn-ea"/>
          <a:cs typeface="+mn-cs"/>
        </a:defRPr>
      </a:lvl1pPr>
      <a:lvl2pPr marL="283464" indent="-163513" algn="l" defTabSz="1019175" rtl="0" eaLnBrk="1" fontAlgn="base" hangingPunct="1">
        <a:spcBef>
          <a:spcPct val="50000"/>
        </a:spcBef>
        <a:spcAft>
          <a:spcPct val="0"/>
        </a:spcAft>
        <a:buSzPct val="65000"/>
        <a:buFont typeface="Wingdings" pitchFamily="2" charset="2"/>
        <a:buChar char="n"/>
        <a:defRPr sz="1300">
          <a:solidFill>
            <a:schemeClr val="tx1"/>
          </a:solidFill>
          <a:latin typeface="Calibri"/>
        </a:defRPr>
      </a:lvl2pPr>
      <a:lvl3pPr marL="576072" indent="-179388" algn="l" defTabSz="1019175" rtl="0" eaLnBrk="1" fontAlgn="base" hangingPunct="1">
        <a:spcBef>
          <a:spcPct val="50000"/>
        </a:spcBef>
        <a:spcAft>
          <a:spcPct val="0"/>
        </a:spcAft>
        <a:buChar char="–"/>
        <a:defRPr sz="1300">
          <a:solidFill>
            <a:schemeClr val="tx1"/>
          </a:solidFill>
          <a:latin typeface="Calibri"/>
        </a:defRPr>
      </a:lvl3pPr>
      <a:lvl4pPr marL="859536" indent="-163513" algn="l" defTabSz="1019175" rtl="0" eaLnBrk="1" fontAlgn="base" hangingPunct="1">
        <a:spcBef>
          <a:spcPct val="50000"/>
        </a:spcBef>
        <a:spcAft>
          <a:spcPct val="0"/>
        </a:spcAft>
        <a:buFont typeface="Wingdings" pitchFamily="2" charset="2"/>
        <a:buChar char="w"/>
        <a:defRPr sz="1300">
          <a:solidFill>
            <a:schemeClr val="tx1"/>
          </a:solidFill>
          <a:latin typeface="Calibri"/>
        </a:defRPr>
      </a:lvl4pPr>
      <a:lvl5pPr marL="1600200" indent="0" algn="l" defTabSz="1019175" rtl="0" eaLnBrk="1" fontAlgn="base" hangingPunct="1">
        <a:spcBef>
          <a:spcPct val="0"/>
        </a:spcBef>
        <a:spcAft>
          <a:spcPct val="0"/>
        </a:spcAft>
        <a:buFontTx/>
        <a:buNone/>
        <a:defRPr sz="1300">
          <a:solidFill>
            <a:schemeClr val="tx1"/>
          </a:solidFill>
          <a:latin typeface="Calibri"/>
        </a:defRPr>
      </a:lvl5pPr>
      <a:lvl6pPr marL="2749550" indent="-254000" algn="l" defTabSz="1019175" rtl="0" eaLnBrk="1" fontAlgn="base" hangingPunct="1">
        <a:spcBef>
          <a:spcPct val="0"/>
        </a:spcBef>
        <a:spcAft>
          <a:spcPct val="0"/>
        </a:spcAft>
        <a:buChar char="»"/>
        <a:defRPr sz="1300">
          <a:solidFill>
            <a:schemeClr val="tx1"/>
          </a:solidFill>
          <a:latin typeface="+mn-lt"/>
        </a:defRPr>
      </a:lvl6pPr>
      <a:lvl7pPr marL="3206750" indent="-254000" algn="l" defTabSz="1019175" rtl="0" eaLnBrk="1" fontAlgn="base" hangingPunct="1">
        <a:spcBef>
          <a:spcPct val="0"/>
        </a:spcBef>
        <a:spcAft>
          <a:spcPct val="0"/>
        </a:spcAft>
        <a:buChar char="»"/>
        <a:defRPr sz="1300">
          <a:solidFill>
            <a:schemeClr val="tx1"/>
          </a:solidFill>
          <a:latin typeface="+mn-lt"/>
        </a:defRPr>
      </a:lvl7pPr>
      <a:lvl8pPr marL="3663950" indent="-254000" algn="l" defTabSz="1019175" rtl="0" eaLnBrk="1" fontAlgn="base" hangingPunct="1">
        <a:spcBef>
          <a:spcPct val="0"/>
        </a:spcBef>
        <a:spcAft>
          <a:spcPct val="0"/>
        </a:spcAft>
        <a:buChar char="»"/>
        <a:defRPr sz="1300">
          <a:solidFill>
            <a:schemeClr val="tx1"/>
          </a:solidFill>
          <a:latin typeface="+mn-lt"/>
        </a:defRPr>
      </a:lvl8pPr>
      <a:lvl9pPr marL="4121150" indent="-254000" algn="l" defTabSz="1019175"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 with 1st bullet"/>
          <p:cNvSpPr>
            <a:spLocks noGrp="1"/>
          </p:cNvSpPr>
          <p:nvPr>
            <p:ph type="body" idx="1"/>
            <p:custDataLst>
              <p:tags r:id="rId2"/>
            </p:custDataLst>
          </p:nvPr>
        </p:nvSpPr>
        <p:spPr>
          <a:xfrm>
            <a:off x="457200" y="1600200"/>
            <a:ext cx="8915400" cy="1400383"/>
          </a:xfrm>
          <a:prstGeom prst="rect">
            <a:avLst/>
          </a:prstGeom>
        </p:spPr>
        <p:txBody>
          <a:bodyPr vert="horz" lIns="0" tIns="45720" rIns="0" bIns="45720" rtlCol="0">
            <a:sp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spcBef>
          <a:spcPts val="1560"/>
        </a:spcBef>
        <a:buSzPct val="80000"/>
        <a:buFont typeface="Wingdings" pitchFamily="2" charset="2"/>
        <a:buChar char=""/>
        <a:defRPr sz="1300" kern="1200" baseline="0">
          <a:solidFill>
            <a:schemeClr val="tx1"/>
          </a:solidFill>
          <a:latin typeface="Calibri"/>
          <a:ea typeface="+mn-ea"/>
          <a:cs typeface="+mn-cs"/>
        </a:defRPr>
      </a:lvl1pPr>
      <a:lvl2pPr marL="571500" indent="-233050" algn="l" defTabSz="914400" rtl="0" eaLnBrk="1" latinLnBrk="0" hangingPunct="1">
        <a:spcBef>
          <a:spcPts val="780"/>
        </a:spcBef>
        <a:buSzPct val="65000"/>
        <a:buFont typeface="Wingdings" pitchFamily="2" charset="2"/>
        <a:buChar char="n"/>
        <a:defRPr sz="1300" kern="1200" baseline="0">
          <a:solidFill>
            <a:schemeClr val="tx1"/>
          </a:solidFill>
          <a:latin typeface="Calibri"/>
          <a:ea typeface="+mn-ea"/>
          <a:cs typeface="+mn-cs"/>
        </a:defRPr>
      </a:lvl2pPr>
      <a:lvl3pPr marL="914400" indent="-284163"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Calibri"/>
          <a:ea typeface="+mn-ea"/>
          <a:cs typeface="+mn-cs"/>
        </a:defRPr>
      </a:lvl3pPr>
      <a:lvl4pPr marL="1243584" indent="-219456" algn="l" defTabSz="914400" rtl="0" eaLnBrk="1" latinLnBrk="0" hangingPunct="1">
        <a:spcBef>
          <a:spcPts val="780"/>
        </a:spcBef>
        <a:buFont typeface="Wingdings" pitchFamily="2" charset="2"/>
        <a:buChar char=""/>
        <a:defRPr sz="1300" kern="1200" baseline="0">
          <a:solidFill>
            <a:schemeClr val="tx1"/>
          </a:solidFill>
          <a:latin typeface="Calibri"/>
          <a:ea typeface="+mn-ea"/>
          <a:cs typeface="+mn-cs"/>
        </a:defRPr>
      </a:lvl4pPr>
      <a:lvl5pPr marL="1828800" indent="0" algn="l" defTabSz="914400" rtl="0" eaLnBrk="1" latinLnBrk="0" hangingPunct="1">
        <a:spcBef>
          <a:spcPts val="0"/>
        </a:spcBef>
        <a:buFontTx/>
        <a:buNone/>
        <a:defRPr sz="1300" kern="1200" baseline="0">
          <a:solidFill>
            <a:schemeClr val="tx1"/>
          </a:solidFill>
          <a:latin typeface="Calibri"/>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jpe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notesSlide" Target="../notesSlides/notesSlide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tags" Target="../tags/tag140.xml"/><Relationship Id="rId18" Type="http://schemas.openxmlformats.org/officeDocument/2006/relationships/tags" Target="../tags/tag145.xml"/><Relationship Id="rId26" Type="http://schemas.openxmlformats.org/officeDocument/2006/relationships/tags" Target="../tags/tag153.xml"/><Relationship Id="rId3" Type="http://schemas.openxmlformats.org/officeDocument/2006/relationships/tags" Target="../tags/tag130.xml"/><Relationship Id="rId21" Type="http://schemas.openxmlformats.org/officeDocument/2006/relationships/tags" Target="../tags/tag148.xml"/><Relationship Id="rId7" Type="http://schemas.openxmlformats.org/officeDocument/2006/relationships/tags" Target="../tags/tag134.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2" Type="http://schemas.openxmlformats.org/officeDocument/2006/relationships/tags" Target="../tags/tag129.xml"/><Relationship Id="rId16" Type="http://schemas.openxmlformats.org/officeDocument/2006/relationships/tags" Target="../tags/tag143.xml"/><Relationship Id="rId20" Type="http://schemas.openxmlformats.org/officeDocument/2006/relationships/tags" Target="../tags/tag147.xml"/><Relationship Id="rId29" Type="http://schemas.openxmlformats.org/officeDocument/2006/relationships/image" Target="../media/image26.emf"/><Relationship Id="rId1" Type="http://schemas.openxmlformats.org/officeDocument/2006/relationships/vmlDrawing" Target="../drawings/vmlDrawing1.vml"/><Relationship Id="rId6" Type="http://schemas.openxmlformats.org/officeDocument/2006/relationships/tags" Target="../tags/tag133.xml"/><Relationship Id="rId11" Type="http://schemas.openxmlformats.org/officeDocument/2006/relationships/tags" Target="../tags/tag138.xml"/><Relationship Id="rId24" Type="http://schemas.openxmlformats.org/officeDocument/2006/relationships/tags" Target="../tags/tag151.xml"/><Relationship Id="rId5" Type="http://schemas.openxmlformats.org/officeDocument/2006/relationships/tags" Target="../tags/tag132.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notesSlide" Target="../notesSlides/notesSlide10.xml"/><Relationship Id="rId10" Type="http://schemas.openxmlformats.org/officeDocument/2006/relationships/tags" Target="../tags/tag137.xml"/><Relationship Id="rId19" Type="http://schemas.openxmlformats.org/officeDocument/2006/relationships/tags" Target="../tags/tag146.xml"/><Relationship Id="rId31" Type="http://schemas.openxmlformats.org/officeDocument/2006/relationships/image" Target="../media/image25.emf"/><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tags" Target="../tags/tag141.xml"/><Relationship Id="rId22" Type="http://schemas.openxmlformats.org/officeDocument/2006/relationships/tags" Target="../tags/tag149.xml"/><Relationship Id="rId27" Type="http://schemas.openxmlformats.org/officeDocument/2006/relationships/slideLayout" Target="../slideLayouts/slideLayout2.xml"/><Relationship Id="rId30"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image" Target="../media/image29.emf"/><Relationship Id="rId3" Type="http://schemas.openxmlformats.org/officeDocument/2006/relationships/tags" Target="../tags/tag156.xml"/><Relationship Id="rId21" Type="http://schemas.openxmlformats.org/officeDocument/2006/relationships/tags" Target="../tags/tag174.xml"/><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image" Target="../media/image28.emf"/><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tags" Target="../tags/tag173.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image" Target="../media/image27.emf"/><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notesSlide" Target="../notesSlides/notesSlide11.xml"/><Relationship Id="rId10" Type="http://schemas.openxmlformats.org/officeDocument/2006/relationships/tags" Target="../tags/tag163.xml"/><Relationship Id="rId19" Type="http://schemas.openxmlformats.org/officeDocument/2006/relationships/tags" Target="../tags/tag172.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slideLayout" Target="../slideLayouts/slideLayout2.xml"/><Relationship Id="rId27"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78.xml"/></Relationships>
</file>

<file path=ppt/slides/_rels/slide1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image" Target="../media/image32.emf"/><Relationship Id="rId5" Type="http://schemas.openxmlformats.org/officeDocument/2006/relationships/tags" Target="../tags/tag186.xml"/><Relationship Id="rId10" Type="http://schemas.openxmlformats.org/officeDocument/2006/relationships/image" Target="../media/image31.emf"/><Relationship Id="rId4" Type="http://schemas.openxmlformats.org/officeDocument/2006/relationships/tags" Target="../tags/tag185.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18" Type="http://schemas.openxmlformats.org/officeDocument/2006/relationships/image" Target="../media/image34.emf"/><Relationship Id="rId26" Type="http://schemas.openxmlformats.org/officeDocument/2006/relationships/image" Target="../media/image42.png"/><Relationship Id="rId39" Type="http://schemas.openxmlformats.org/officeDocument/2006/relationships/image" Target="../media/image55.png"/><Relationship Id="rId3" Type="http://schemas.openxmlformats.org/officeDocument/2006/relationships/tags" Target="../tags/tag191.xml"/><Relationship Id="rId21" Type="http://schemas.openxmlformats.org/officeDocument/2006/relationships/image" Target="../media/image37.emf"/><Relationship Id="rId34" Type="http://schemas.openxmlformats.org/officeDocument/2006/relationships/image" Target="../media/image50.jpeg"/><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image" Target="../media/image33.emf"/><Relationship Id="rId25" Type="http://schemas.openxmlformats.org/officeDocument/2006/relationships/image" Target="../media/image41.png"/><Relationship Id="rId33" Type="http://schemas.openxmlformats.org/officeDocument/2006/relationships/image" Target="../media/image49.jpeg"/><Relationship Id="rId38" Type="http://schemas.openxmlformats.org/officeDocument/2006/relationships/image" Target="../media/image54.emf"/><Relationship Id="rId2" Type="http://schemas.openxmlformats.org/officeDocument/2006/relationships/tags" Target="../tags/tag190.xml"/><Relationship Id="rId16" Type="http://schemas.openxmlformats.org/officeDocument/2006/relationships/notesSlide" Target="../notesSlides/notesSlide15.xml"/><Relationship Id="rId20" Type="http://schemas.openxmlformats.org/officeDocument/2006/relationships/image" Target="../media/image36.png"/><Relationship Id="rId29" Type="http://schemas.openxmlformats.org/officeDocument/2006/relationships/image" Target="../media/image45.png"/><Relationship Id="rId41" Type="http://schemas.openxmlformats.org/officeDocument/2006/relationships/image" Target="../media/image57.png"/><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24" Type="http://schemas.openxmlformats.org/officeDocument/2006/relationships/image" Target="../media/image40.jpeg"/><Relationship Id="rId32" Type="http://schemas.openxmlformats.org/officeDocument/2006/relationships/image" Target="../media/image48.emf"/><Relationship Id="rId37" Type="http://schemas.openxmlformats.org/officeDocument/2006/relationships/image" Target="../media/image53.jpeg"/><Relationship Id="rId40" Type="http://schemas.openxmlformats.org/officeDocument/2006/relationships/image" Target="../media/image56.jpeg"/><Relationship Id="rId5" Type="http://schemas.openxmlformats.org/officeDocument/2006/relationships/tags" Target="../tags/tag193.xml"/><Relationship Id="rId15" Type="http://schemas.openxmlformats.org/officeDocument/2006/relationships/slideLayout" Target="../slideLayouts/slideLayout2.xml"/><Relationship Id="rId23" Type="http://schemas.openxmlformats.org/officeDocument/2006/relationships/image" Target="../media/image39.emf"/><Relationship Id="rId28" Type="http://schemas.openxmlformats.org/officeDocument/2006/relationships/image" Target="../media/image44.jpeg"/><Relationship Id="rId36" Type="http://schemas.openxmlformats.org/officeDocument/2006/relationships/image" Target="../media/image52.png"/><Relationship Id="rId10" Type="http://schemas.openxmlformats.org/officeDocument/2006/relationships/tags" Target="../tags/tag198.xml"/><Relationship Id="rId19" Type="http://schemas.openxmlformats.org/officeDocument/2006/relationships/image" Target="../media/image35.emf"/><Relationship Id="rId31" Type="http://schemas.openxmlformats.org/officeDocument/2006/relationships/image" Target="../media/image47.jpeg"/><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 Id="rId22" Type="http://schemas.openxmlformats.org/officeDocument/2006/relationships/image" Target="../media/image38.emf"/><Relationship Id="rId27" Type="http://schemas.openxmlformats.org/officeDocument/2006/relationships/image" Target="../media/image43.png"/><Relationship Id="rId30" Type="http://schemas.openxmlformats.org/officeDocument/2006/relationships/image" Target="../media/image46.emf"/><Relationship Id="rId35"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69.emf"/><Relationship Id="rId3" Type="http://schemas.openxmlformats.org/officeDocument/2006/relationships/tags" Target="../tags/tag205.xml"/><Relationship Id="rId21" Type="http://schemas.openxmlformats.org/officeDocument/2006/relationships/image" Target="../media/image46.emf"/><Relationship Id="rId7" Type="http://schemas.openxmlformats.org/officeDocument/2006/relationships/tags" Target="../tags/tag209.xml"/><Relationship Id="rId12" Type="http://schemas.openxmlformats.org/officeDocument/2006/relationships/image" Target="../media/image59.emf"/><Relationship Id="rId17" Type="http://schemas.openxmlformats.org/officeDocument/2006/relationships/image" Target="../media/image64.jpeg"/><Relationship Id="rId25" Type="http://schemas.openxmlformats.org/officeDocument/2006/relationships/image" Target="../media/image52.png"/><Relationship Id="rId2" Type="http://schemas.openxmlformats.org/officeDocument/2006/relationships/tags" Target="../tags/tag204.xml"/><Relationship Id="rId16" Type="http://schemas.openxmlformats.org/officeDocument/2006/relationships/image" Target="../media/image63.png"/><Relationship Id="rId20" Type="http://schemas.openxmlformats.org/officeDocument/2006/relationships/image" Target="../media/image48.emf"/><Relationship Id="rId29" Type="http://schemas.openxmlformats.org/officeDocument/2006/relationships/image" Target="../media/image55.png"/><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58.emf"/><Relationship Id="rId24" Type="http://schemas.openxmlformats.org/officeDocument/2006/relationships/image" Target="../media/image68.png"/><Relationship Id="rId32" Type="http://schemas.openxmlformats.org/officeDocument/2006/relationships/image" Target="../media/image73.png"/><Relationship Id="rId5" Type="http://schemas.openxmlformats.org/officeDocument/2006/relationships/tags" Target="../tags/tag207.xml"/><Relationship Id="rId15" Type="http://schemas.openxmlformats.org/officeDocument/2006/relationships/image" Target="../media/image62.wmf"/><Relationship Id="rId23" Type="http://schemas.openxmlformats.org/officeDocument/2006/relationships/image" Target="../media/image67.jpeg"/><Relationship Id="rId28" Type="http://schemas.openxmlformats.org/officeDocument/2006/relationships/image" Target="../media/image54.emf"/><Relationship Id="rId10" Type="http://schemas.openxmlformats.org/officeDocument/2006/relationships/notesSlide" Target="../notesSlides/notesSlide16.xml"/><Relationship Id="rId19" Type="http://schemas.openxmlformats.org/officeDocument/2006/relationships/image" Target="cid:image002.png@01D4F044.034A4B70" TargetMode="External"/><Relationship Id="rId31" Type="http://schemas.openxmlformats.org/officeDocument/2006/relationships/image" Target="../media/image72.png"/><Relationship Id="rId4" Type="http://schemas.openxmlformats.org/officeDocument/2006/relationships/tags" Target="../tags/tag206.xml"/><Relationship Id="rId9" Type="http://schemas.openxmlformats.org/officeDocument/2006/relationships/slideLayout" Target="../slideLayouts/slideLayout2.xml"/><Relationship Id="rId14" Type="http://schemas.openxmlformats.org/officeDocument/2006/relationships/image" Target="../media/image61.png"/><Relationship Id="rId22" Type="http://schemas.openxmlformats.org/officeDocument/2006/relationships/image" Target="../media/image66.jpeg"/><Relationship Id="rId27" Type="http://schemas.openxmlformats.org/officeDocument/2006/relationships/image" Target="../media/image70.jpeg"/><Relationship Id="rId30" Type="http://schemas.openxmlformats.org/officeDocument/2006/relationships/image" Target="../media/image71.jpeg"/></Relationships>
</file>

<file path=ppt/slides/_rels/slide17.xml.rels><?xml version="1.0" encoding="UTF-8" standalone="yes"?>
<Relationships xmlns="http://schemas.openxmlformats.org/package/2006/relationships"><Relationship Id="rId26" Type="http://schemas.openxmlformats.org/officeDocument/2006/relationships/image" Target="../media/image91.emf"/><Relationship Id="rId21" Type="http://schemas.openxmlformats.org/officeDocument/2006/relationships/image" Target="../media/image86.emf"/><Relationship Id="rId34" Type="http://schemas.openxmlformats.org/officeDocument/2006/relationships/image" Target="../media/image99.jpeg"/><Relationship Id="rId42" Type="http://schemas.openxmlformats.org/officeDocument/2006/relationships/image" Target="../media/image107.png"/><Relationship Id="rId47" Type="http://schemas.openxmlformats.org/officeDocument/2006/relationships/image" Target="../media/image112.png"/><Relationship Id="rId50" Type="http://schemas.openxmlformats.org/officeDocument/2006/relationships/image" Target="../media/image115.png"/><Relationship Id="rId55" Type="http://schemas.openxmlformats.org/officeDocument/2006/relationships/image" Target="../media/image120.png"/><Relationship Id="rId63" Type="http://schemas.openxmlformats.org/officeDocument/2006/relationships/image" Target="../media/image128.png"/><Relationship Id="rId68" Type="http://schemas.openxmlformats.org/officeDocument/2006/relationships/image" Target="../media/image133.png"/><Relationship Id="rId76" Type="http://schemas.openxmlformats.org/officeDocument/2006/relationships/image" Target="../media/image141.png"/><Relationship Id="rId84" Type="http://schemas.openxmlformats.org/officeDocument/2006/relationships/image" Target="../media/image149.png"/><Relationship Id="rId89" Type="http://schemas.openxmlformats.org/officeDocument/2006/relationships/image" Target="../media/image154.emf"/><Relationship Id="rId97" Type="http://schemas.openxmlformats.org/officeDocument/2006/relationships/image" Target="../media/image162.png"/><Relationship Id="rId7" Type="http://schemas.openxmlformats.org/officeDocument/2006/relationships/slideLayout" Target="../slideLayouts/slideLayout2.xml"/><Relationship Id="rId71" Type="http://schemas.openxmlformats.org/officeDocument/2006/relationships/image" Target="../media/image136.png"/><Relationship Id="rId92" Type="http://schemas.openxmlformats.org/officeDocument/2006/relationships/image" Target="../media/image157.png"/><Relationship Id="rId2" Type="http://schemas.openxmlformats.org/officeDocument/2006/relationships/tags" Target="../tags/tag212.xml"/><Relationship Id="rId16" Type="http://schemas.openxmlformats.org/officeDocument/2006/relationships/image" Target="../media/image81.png"/><Relationship Id="rId29" Type="http://schemas.openxmlformats.org/officeDocument/2006/relationships/image" Target="../media/image94.png"/><Relationship Id="rId11" Type="http://schemas.openxmlformats.org/officeDocument/2006/relationships/image" Target="../media/image76.jpeg"/><Relationship Id="rId24" Type="http://schemas.openxmlformats.org/officeDocument/2006/relationships/image" Target="../media/image89.png"/><Relationship Id="rId32" Type="http://schemas.openxmlformats.org/officeDocument/2006/relationships/image" Target="../media/image97.png"/><Relationship Id="rId37" Type="http://schemas.openxmlformats.org/officeDocument/2006/relationships/image" Target="../media/image102.jpeg"/><Relationship Id="rId40" Type="http://schemas.openxmlformats.org/officeDocument/2006/relationships/image" Target="../media/image105.jpeg"/><Relationship Id="rId45" Type="http://schemas.openxmlformats.org/officeDocument/2006/relationships/image" Target="../media/image110.png"/><Relationship Id="rId53" Type="http://schemas.openxmlformats.org/officeDocument/2006/relationships/image" Target="../media/image118.jpeg"/><Relationship Id="rId58" Type="http://schemas.openxmlformats.org/officeDocument/2006/relationships/image" Target="../media/image123.png"/><Relationship Id="rId66" Type="http://schemas.openxmlformats.org/officeDocument/2006/relationships/image" Target="../media/image131.png"/><Relationship Id="rId74" Type="http://schemas.openxmlformats.org/officeDocument/2006/relationships/image" Target="../media/image139.png"/><Relationship Id="rId79" Type="http://schemas.openxmlformats.org/officeDocument/2006/relationships/image" Target="../media/image144.png"/><Relationship Id="rId87" Type="http://schemas.openxmlformats.org/officeDocument/2006/relationships/image" Target="../media/image152.png"/><Relationship Id="rId5" Type="http://schemas.openxmlformats.org/officeDocument/2006/relationships/tags" Target="../tags/tag215.xml"/><Relationship Id="rId61" Type="http://schemas.openxmlformats.org/officeDocument/2006/relationships/image" Target="../media/image126.png"/><Relationship Id="rId82" Type="http://schemas.openxmlformats.org/officeDocument/2006/relationships/image" Target="../media/image147.png"/><Relationship Id="rId90" Type="http://schemas.openxmlformats.org/officeDocument/2006/relationships/image" Target="../media/image155.png"/><Relationship Id="rId95" Type="http://schemas.openxmlformats.org/officeDocument/2006/relationships/image" Target="../media/image160.png"/><Relationship Id="rId19" Type="http://schemas.openxmlformats.org/officeDocument/2006/relationships/image" Target="../media/image84.png"/><Relationship Id="rId14" Type="http://schemas.openxmlformats.org/officeDocument/2006/relationships/image" Target="../media/image79.emf"/><Relationship Id="rId22" Type="http://schemas.openxmlformats.org/officeDocument/2006/relationships/image" Target="../media/image87.wmf"/><Relationship Id="rId27" Type="http://schemas.openxmlformats.org/officeDocument/2006/relationships/image" Target="../media/image92.emf"/><Relationship Id="rId30" Type="http://schemas.openxmlformats.org/officeDocument/2006/relationships/image" Target="../media/image95.emf"/><Relationship Id="rId35" Type="http://schemas.openxmlformats.org/officeDocument/2006/relationships/image" Target="../media/image100.jpeg"/><Relationship Id="rId43" Type="http://schemas.openxmlformats.org/officeDocument/2006/relationships/image" Target="../media/image108.png"/><Relationship Id="rId48" Type="http://schemas.openxmlformats.org/officeDocument/2006/relationships/image" Target="../media/image113.png"/><Relationship Id="rId56" Type="http://schemas.openxmlformats.org/officeDocument/2006/relationships/image" Target="../media/image121.jpg"/><Relationship Id="rId64" Type="http://schemas.openxmlformats.org/officeDocument/2006/relationships/image" Target="../media/image129.png"/><Relationship Id="rId69" Type="http://schemas.openxmlformats.org/officeDocument/2006/relationships/image" Target="../media/image134.png"/><Relationship Id="rId77" Type="http://schemas.openxmlformats.org/officeDocument/2006/relationships/image" Target="../media/image142.png"/><Relationship Id="rId8" Type="http://schemas.openxmlformats.org/officeDocument/2006/relationships/notesSlide" Target="../notesSlides/notesSlide17.xml"/><Relationship Id="rId51" Type="http://schemas.openxmlformats.org/officeDocument/2006/relationships/image" Target="../media/image116.png"/><Relationship Id="rId72" Type="http://schemas.openxmlformats.org/officeDocument/2006/relationships/image" Target="../media/image137.png"/><Relationship Id="rId80" Type="http://schemas.openxmlformats.org/officeDocument/2006/relationships/image" Target="../media/image145.png"/><Relationship Id="rId85" Type="http://schemas.openxmlformats.org/officeDocument/2006/relationships/image" Target="../media/image150.png"/><Relationship Id="rId93" Type="http://schemas.openxmlformats.org/officeDocument/2006/relationships/image" Target="../media/image158.jpeg"/><Relationship Id="rId98" Type="http://schemas.openxmlformats.org/officeDocument/2006/relationships/image" Target="../media/image163.jpeg"/><Relationship Id="rId3" Type="http://schemas.openxmlformats.org/officeDocument/2006/relationships/tags" Target="../tags/tag213.xml"/><Relationship Id="rId12" Type="http://schemas.openxmlformats.org/officeDocument/2006/relationships/image" Target="../media/image77.emf"/><Relationship Id="rId17" Type="http://schemas.openxmlformats.org/officeDocument/2006/relationships/image" Target="../media/image82.png"/><Relationship Id="rId25" Type="http://schemas.openxmlformats.org/officeDocument/2006/relationships/image" Target="../media/image90.png"/><Relationship Id="rId33" Type="http://schemas.openxmlformats.org/officeDocument/2006/relationships/image" Target="../media/image98.emf"/><Relationship Id="rId38" Type="http://schemas.openxmlformats.org/officeDocument/2006/relationships/image" Target="../media/image103.png"/><Relationship Id="rId46" Type="http://schemas.openxmlformats.org/officeDocument/2006/relationships/image" Target="../media/image111.png"/><Relationship Id="rId59" Type="http://schemas.openxmlformats.org/officeDocument/2006/relationships/image" Target="../media/image124.jpeg"/><Relationship Id="rId67" Type="http://schemas.openxmlformats.org/officeDocument/2006/relationships/image" Target="../media/image132.jpeg"/><Relationship Id="rId20" Type="http://schemas.openxmlformats.org/officeDocument/2006/relationships/image" Target="../media/image85.png"/><Relationship Id="rId41" Type="http://schemas.openxmlformats.org/officeDocument/2006/relationships/image" Target="../media/image106.png"/><Relationship Id="rId54" Type="http://schemas.openxmlformats.org/officeDocument/2006/relationships/image" Target="../media/image119.png"/><Relationship Id="rId62" Type="http://schemas.openxmlformats.org/officeDocument/2006/relationships/image" Target="../media/image127.png"/><Relationship Id="rId70" Type="http://schemas.openxmlformats.org/officeDocument/2006/relationships/image" Target="../media/image135.jpeg"/><Relationship Id="rId75" Type="http://schemas.openxmlformats.org/officeDocument/2006/relationships/image" Target="../media/image140.png"/><Relationship Id="rId83" Type="http://schemas.openxmlformats.org/officeDocument/2006/relationships/image" Target="../media/image148.png"/><Relationship Id="rId88" Type="http://schemas.openxmlformats.org/officeDocument/2006/relationships/image" Target="../media/image153.jpeg"/><Relationship Id="rId91" Type="http://schemas.openxmlformats.org/officeDocument/2006/relationships/image" Target="../media/image156.png"/><Relationship Id="rId96" Type="http://schemas.openxmlformats.org/officeDocument/2006/relationships/image" Target="../media/image161.png"/><Relationship Id="rId1" Type="http://schemas.openxmlformats.org/officeDocument/2006/relationships/tags" Target="../tags/tag211.xml"/><Relationship Id="rId6" Type="http://schemas.openxmlformats.org/officeDocument/2006/relationships/tags" Target="../tags/tag216.xml"/><Relationship Id="rId15" Type="http://schemas.openxmlformats.org/officeDocument/2006/relationships/image" Target="../media/image80.png"/><Relationship Id="rId23" Type="http://schemas.openxmlformats.org/officeDocument/2006/relationships/image" Target="../media/image88.emf"/><Relationship Id="rId28" Type="http://schemas.openxmlformats.org/officeDocument/2006/relationships/image" Target="../media/image93.png"/><Relationship Id="rId36" Type="http://schemas.openxmlformats.org/officeDocument/2006/relationships/image" Target="../media/image101.png"/><Relationship Id="rId49" Type="http://schemas.openxmlformats.org/officeDocument/2006/relationships/image" Target="../media/image114.png"/><Relationship Id="rId57" Type="http://schemas.openxmlformats.org/officeDocument/2006/relationships/image" Target="../media/image122.png"/><Relationship Id="rId10" Type="http://schemas.openxmlformats.org/officeDocument/2006/relationships/image" Target="../media/image75.emf"/><Relationship Id="rId31" Type="http://schemas.openxmlformats.org/officeDocument/2006/relationships/image" Target="../media/image96.jpeg"/><Relationship Id="rId44" Type="http://schemas.openxmlformats.org/officeDocument/2006/relationships/image" Target="../media/image109.jpeg"/><Relationship Id="rId52" Type="http://schemas.openxmlformats.org/officeDocument/2006/relationships/image" Target="../media/image117.png"/><Relationship Id="rId60" Type="http://schemas.openxmlformats.org/officeDocument/2006/relationships/image" Target="../media/image125.png"/><Relationship Id="rId65" Type="http://schemas.openxmlformats.org/officeDocument/2006/relationships/image" Target="../media/image130.png"/><Relationship Id="rId73" Type="http://schemas.openxmlformats.org/officeDocument/2006/relationships/image" Target="../media/image138.png"/><Relationship Id="rId78" Type="http://schemas.openxmlformats.org/officeDocument/2006/relationships/image" Target="../media/image143.png"/><Relationship Id="rId81" Type="http://schemas.openxmlformats.org/officeDocument/2006/relationships/image" Target="../media/image146.png"/><Relationship Id="rId86" Type="http://schemas.openxmlformats.org/officeDocument/2006/relationships/image" Target="../media/image151.png"/><Relationship Id="rId94" Type="http://schemas.openxmlformats.org/officeDocument/2006/relationships/image" Target="../media/image159.jpeg"/><Relationship Id="rId99" Type="http://schemas.openxmlformats.org/officeDocument/2006/relationships/image" Target="../media/image164.png"/><Relationship Id="rId4" Type="http://schemas.openxmlformats.org/officeDocument/2006/relationships/tags" Target="../tags/tag214.xml"/><Relationship Id="rId9" Type="http://schemas.openxmlformats.org/officeDocument/2006/relationships/image" Target="../media/image74.emf"/><Relationship Id="rId13" Type="http://schemas.openxmlformats.org/officeDocument/2006/relationships/image" Target="../media/image78.emf"/><Relationship Id="rId18" Type="http://schemas.openxmlformats.org/officeDocument/2006/relationships/image" Target="../media/image83.jpeg"/><Relationship Id="rId39" Type="http://schemas.openxmlformats.org/officeDocument/2006/relationships/image" Target="../media/image104.png"/></Relationships>
</file>

<file path=ppt/slides/_rels/slide18.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notesSlide" Target="../notesSlides/notesSlide18.xml"/><Relationship Id="rId3" Type="http://schemas.openxmlformats.org/officeDocument/2006/relationships/tags" Target="../tags/tag218.xml"/><Relationship Id="rId21" Type="http://schemas.openxmlformats.org/officeDocument/2006/relationships/tags" Target="../tags/tag236.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slideLayout" Target="../slideLayouts/slideLayout2.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image" Target="../media/image166.gif"/><Relationship Id="rId1" Type="http://schemas.openxmlformats.org/officeDocument/2006/relationships/vmlDrawing" Target="../drawings/vmlDrawing2.v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image" Target="../media/image165.emf"/><Relationship Id="rId10" Type="http://schemas.openxmlformats.org/officeDocument/2006/relationships/tags" Target="../tags/tag225.xml"/><Relationship Id="rId19" Type="http://schemas.openxmlformats.org/officeDocument/2006/relationships/tags" Target="../tags/tag234.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oleObject" Target="../embeddings/oleObject2.bin"/><Relationship Id="rId30" Type="http://schemas.openxmlformats.org/officeDocument/2006/relationships/image" Target="../media/image167.emf"/></Relationships>
</file>

<file path=ppt/slides/_rels/slide19.xml.rels><?xml version="1.0" encoding="UTF-8" standalone="yes"?>
<Relationships xmlns="http://schemas.openxmlformats.org/package/2006/relationships"><Relationship Id="rId26" Type="http://schemas.openxmlformats.org/officeDocument/2006/relationships/tags" Target="../tags/tag265.xml"/><Relationship Id="rId117" Type="http://schemas.openxmlformats.org/officeDocument/2006/relationships/image" Target="../media/image224.png"/><Relationship Id="rId21" Type="http://schemas.openxmlformats.org/officeDocument/2006/relationships/tags" Target="../tags/tag260.xml"/><Relationship Id="rId42" Type="http://schemas.openxmlformats.org/officeDocument/2006/relationships/tags" Target="../tags/tag281.xml"/><Relationship Id="rId47" Type="http://schemas.openxmlformats.org/officeDocument/2006/relationships/tags" Target="../tags/tag286.xml"/><Relationship Id="rId63" Type="http://schemas.openxmlformats.org/officeDocument/2006/relationships/image" Target="../media/image172.jpeg"/><Relationship Id="rId68" Type="http://schemas.openxmlformats.org/officeDocument/2006/relationships/image" Target="../media/image177.png"/><Relationship Id="rId84" Type="http://schemas.openxmlformats.org/officeDocument/2006/relationships/image" Target="../media/image192.jpeg"/><Relationship Id="rId89" Type="http://schemas.openxmlformats.org/officeDocument/2006/relationships/image" Target="../media/image197.jpeg"/><Relationship Id="rId112" Type="http://schemas.openxmlformats.org/officeDocument/2006/relationships/image" Target="../media/image219.png"/><Relationship Id="rId133" Type="http://schemas.openxmlformats.org/officeDocument/2006/relationships/image" Target="../media/image240.png"/><Relationship Id="rId138" Type="http://schemas.openxmlformats.org/officeDocument/2006/relationships/image" Target="../media/image245.jpeg"/><Relationship Id="rId16" Type="http://schemas.openxmlformats.org/officeDocument/2006/relationships/tags" Target="../tags/tag255.xml"/><Relationship Id="rId107" Type="http://schemas.openxmlformats.org/officeDocument/2006/relationships/image" Target="../media/image214.png"/><Relationship Id="rId11" Type="http://schemas.openxmlformats.org/officeDocument/2006/relationships/tags" Target="../tags/tag250.xml"/><Relationship Id="rId32" Type="http://schemas.openxmlformats.org/officeDocument/2006/relationships/tags" Target="../tags/tag271.xml"/><Relationship Id="rId37" Type="http://schemas.openxmlformats.org/officeDocument/2006/relationships/tags" Target="../tags/tag276.xml"/><Relationship Id="rId53" Type="http://schemas.openxmlformats.org/officeDocument/2006/relationships/tags" Target="../tags/tag292.xml"/><Relationship Id="rId58" Type="http://schemas.openxmlformats.org/officeDocument/2006/relationships/image" Target="../media/image169.png"/><Relationship Id="rId74" Type="http://schemas.openxmlformats.org/officeDocument/2006/relationships/hyperlink" Target="http://www.google.com/url?sa=i&amp;rct=j&amp;q=&amp;esrc=s&amp;source=imgres&amp;cd=&amp;cad=rja&amp;uact=8&amp;ved=0ahUKEwjrxcSuzMDRAhUG1CYKHfNvAhAQjRwIBw&amp;url=http://borntocoupon.com/shop/jet-com/&amp;psig=AFQjCNHTahwTsTpzZSwx5vbntU2R_eay8g&amp;ust=1484447595756377" TargetMode="External"/><Relationship Id="rId79" Type="http://schemas.openxmlformats.org/officeDocument/2006/relationships/image" Target="../media/image187.png"/><Relationship Id="rId102" Type="http://schemas.openxmlformats.org/officeDocument/2006/relationships/image" Target="../media/image209.jpeg"/><Relationship Id="rId123" Type="http://schemas.openxmlformats.org/officeDocument/2006/relationships/image" Target="../media/image230.png"/><Relationship Id="rId128" Type="http://schemas.openxmlformats.org/officeDocument/2006/relationships/image" Target="../media/image235.png"/><Relationship Id="rId5" Type="http://schemas.openxmlformats.org/officeDocument/2006/relationships/tags" Target="../tags/tag244.xml"/><Relationship Id="rId90" Type="http://schemas.openxmlformats.org/officeDocument/2006/relationships/image" Target="../media/image198.gif"/><Relationship Id="rId95" Type="http://schemas.openxmlformats.org/officeDocument/2006/relationships/image" Target="../media/image202.png"/><Relationship Id="rId22" Type="http://schemas.openxmlformats.org/officeDocument/2006/relationships/tags" Target="../tags/tag261.xml"/><Relationship Id="rId27" Type="http://schemas.openxmlformats.org/officeDocument/2006/relationships/tags" Target="../tags/tag266.xml"/><Relationship Id="rId43" Type="http://schemas.openxmlformats.org/officeDocument/2006/relationships/tags" Target="../tags/tag282.xml"/><Relationship Id="rId48" Type="http://schemas.openxmlformats.org/officeDocument/2006/relationships/tags" Target="../tags/tag287.xml"/><Relationship Id="rId64" Type="http://schemas.openxmlformats.org/officeDocument/2006/relationships/image" Target="../media/image173.emf"/><Relationship Id="rId69" Type="http://schemas.openxmlformats.org/officeDocument/2006/relationships/image" Target="../media/image178.png"/><Relationship Id="rId113" Type="http://schemas.openxmlformats.org/officeDocument/2006/relationships/image" Target="../media/image220.png"/><Relationship Id="rId118" Type="http://schemas.openxmlformats.org/officeDocument/2006/relationships/image" Target="../media/image225.png"/><Relationship Id="rId134" Type="http://schemas.openxmlformats.org/officeDocument/2006/relationships/image" Target="../media/image241.png"/><Relationship Id="rId139" Type="http://schemas.openxmlformats.org/officeDocument/2006/relationships/image" Target="../media/image246.jpeg"/><Relationship Id="rId8" Type="http://schemas.openxmlformats.org/officeDocument/2006/relationships/tags" Target="../tags/tag247.xml"/><Relationship Id="rId51" Type="http://schemas.openxmlformats.org/officeDocument/2006/relationships/tags" Target="../tags/tag290.xml"/><Relationship Id="rId72" Type="http://schemas.openxmlformats.org/officeDocument/2006/relationships/image" Target="../media/image181.jpeg"/><Relationship Id="rId80" Type="http://schemas.openxmlformats.org/officeDocument/2006/relationships/image" Target="../media/image188.png"/><Relationship Id="rId85" Type="http://schemas.openxmlformats.org/officeDocument/2006/relationships/image" Target="../media/image193.jpeg"/><Relationship Id="rId93" Type="http://schemas.openxmlformats.org/officeDocument/2006/relationships/image" Target="../media/image201.png"/><Relationship Id="rId98" Type="http://schemas.openxmlformats.org/officeDocument/2006/relationships/image" Target="../media/image205.jpeg"/><Relationship Id="rId121" Type="http://schemas.openxmlformats.org/officeDocument/2006/relationships/image" Target="../media/image228.png"/><Relationship Id="rId142" Type="http://schemas.openxmlformats.org/officeDocument/2006/relationships/image" Target="../media/image249.png"/><Relationship Id="rId3" Type="http://schemas.openxmlformats.org/officeDocument/2006/relationships/tags" Target="../tags/tag242.xml"/><Relationship Id="rId12" Type="http://schemas.openxmlformats.org/officeDocument/2006/relationships/tags" Target="../tags/tag251.xml"/><Relationship Id="rId17" Type="http://schemas.openxmlformats.org/officeDocument/2006/relationships/tags" Target="../tags/tag256.xml"/><Relationship Id="rId25" Type="http://schemas.openxmlformats.org/officeDocument/2006/relationships/tags" Target="../tags/tag264.xml"/><Relationship Id="rId33" Type="http://schemas.openxmlformats.org/officeDocument/2006/relationships/tags" Target="../tags/tag272.xml"/><Relationship Id="rId38" Type="http://schemas.openxmlformats.org/officeDocument/2006/relationships/tags" Target="../tags/tag277.xml"/><Relationship Id="rId46" Type="http://schemas.openxmlformats.org/officeDocument/2006/relationships/tags" Target="../tags/tag285.xml"/><Relationship Id="rId59" Type="http://schemas.openxmlformats.org/officeDocument/2006/relationships/hyperlink" Target="http://www.google.com/url?sa=i&amp;rct=j&amp;q=&amp;esrc=s&amp;source=imgres&amp;cd=&amp;cad=rja&amp;uact=8&amp;ved=0ahUKEwi-1uLbmMDRAhVKQyYKHZOOBG8QjRwIBw&amp;url=http://www.agprofessional.com/news/climate-corporation-announces-multiple-agreements&amp;psig=AFQjCNGAw8F57A2cwU6ihv4derH0m3ufSQ&amp;ust=1484433731954341" TargetMode="External"/><Relationship Id="rId67" Type="http://schemas.openxmlformats.org/officeDocument/2006/relationships/image" Target="../media/image176.png"/><Relationship Id="rId103" Type="http://schemas.openxmlformats.org/officeDocument/2006/relationships/image" Target="../media/image210.png"/><Relationship Id="rId108" Type="http://schemas.openxmlformats.org/officeDocument/2006/relationships/image" Target="../media/image215.png"/><Relationship Id="rId116" Type="http://schemas.openxmlformats.org/officeDocument/2006/relationships/image" Target="../media/image223.emf"/><Relationship Id="rId124" Type="http://schemas.openxmlformats.org/officeDocument/2006/relationships/image" Target="../media/image231.png"/><Relationship Id="rId129" Type="http://schemas.openxmlformats.org/officeDocument/2006/relationships/image" Target="../media/image236.png"/><Relationship Id="rId137" Type="http://schemas.openxmlformats.org/officeDocument/2006/relationships/image" Target="../media/image244.png"/><Relationship Id="rId20" Type="http://schemas.openxmlformats.org/officeDocument/2006/relationships/tags" Target="../tags/tag259.xml"/><Relationship Id="rId41" Type="http://schemas.openxmlformats.org/officeDocument/2006/relationships/tags" Target="../tags/tag280.xml"/><Relationship Id="rId54" Type="http://schemas.openxmlformats.org/officeDocument/2006/relationships/tags" Target="../tags/tag293.xml"/><Relationship Id="rId62" Type="http://schemas.openxmlformats.org/officeDocument/2006/relationships/hyperlink" Target="https://www.google.com/url?sa=i&amp;rct=j&amp;q=&amp;esrc=s&amp;source=images&amp;cd=&amp;cad=rja&amp;uact=8&amp;ved=0ahUKEwio_s7UsMDRAhVM4CYKHSSgDNkQjRwIBw&amp;url=https://www.eventbrite.com/e/2nd-annual-st-patricks-parade-5k-runwalk-tickets-19549579318&amp;bvm=bv.144224172,d.amc&amp;psig=AFQjCNHEI8FlYtpuwbgroUqswn6ouggzFQ&amp;ust=1484440154392644" TargetMode="External"/><Relationship Id="rId70" Type="http://schemas.openxmlformats.org/officeDocument/2006/relationships/image" Target="../media/image179.png"/><Relationship Id="rId75" Type="http://schemas.openxmlformats.org/officeDocument/2006/relationships/image" Target="../media/image183.png"/><Relationship Id="rId83" Type="http://schemas.openxmlformats.org/officeDocument/2006/relationships/image" Target="../media/image191.png"/><Relationship Id="rId88" Type="http://schemas.openxmlformats.org/officeDocument/2006/relationships/image" Target="../media/image196.jpeg"/><Relationship Id="rId91" Type="http://schemas.openxmlformats.org/officeDocument/2006/relationships/image" Target="../media/image199.gif"/><Relationship Id="rId96" Type="http://schemas.openxmlformats.org/officeDocument/2006/relationships/image" Target="../media/image203.png"/><Relationship Id="rId111" Type="http://schemas.openxmlformats.org/officeDocument/2006/relationships/image" Target="../media/image218.png"/><Relationship Id="rId132" Type="http://schemas.openxmlformats.org/officeDocument/2006/relationships/image" Target="../media/image239.jpeg"/><Relationship Id="rId140" Type="http://schemas.openxmlformats.org/officeDocument/2006/relationships/image" Target="../media/image247.jpeg"/><Relationship Id="rId1" Type="http://schemas.openxmlformats.org/officeDocument/2006/relationships/tags" Target="../tags/tag240.xml"/><Relationship Id="rId6" Type="http://schemas.openxmlformats.org/officeDocument/2006/relationships/tags" Target="../tags/tag245.xml"/><Relationship Id="rId15" Type="http://schemas.openxmlformats.org/officeDocument/2006/relationships/tags" Target="../tags/tag254.xml"/><Relationship Id="rId23" Type="http://schemas.openxmlformats.org/officeDocument/2006/relationships/tags" Target="../tags/tag262.xml"/><Relationship Id="rId28" Type="http://schemas.openxmlformats.org/officeDocument/2006/relationships/tags" Target="../tags/tag267.xml"/><Relationship Id="rId36" Type="http://schemas.openxmlformats.org/officeDocument/2006/relationships/tags" Target="../tags/tag275.xml"/><Relationship Id="rId49" Type="http://schemas.openxmlformats.org/officeDocument/2006/relationships/tags" Target="../tags/tag288.xml"/><Relationship Id="rId57" Type="http://schemas.openxmlformats.org/officeDocument/2006/relationships/image" Target="../media/image168.wmf"/><Relationship Id="rId106" Type="http://schemas.openxmlformats.org/officeDocument/2006/relationships/image" Target="../media/image213.png"/><Relationship Id="rId114" Type="http://schemas.openxmlformats.org/officeDocument/2006/relationships/image" Target="../media/image221.png"/><Relationship Id="rId119" Type="http://schemas.openxmlformats.org/officeDocument/2006/relationships/image" Target="../media/image226.png"/><Relationship Id="rId127" Type="http://schemas.openxmlformats.org/officeDocument/2006/relationships/image" Target="../media/image234.jpeg"/><Relationship Id="rId10" Type="http://schemas.openxmlformats.org/officeDocument/2006/relationships/tags" Target="../tags/tag249.xml"/><Relationship Id="rId31" Type="http://schemas.openxmlformats.org/officeDocument/2006/relationships/tags" Target="../tags/tag270.xml"/><Relationship Id="rId44" Type="http://schemas.openxmlformats.org/officeDocument/2006/relationships/tags" Target="../tags/tag283.xml"/><Relationship Id="rId52" Type="http://schemas.openxmlformats.org/officeDocument/2006/relationships/tags" Target="../tags/tag291.xml"/><Relationship Id="rId60" Type="http://schemas.openxmlformats.org/officeDocument/2006/relationships/image" Target="../media/image170.png"/><Relationship Id="rId65" Type="http://schemas.openxmlformats.org/officeDocument/2006/relationships/image" Target="../media/image174.png"/><Relationship Id="rId73" Type="http://schemas.openxmlformats.org/officeDocument/2006/relationships/image" Target="../media/image182.wmf"/><Relationship Id="rId78" Type="http://schemas.openxmlformats.org/officeDocument/2006/relationships/image" Target="../media/image186.emf"/><Relationship Id="rId81" Type="http://schemas.openxmlformats.org/officeDocument/2006/relationships/image" Target="../media/image189.jpeg"/><Relationship Id="rId86" Type="http://schemas.openxmlformats.org/officeDocument/2006/relationships/image" Target="../media/image194.emf"/><Relationship Id="rId94" Type="http://schemas.openxmlformats.org/officeDocument/2006/relationships/hyperlink" Target="http://www.google.com/url?sa=i&amp;rct=j&amp;q=&amp;esrc=s&amp;source=images&amp;cd=&amp;cad=rja&amp;uact=8&amp;ved=0ahUKEwiVls6WmuvSAhVJjVQKHQRcCd8QjRwIBw&amp;url=http://nextage.co.il/blog/nurego/&amp;bvm=bv.150475504,d.cGw&amp;psig=AFQjCNFx_lfWvkapWNYkCPDhbQw8WzyRzA&amp;ust=1490309636178345" TargetMode="External"/><Relationship Id="rId99" Type="http://schemas.openxmlformats.org/officeDocument/2006/relationships/image" Target="../media/image206.png"/><Relationship Id="rId101" Type="http://schemas.openxmlformats.org/officeDocument/2006/relationships/image" Target="../media/image208.png"/><Relationship Id="rId122" Type="http://schemas.openxmlformats.org/officeDocument/2006/relationships/image" Target="../media/image229.png"/><Relationship Id="rId130" Type="http://schemas.openxmlformats.org/officeDocument/2006/relationships/image" Target="../media/image237.png"/><Relationship Id="rId135" Type="http://schemas.openxmlformats.org/officeDocument/2006/relationships/image" Target="../media/image242.gif"/><Relationship Id="rId143" Type="http://schemas.openxmlformats.org/officeDocument/2006/relationships/image" Target="../media/image250.png"/><Relationship Id="rId4" Type="http://schemas.openxmlformats.org/officeDocument/2006/relationships/tags" Target="../tags/tag243.xml"/><Relationship Id="rId9" Type="http://schemas.openxmlformats.org/officeDocument/2006/relationships/tags" Target="../tags/tag248.xml"/><Relationship Id="rId13" Type="http://schemas.openxmlformats.org/officeDocument/2006/relationships/tags" Target="../tags/tag252.xml"/><Relationship Id="rId18" Type="http://schemas.openxmlformats.org/officeDocument/2006/relationships/tags" Target="../tags/tag257.xml"/><Relationship Id="rId39" Type="http://schemas.openxmlformats.org/officeDocument/2006/relationships/tags" Target="../tags/tag278.xml"/><Relationship Id="rId109" Type="http://schemas.openxmlformats.org/officeDocument/2006/relationships/image" Target="../media/image216.png"/><Relationship Id="rId34" Type="http://schemas.openxmlformats.org/officeDocument/2006/relationships/tags" Target="../tags/tag273.xml"/><Relationship Id="rId50" Type="http://schemas.openxmlformats.org/officeDocument/2006/relationships/tags" Target="../tags/tag289.xml"/><Relationship Id="rId55" Type="http://schemas.openxmlformats.org/officeDocument/2006/relationships/slideLayout" Target="../slideLayouts/slideLayout2.xml"/><Relationship Id="rId76" Type="http://schemas.openxmlformats.org/officeDocument/2006/relationships/image" Target="../media/image184.wmf"/><Relationship Id="rId97" Type="http://schemas.openxmlformats.org/officeDocument/2006/relationships/image" Target="../media/image204.png"/><Relationship Id="rId104" Type="http://schemas.openxmlformats.org/officeDocument/2006/relationships/image" Target="../media/image211.jpeg"/><Relationship Id="rId120" Type="http://schemas.openxmlformats.org/officeDocument/2006/relationships/image" Target="../media/image227.png"/><Relationship Id="rId125" Type="http://schemas.openxmlformats.org/officeDocument/2006/relationships/image" Target="../media/image232.png"/><Relationship Id="rId141" Type="http://schemas.openxmlformats.org/officeDocument/2006/relationships/image" Target="../media/image248.jpeg"/><Relationship Id="rId7" Type="http://schemas.openxmlformats.org/officeDocument/2006/relationships/tags" Target="../tags/tag246.xml"/><Relationship Id="rId71" Type="http://schemas.openxmlformats.org/officeDocument/2006/relationships/image" Target="../media/image180.png"/><Relationship Id="rId92" Type="http://schemas.openxmlformats.org/officeDocument/2006/relationships/image" Target="../media/image200.png"/><Relationship Id="rId2" Type="http://schemas.openxmlformats.org/officeDocument/2006/relationships/tags" Target="../tags/tag241.xml"/><Relationship Id="rId29" Type="http://schemas.openxmlformats.org/officeDocument/2006/relationships/tags" Target="../tags/tag268.xml"/><Relationship Id="rId24" Type="http://schemas.openxmlformats.org/officeDocument/2006/relationships/tags" Target="../tags/tag263.xml"/><Relationship Id="rId40" Type="http://schemas.openxmlformats.org/officeDocument/2006/relationships/tags" Target="../tags/tag279.xml"/><Relationship Id="rId45" Type="http://schemas.openxmlformats.org/officeDocument/2006/relationships/tags" Target="../tags/tag284.xml"/><Relationship Id="rId66" Type="http://schemas.openxmlformats.org/officeDocument/2006/relationships/image" Target="../media/image175.png"/><Relationship Id="rId87" Type="http://schemas.openxmlformats.org/officeDocument/2006/relationships/image" Target="../media/image195.jpeg"/><Relationship Id="rId110" Type="http://schemas.openxmlformats.org/officeDocument/2006/relationships/image" Target="../media/image217.png"/><Relationship Id="rId115" Type="http://schemas.openxmlformats.org/officeDocument/2006/relationships/image" Target="../media/image222.png"/><Relationship Id="rId131" Type="http://schemas.openxmlformats.org/officeDocument/2006/relationships/image" Target="../media/image238.png"/><Relationship Id="rId136" Type="http://schemas.openxmlformats.org/officeDocument/2006/relationships/image" Target="../media/image243.jpeg"/><Relationship Id="rId61" Type="http://schemas.openxmlformats.org/officeDocument/2006/relationships/image" Target="../media/image171.wmf"/><Relationship Id="rId82" Type="http://schemas.openxmlformats.org/officeDocument/2006/relationships/image" Target="../media/image190.png"/><Relationship Id="rId19" Type="http://schemas.openxmlformats.org/officeDocument/2006/relationships/tags" Target="../tags/tag258.xml"/><Relationship Id="rId14" Type="http://schemas.openxmlformats.org/officeDocument/2006/relationships/tags" Target="../tags/tag253.xml"/><Relationship Id="rId30" Type="http://schemas.openxmlformats.org/officeDocument/2006/relationships/tags" Target="../tags/tag269.xml"/><Relationship Id="rId35" Type="http://schemas.openxmlformats.org/officeDocument/2006/relationships/tags" Target="../tags/tag274.xml"/><Relationship Id="rId56" Type="http://schemas.openxmlformats.org/officeDocument/2006/relationships/notesSlide" Target="../notesSlides/notesSlide19.xml"/><Relationship Id="rId77" Type="http://schemas.openxmlformats.org/officeDocument/2006/relationships/image" Target="../media/image185.png"/><Relationship Id="rId100" Type="http://schemas.openxmlformats.org/officeDocument/2006/relationships/image" Target="../media/image207.png"/><Relationship Id="rId105" Type="http://schemas.openxmlformats.org/officeDocument/2006/relationships/image" Target="../media/image212.png"/><Relationship Id="rId126" Type="http://schemas.openxmlformats.org/officeDocument/2006/relationships/image" Target="../media/image23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4.xml"/><Relationship Id="rId7"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s/_rels/slide20.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image" Target="../media/image251.emf"/><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notesSlide" Target="../notesSlides/notesSlide20.xml"/><Relationship Id="rId2" Type="http://schemas.openxmlformats.org/officeDocument/2006/relationships/tags" Target="../tags/tag294.xml"/><Relationship Id="rId1" Type="http://schemas.openxmlformats.org/officeDocument/2006/relationships/vmlDrawing" Target="../drawings/vmlDrawing3.vml"/><Relationship Id="rId6" Type="http://schemas.openxmlformats.org/officeDocument/2006/relationships/tags" Target="../tags/tag298.xml"/><Relationship Id="rId11" Type="http://schemas.openxmlformats.org/officeDocument/2006/relationships/slideLayout" Target="../slideLayouts/slideLayout2.xml"/><Relationship Id="rId5" Type="http://schemas.openxmlformats.org/officeDocument/2006/relationships/tags" Target="../tags/tag297.xml"/><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s>
</file>

<file path=ppt/slides/_rels/slide21.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image" Target="../media/image257.emf"/><Relationship Id="rId3" Type="http://schemas.openxmlformats.org/officeDocument/2006/relationships/tags" Target="../tags/tag308.xml"/><Relationship Id="rId21" Type="http://schemas.openxmlformats.org/officeDocument/2006/relationships/image" Target="../media/image252.wmf"/><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image" Target="../media/image256.wmf"/><Relationship Id="rId33" Type="http://schemas.openxmlformats.org/officeDocument/2006/relationships/image" Target="../media/image263.emf"/><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notesSlide" Target="../notesSlides/notesSlide22.xml"/><Relationship Id="rId29" Type="http://schemas.openxmlformats.org/officeDocument/2006/relationships/image" Target="../media/image259.emf"/><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image" Target="../media/image255.wmf"/><Relationship Id="rId32" Type="http://schemas.openxmlformats.org/officeDocument/2006/relationships/image" Target="../media/image262.emf"/><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image" Target="../media/image254.emf"/><Relationship Id="rId28" Type="http://schemas.openxmlformats.org/officeDocument/2006/relationships/image" Target="../media/image12.emf"/><Relationship Id="rId10" Type="http://schemas.openxmlformats.org/officeDocument/2006/relationships/tags" Target="../tags/tag315.xml"/><Relationship Id="rId19" Type="http://schemas.openxmlformats.org/officeDocument/2006/relationships/slideLayout" Target="../slideLayouts/slideLayout2.xml"/><Relationship Id="rId31" Type="http://schemas.openxmlformats.org/officeDocument/2006/relationships/image" Target="../media/image261.wmf"/><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image" Target="../media/image253.emf"/><Relationship Id="rId27" Type="http://schemas.openxmlformats.org/officeDocument/2006/relationships/image" Target="../media/image258.emf"/><Relationship Id="rId30" Type="http://schemas.openxmlformats.org/officeDocument/2006/relationships/image" Target="../media/image260.emf"/></Relationships>
</file>

<file path=ppt/slides/_rels/slide23.xml.rels><?xml version="1.0" encoding="UTF-8" standalone="yes"?>
<Relationships xmlns="http://schemas.openxmlformats.org/package/2006/relationships"><Relationship Id="rId8" Type="http://schemas.openxmlformats.org/officeDocument/2006/relationships/image" Target="../media/image265.png"/><Relationship Id="rId3" Type="http://schemas.openxmlformats.org/officeDocument/2006/relationships/tags" Target="../tags/tag326.xml"/><Relationship Id="rId7" Type="http://schemas.openxmlformats.org/officeDocument/2006/relationships/image" Target="../media/image264.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327.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330.xml"/><Relationship Id="rId7" Type="http://schemas.openxmlformats.org/officeDocument/2006/relationships/slideLayout" Target="../slideLayouts/slideLayout2.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9" Type="http://schemas.openxmlformats.org/officeDocument/2006/relationships/image" Target="../media/image266.emf"/></Relationships>
</file>

<file path=ppt/slides/_rels/slide25.xml.rels><?xml version="1.0" encoding="UTF-8" standalone="yes"?>
<Relationships xmlns="http://schemas.openxmlformats.org/package/2006/relationships"><Relationship Id="rId3" Type="http://schemas.openxmlformats.org/officeDocument/2006/relationships/tags" Target="../tags/tag336.xml"/><Relationship Id="rId7" Type="http://schemas.openxmlformats.org/officeDocument/2006/relationships/notesSlide" Target="../notesSlides/notesSlide25.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slideLayout" Target="../slideLayouts/slideLayout2.xml"/><Relationship Id="rId5" Type="http://schemas.openxmlformats.org/officeDocument/2006/relationships/tags" Target="../tags/tag338.xml"/><Relationship Id="rId4" Type="http://schemas.openxmlformats.org/officeDocument/2006/relationships/tags" Target="../tags/tag337.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341.xml"/><Relationship Id="rId7" Type="http://schemas.openxmlformats.org/officeDocument/2006/relationships/slideLayout" Target="../slideLayouts/slideLayout2.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s>
</file>

<file path=ppt/slides/_rels/slide27.xml.rels><?xml version="1.0" encoding="UTF-8" standalone="yes"?>
<Relationships xmlns="http://schemas.openxmlformats.org/package/2006/relationships"><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 Id="rId5" Type="http://schemas.openxmlformats.org/officeDocument/2006/relationships/notesSlide" Target="../notesSlides/notesSlide27.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5" Type="http://schemas.openxmlformats.org/officeDocument/2006/relationships/notesSlide" Target="../notesSlides/notesSlide28.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slideLayout" Target="../slideLayouts/slideLayout2.xml"/><Relationship Id="rId18" Type="http://schemas.openxmlformats.org/officeDocument/2006/relationships/image" Target="../media/image267.png"/><Relationship Id="rId26" Type="http://schemas.openxmlformats.org/officeDocument/2006/relationships/image" Target="../media/image275.jpeg"/><Relationship Id="rId3" Type="http://schemas.openxmlformats.org/officeDocument/2006/relationships/tags" Target="../tags/tag352.xml"/><Relationship Id="rId21" Type="http://schemas.openxmlformats.org/officeDocument/2006/relationships/image" Target="../media/image270.jpeg"/><Relationship Id="rId34" Type="http://schemas.openxmlformats.org/officeDocument/2006/relationships/image" Target="../media/image283.png"/><Relationship Id="rId7" Type="http://schemas.openxmlformats.org/officeDocument/2006/relationships/tags" Target="../tags/tag356.xml"/><Relationship Id="rId12" Type="http://schemas.openxmlformats.org/officeDocument/2006/relationships/tags" Target="../tags/tag361.xml"/><Relationship Id="rId17" Type="http://schemas.openxmlformats.org/officeDocument/2006/relationships/image" Target="../media/image166.gif"/><Relationship Id="rId25" Type="http://schemas.openxmlformats.org/officeDocument/2006/relationships/image" Target="../media/image274.png"/><Relationship Id="rId33" Type="http://schemas.openxmlformats.org/officeDocument/2006/relationships/image" Target="../media/image282.png"/><Relationship Id="rId2" Type="http://schemas.openxmlformats.org/officeDocument/2006/relationships/tags" Target="../tags/tag351.xml"/><Relationship Id="rId16" Type="http://schemas.openxmlformats.org/officeDocument/2006/relationships/image" Target="../media/image165.emf"/><Relationship Id="rId20" Type="http://schemas.openxmlformats.org/officeDocument/2006/relationships/image" Target="../media/image269.gif"/><Relationship Id="rId29" Type="http://schemas.openxmlformats.org/officeDocument/2006/relationships/image" Target="../media/image278.png"/><Relationship Id="rId1" Type="http://schemas.openxmlformats.org/officeDocument/2006/relationships/vmlDrawing" Target="../drawings/vmlDrawing4.vml"/><Relationship Id="rId6" Type="http://schemas.openxmlformats.org/officeDocument/2006/relationships/tags" Target="../tags/tag355.xml"/><Relationship Id="rId11" Type="http://schemas.openxmlformats.org/officeDocument/2006/relationships/tags" Target="../tags/tag360.xml"/><Relationship Id="rId24" Type="http://schemas.openxmlformats.org/officeDocument/2006/relationships/image" Target="../media/image273.png"/><Relationship Id="rId32" Type="http://schemas.openxmlformats.org/officeDocument/2006/relationships/image" Target="../media/image281.emf"/><Relationship Id="rId37" Type="http://schemas.openxmlformats.org/officeDocument/2006/relationships/image" Target="../media/image286.png"/><Relationship Id="rId5" Type="http://schemas.openxmlformats.org/officeDocument/2006/relationships/tags" Target="../tags/tag354.xml"/><Relationship Id="rId15" Type="http://schemas.openxmlformats.org/officeDocument/2006/relationships/oleObject" Target="../embeddings/oleObject3.bin"/><Relationship Id="rId23" Type="http://schemas.openxmlformats.org/officeDocument/2006/relationships/image" Target="../media/image272.jpeg"/><Relationship Id="rId28" Type="http://schemas.openxmlformats.org/officeDocument/2006/relationships/image" Target="../media/image277.png"/><Relationship Id="rId36" Type="http://schemas.openxmlformats.org/officeDocument/2006/relationships/image" Target="../media/image285.png"/><Relationship Id="rId10" Type="http://schemas.openxmlformats.org/officeDocument/2006/relationships/tags" Target="../tags/tag359.xml"/><Relationship Id="rId19" Type="http://schemas.openxmlformats.org/officeDocument/2006/relationships/image" Target="../media/image268.png"/><Relationship Id="rId31" Type="http://schemas.openxmlformats.org/officeDocument/2006/relationships/image" Target="../media/image280.png"/><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notesSlide" Target="../notesSlides/notesSlide29.xml"/><Relationship Id="rId22" Type="http://schemas.openxmlformats.org/officeDocument/2006/relationships/image" Target="../media/image271.jpeg"/><Relationship Id="rId27" Type="http://schemas.openxmlformats.org/officeDocument/2006/relationships/image" Target="../media/image276.png"/><Relationship Id="rId30" Type="http://schemas.openxmlformats.org/officeDocument/2006/relationships/image" Target="../media/image279.jpeg"/><Relationship Id="rId35" Type="http://schemas.openxmlformats.org/officeDocument/2006/relationships/image" Target="../media/image284.png"/></Relationships>
</file>

<file path=ppt/slides/_rels/slide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notesSlide" Target="../notesSlides/notesSlide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slideLayout" Target="../slideLayouts/slideLayout2.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30.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18" Type="http://schemas.openxmlformats.org/officeDocument/2006/relationships/tags" Target="../tags/tag379.xml"/><Relationship Id="rId3" Type="http://schemas.openxmlformats.org/officeDocument/2006/relationships/tags" Target="../tags/tag364.xml"/><Relationship Id="rId21" Type="http://schemas.openxmlformats.org/officeDocument/2006/relationships/tags" Target="../tags/tag382.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image" Target="../media/image288.emf"/><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tags" Target="../tags/tag381.xml"/><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tags" Target="../tags/tag372.xml"/><Relationship Id="rId24" Type="http://schemas.openxmlformats.org/officeDocument/2006/relationships/image" Target="../media/image287.emf"/><Relationship Id="rId5" Type="http://schemas.openxmlformats.org/officeDocument/2006/relationships/tags" Target="../tags/tag366.xml"/><Relationship Id="rId15" Type="http://schemas.openxmlformats.org/officeDocument/2006/relationships/tags" Target="../tags/tag376.xml"/><Relationship Id="rId23" Type="http://schemas.openxmlformats.org/officeDocument/2006/relationships/notesSlide" Target="../notesSlides/notesSlide30.xml"/><Relationship Id="rId10" Type="http://schemas.openxmlformats.org/officeDocument/2006/relationships/tags" Target="../tags/tag371.xml"/><Relationship Id="rId19" Type="http://schemas.openxmlformats.org/officeDocument/2006/relationships/tags" Target="../tags/tag380.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 Id="rId2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notesSlide" Target="../notesSlides/notesSlide31.xml"/><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slideLayout" Target="../slideLayouts/slideLayout2.xml"/><Relationship Id="rId2" Type="http://schemas.openxmlformats.org/officeDocument/2006/relationships/tags" Target="../tags/tag383.xml"/><Relationship Id="rId16" Type="http://schemas.openxmlformats.org/officeDocument/2006/relationships/image" Target="../media/image165.emf"/><Relationship Id="rId1" Type="http://schemas.openxmlformats.org/officeDocument/2006/relationships/vmlDrawing" Target="../drawings/vmlDrawing5.vml"/><Relationship Id="rId6" Type="http://schemas.openxmlformats.org/officeDocument/2006/relationships/tags" Target="../tags/tag387.xml"/><Relationship Id="rId11" Type="http://schemas.openxmlformats.org/officeDocument/2006/relationships/tags" Target="../tags/tag392.xml"/><Relationship Id="rId5" Type="http://schemas.openxmlformats.org/officeDocument/2006/relationships/tags" Target="../tags/tag386.xml"/><Relationship Id="rId15" Type="http://schemas.openxmlformats.org/officeDocument/2006/relationships/oleObject" Target="../embeddings/oleObject4.bin"/><Relationship Id="rId10" Type="http://schemas.openxmlformats.org/officeDocument/2006/relationships/tags" Target="../tags/tag391.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image" Target="../media/image289.emf"/></Relationships>
</file>

<file path=ppt/slides/_rels/slide32.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18" Type="http://schemas.openxmlformats.org/officeDocument/2006/relationships/tags" Target="../tags/tag409.xml"/><Relationship Id="rId26" Type="http://schemas.openxmlformats.org/officeDocument/2006/relationships/notesSlide" Target="../notesSlides/notesSlide32.xml"/><Relationship Id="rId3" Type="http://schemas.openxmlformats.org/officeDocument/2006/relationships/tags" Target="../tags/tag394.xml"/><Relationship Id="rId21" Type="http://schemas.openxmlformats.org/officeDocument/2006/relationships/tags" Target="../tags/tag412.xml"/><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tags" Target="../tags/tag408.xml"/><Relationship Id="rId25" Type="http://schemas.openxmlformats.org/officeDocument/2006/relationships/slideLayout" Target="../slideLayouts/slideLayout2.xml"/><Relationship Id="rId2" Type="http://schemas.openxmlformats.org/officeDocument/2006/relationships/tags" Target="../tags/tag393.xml"/><Relationship Id="rId16" Type="http://schemas.openxmlformats.org/officeDocument/2006/relationships/tags" Target="../tags/tag407.xml"/><Relationship Id="rId20" Type="http://schemas.openxmlformats.org/officeDocument/2006/relationships/tags" Target="../tags/tag411.xml"/><Relationship Id="rId29" Type="http://schemas.openxmlformats.org/officeDocument/2006/relationships/image" Target="../media/image165.emf"/><Relationship Id="rId1" Type="http://schemas.openxmlformats.org/officeDocument/2006/relationships/vmlDrawing" Target="../drawings/vmlDrawing6.vml"/><Relationship Id="rId6" Type="http://schemas.openxmlformats.org/officeDocument/2006/relationships/tags" Target="../tags/tag397.xml"/><Relationship Id="rId11" Type="http://schemas.openxmlformats.org/officeDocument/2006/relationships/tags" Target="../tags/tag402.xml"/><Relationship Id="rId24" Type="http://schemas.openxmlformats.org/officeDocument/2006/relationships/tags" Target="../tags/tag415.xml"/><Relationship Id="rId5" Type="http://schemas.openxmlformats.org/officeDocument/2006/relationships/tags" Target="../tags/tag396.xml"/><Relationship Id="rId15" Type="http://schemas.openxmlformats.org/officeDocument/2006/relationships/tags" Target="../tags/tag406.xml"/><Relationship Id="rId23" Type="http://schemas.openxmlformats.org/officeDocument/2006/relationships/tags" Target="../tags/tag414.xml"/><Relationship Id="rId28" Type="http://schemas.openxmlformats.org/officeDocument/2006/relationships/oleObject" Target="../embeddings/oleObject5.bin"/><Relationship Id="rId10" Type="http://schemas.openxmlformats.org/officeDocument/2006/relationships/tags" Target="../tags/tag401.xml"/><Relationship Id="rId19" Type="http://schemas.openxmlformats.org/officeDocument/2006/relationships/tags" Target="../tags/tag410.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tags" Target="../tags/tag413.xml"/><Relationship Id="rId27" Type="http://schemas.openxmlformats.org/officeDocument/2006/relationships/image" Target="../media/image290.emf"/><Relationship Id="rId30" Type="http://schemas.openxmlformats.org/officeDocument/2006/relationships/image" Target="../media/image291.emf"/></Relationships>
</file>

<file path=ppt/slides/_rels/slide33.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tags" Target="../tags/tag428.xml"/><Relationship Id="rId18" Type="http://schemas.openxmlformats.org/officeDocument/2006/relationships/tags" Target="../tags/tag433.xml"/><Relationship Id="rId26" Type="http://schemas.openxmlformats.org/officeDocument/2006/relationships/tags" Target="../tags/tag441.xml"/><Relationship Id="rId3" Type="http://schemas.openxmlformats.org/officeDocument/2006/relationships/tags" Target="../tags/tag418.xml"/><Relationship Id="rId21" Type="http://schemas.openxmlformats.org/officeDocument/2006/relationships/tags" Target="../tags/tag436.xml"/><Relationship Id="rId7" Type="http://schemas.openxmlformats.org/officeDocument/2006/relationships/tags" Target="../tags/tag422.xml"/><Relationship Id="rId12" Type="http://schemas.openxmlformats.org/officeDocument/2006/relationships/tags" Target="../tags/tag427.xml"/><Relationship Id="rId17" Type="http://schemas.openxmlformats.org/officeDocument/2006/relationships/tags" Target="../tags/tag432.xml"/><Relationship Id="rId25" Type="http://schemas.openxmlformats.org/officeDocument/2006/relationships/tags" Target="../tags/tag440.xml"/><Relationship Id="rId33" Type="http://schemas.openxmlformats.org/officeDocument/2006/relationships/image" Target="../media/image295.emf"/><Relationship Id="rId2" Type="http://schemas.openxmlformats.org/officeDocument/2006/relationships/tags" Target="../tags/tag417.xml"/><Relationship Id="rId16" Type="http://schemas.openxmlformats.org/officeDocument/2006/relationships/tags" Target="../tags/tag431.xml"/><Relationship Id="rId20" Type="http://schemas.openxmlformats.org/officeDocument/2006/relationships/tags" Target="../tags/tag435.xml"/><Relationship Id="rId29" Type="http://schemas.openxmlformats.org/officeDocument/2006/relationships/notesSlide" Target="../notesSlides/notesSlide33.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6.xml"/><Relationship Id="rId24" Type="http://schemas.openxmlformats.org/officeDocument/2006/relationships/tags" Target="../tags/tag439.xml"/><Relationship Id="rId32" Type="http://schemas.openxmlformats.org/officeDocument/2006/relationships/image" Target="../media/image294.emf"/><Relationship Id="rId5" Type="http://schemas.openxmlformats.org/officeDocument/2006/relationships/tags" Target="../tags/tag420.xml"/><Relationship Id="rId15" Type="http://schemas.openxmlformats.org/officeDocument/2006/relationships/tags" Target="../tags/tag430.xml"/><Relationship Id="rId23" Type="http://schemas.openxmlformats.org/officeDocument/2006/relationships/tags" Target="../tags/tag438.xml"/><Relationship Id="rId28" Type="http://schemas.openxmlformats.org/officeDocument/2006/relationships/slideLayout" Target="../slideLayouts/slideLayout2.xml"/><Relationship Id="rId10" Type="http://schemas.openxmlformats.org/officeDocument/2006/relationships/tags" Target="../tags/tag425.xml"/><Relationship Id="rId19" Type="http://schemas.openxmlformats.org/officeDocument/2006/relationships/tags" Target="../tags/tag434.xml"/><Relationship Id="rId31" Type="http://schemas.openxmlformats.org/officeDocument/2006/relationships/image" Target="../media/image293.emf"/><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 Id="rId22" Type="http://schemas.openxmlformats.org/officeDocument/2006/relationships/tags" Target="../tags/tag437.xml"/><Relationship Id="rId27" Type="http://schemas.openxmlformats.org/officeDocument/2006/relationships/tags" Target="../tags/tag442.xml"/><Relationship Id="rId30" Type="http://schemas.openxmlformats.org/officeDocument/2006/relationships/image" Target="../media/image292.emf"/></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0.xml"/><Relationship Id="rId7"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image" Target="../media/image3.emf"/><Relationship Id="rId4" Type="http://schemas.openxmlformats.org/officeDocument/2006/relationships/tags" Target="../tags/tag41.xml"/><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5.emf"/><Relationship Id="rId5" Type="http://schemas.openxmlformats.org/officeDocument/2006/relationships/tags" Target="../tags/tag48.xml"/><Relationship Id="rId10" Type="http://schemas.openxmlformats.org/officeDocument/2006/relationships/notesSlide" Target="../notesSlides/notesSlide5.xml"/><Relationship Id="rId4" Type="http://schemas.openxmlformats.org/officeDocument/2006/relationships/tags" Target="../tags/tag47.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2" Type="http://schemas.openxmlformats.org/officeDocument/2006/relationships/tags" Target="../tags/tag53.xml"/><Relationship Id="rId16" Type="http://schemas.openxmlformats.org/officeDocument/2006/relationships/image" Target="../media/image6.tmp"/><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notesSlide" Target="../notesSlides/notesSlide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notesSlide" Target="../notesSlides/notesSlide8.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Layout" Target="../slideLayouts/slideLayout2.xml"/><Relationship Id="rId2" Type="http://schemas.openxmlformats.org/officeDocument/2006/relationships/tags" Target="../tags/tag69.xml"/><Relationship Id="rId16" Type="http://schemas.openxmlformats.org/officeDocument/2006/relationships/image" Target="../media/image9.emf"/><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8.emf"/><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7.emf"/></Relationships>
</file>

<file path=ppt/slides/_rels/slide9.xml.rels><?xml version="1.0" encoding="UTF-8" standalone="yes"?>
<Relationships xmlns="http://schemas.openxmlformats.org/package/2006/relationships"><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tags" Target="../tags/tag104.xml"/><Relationship Id="rId39" Type="http://schemas.openxmlformats.org/officeDocument/2006/relationships/tags" Target="../tags/tag117.xml"/><Relationship Id="rId21" Type="http://schemas.openxmlformats.org/officeDocument/2006/relationships/tags" Target="../tags/tag99.xml"/><Relationship Id="rId34" Type="http://schemas.openxmlformats.org/officeDocument/2006/relationships/tags" Target="../tags/tag112.xml"/><Relationship Id="rId42" Type="http://schemas.openxmlformats.org/officeDocument/2006/relationships/tags" Target="../tags/tag120.xml"/><Relationship Id="rId47" Type="http://schemas.openxmlformats.org/officeDocument/2006/relationships/tags" Target="../tags/tag125.xml"/><Relationship Id="rId50" Type="http://schemas.openxmlformats.org/officeDocument/2006/relationships/tags" Target="../tags/tag128.xml"/><Relationship Id="rId55" Type="http://schemas.openxmlformats.org/officeDocument/2006/relationships/image" Target="../media/image12.emf"/><Relationship Id="rId63" Type="http://schemas.openxmlformats.org/officeDocument/2006/relationships/image" Target="../media/image20.jpeg"/><Relationship Id="rId7" Type="http://schemas.openxmlformats.org/officeDocument/2006/relationships/tags" Target="../tags/tag85.xml"/><Relationship Id="rId2" Type="http://schemas.openxmlformats.org/officeDocument/2006/relationships/tags" Target="../tags/tag80.xml"/><Relationship Id="rId16" Type="http://schemas.openxmlformats.org/officeDocument/2006/relationships/tags" Target="../tags/tag94.xml"/><Relationship Id="rId29" Type="http://schemas.openxmlformats.org/officeDocument/2006/relationships/tags" Target="../tags/tag107.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32" Type="http://schemas.openxmlformats.org/officeDocument/2006/relationships/tags" Target="../tags/tag110.xml"/><Relationship Id="rId37" Type="http://schemas.openxmlformats.org/officeDocument/2006/relationships/tags" Target="../tags/tag115.xml"/><Relationship Id="rId40" Type="http://schemas.openxmlformats.org/officeDocument/2006/relationships/tags" Target="../tags/tag118.xml"/><Relationship Id="rId45" Type="http://schemas.openxmlformats.org/officeDocument/2006/relationships/tags" Target="../tags/tag123.xml"/><Relationship Id="rId53" Type="http://schemas.openxmlformats.org/officeDocument/2006/relationships/image" Target="../media/image10.emf"/><Relationship Id="rId58" Type="http://schemas.openxmlformats.org/officeDocument/2006/relationships/image" Target="../media/image15.emf"/><Relationship Id="rId66" Type="http://schemas.openxmlformats.org/officeDocument/2006/relationships/image" Target="../media/image23.png"/><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28" Type="http://schemas.openxmlformats.org/officeDocument/2006/relationships/tags" Target="../tags/tag106.xml"/><Relationship Id="rId36" Type="http://schemas.openxmlformats.org/officeDocument/2006/relationships/tags" Target="../tags/tag114.xml"/><Relationship Id="rId49" Type="http://schemas.openxmlformats.org/officeDocument/2006/relationships/tags" Target="../tags/tag127.xml"/><Relationship Id="rId57" Type="http://schemas.openxmlformats.org/officeDocument/2006/relationships/image" Target="../media/image14.emf"/><Relationship Id="rId61" Type="http://schemas.openxmlformats.org/officeDocument/2006/relationships/image" Target="../media/image18.png"/><Relationship Id="rId10" Type="http://schemas.openxmlformats.org/officeDocument/2006/relationships/tags" Target="../tags/tag88.xml"/><Relationship Id="rId19" Type="http://schemas.openxmlformats.org/officeDocument/2006/relationships/tags" Target="../tags/tag97.xml"/><Relationship Id="rId31" Type="http://schemas.openxmlformats.org/officeDocument/2006/relationships/tags" Target="../tags/tag109.xml"/><Relationship Id="rId44" Type="http://schemas.openxmlformats.org/officeDocument/2006/relationships/tags" Target="../tags/tag122.xml"/><Relationship Id="rId52" Type="http://schemas.openxmlformats.org/officeDocument/2006/relationships/notesSlide" Target="../notesSlides/notesSlide9.xml"/><Relationship Id="rId60" Type="http://schemas.openxmlformats.org/officeDocument/2006/relationships/image" Target="../media/image17.emf"/><Relationship Id="rId65" Type="http://schemas.openxmlformats.org/officeDocument/2006/relationships/image" Target="../media/image22.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 Id="rId27" Type="http://schemas.openxmlformats.org/officeDocument/2006/relationships/tags" Target="../tags/tag105.xml"/><Relationship Id="rId30" Type="http://schemas.openxmlformats.org/officeDocument/2006/relationships/tags" Target="../tags/tag108.xml"/><Relationship Id="rId35" Type="http://schemas.openxmlformats.org/officeDocument/2006/relationships/tags" Target="../tags/tag113.xml"/><Relationship Id="rId43" Type="http://schemas.openxmlformats.org/officeDocument/2006/relationships/tags" Target="../tags/tag121.xml"/><Relationship Id="rId48" Type="http://schemas.openxmlformats.org/officeDocument/2006/relationships/tags" Target="../tags/tag126.xml"/><Relationship Id="rId56" Type="http://schemas.openxmlformats.org/officeDocument/2006/relationships/image" Target="../media/image13.emf"/><Relationship Id="rId64" Type="http://schemas.openxmlformats.org/officeDocument/2006/relationships/image" Target="../media/image21.jpeg"/><Relationship Id="rId8" Type="http://schemas.openxmlformats.org/officeDocument/2006/relationships/tags" Target="../tags/tag86.xml"/><Relationship Id="rId51" Type="http://schemas.openxmlformats.org/officeDocument/2006/relationships/slideLayout" Target="../slideLayouts/slideLayout2.xml"/><Relationship Id="rId3" Type="http://schemas.openxmlformats.org/officeDocument/2006/relationships/tags" Target="../tags/tag81.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tags" Target="../tags/tag103.xml"/><Relationship Id="rId33" Type="http://schemas.openxmlformats.org/officeDocument/2006/relationships/tags" Target="../tags/tag111.xml"/><Relationship Id="rId38" Type="http://schemas.openxmlformats.org/officeDocument/2006/relationships/tags" Target="../tags/tag116.xml"/><Relationship Id="rId46" Type="http://schemas.openxmlformats.org/officeDocument/2006/relationships/tags" Target="../tags/tag124.xml"/><Relationship Id="rId59" Type="http://schemas.openxmlformats.org/officeDocument/2006/relationships/image" Target="../media/image16.wmf"/><Relationship Id="rId67" Type="http://schemas.openxmlformats.org/officeDocument/2006/relationships/image" Target="../media/image24.emf"/><Relationship Id="rId20" Type="http://schemas.openxmlformats.org/officeDocument/2006/relationships/tags" Target="../tags/tag98.xml"/><Relationship Id="rId41" Type="http://schemas.openxmlformats.org/officeDocument/2006/relationships/tags" Target="../tags/tag119.xml"/><Relationship Id="rId54" Type="http://schemas.openxmlformats.org/officeDocument/2006/relationships/image" Target="../media/image11.png"/><Relationship Id="rId6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0" y="0"/>
            <a:ext cx="10058400" cy="6492237"/>
          </a:xfrm>
          <a:prstGeom prst="rect">
            <a:avLst/>
          </a:prstGeom>
        </p:spPr>
      </p:pic>
      <p:sp>
        <p:nvSpPr>
          <p:cNvPr id="16" name="Slide Publishing Placeholder" hidden="1"/>
          <p:cNvSpPr>
            <a:spLocks noGrp="1"/>
          </p:cNvSpPr>
          <p:nvPr>
            <p:ph type="title"/>
            <p:custDataLst>
              <p:tags r:id="rId3"/>
            </p:custDataLst>
          </p:nvPr>
        </p:nvSpPr>
        <p:spPr>
          <a:xfrm>
            <a:off x="0" y="7773670"/>
            <a:ext cx="10058400" cy="50800"/>
          </a:xfrm>
          <a:prstGeom prst="rect">
            <a:avLst/>
          </a:prstGeom>
        </p:spPr>
        <p:txBody>
          <a:bodyPr/>
          <a:lstStyle>
            <a:lvl1pPr>
              <a:defRPr sz="100">
                <a:solidFill>
                  <a:srgbClr val="738EA5"/>
                </a:solidFill>
                <a:latin typeface="Calibri" pitchFamily="34" charset="0"/>
                <a:cs typeface="Calibri" pitchFamily="34" charset="0"/>
              </a:defRPr>
            </a:lvl1pPr>
          </a:lstStyle>
          <a:p>
            <a:r>
              <a:rPr lang="en-US" smtClean="0"/>
              <a:t>Tech San Diego</a:t>
            </a:r>
            <a:br>
              <a:rPr lang="en-US" smtClean="0"/>
            </a:br>
            <a:r>
              <a:rPr lang="en-US" smtClean="0"/>
              <a:t>Growth Conference</a:t>
            </a:r>
            <a:endParaRPr lang="en-US" dirty="0"/>
          </a:p>
        </p:txBody>
      </p:sp>
      <p:sp>
        <p:nvSpPr>
          <p:cNvPr id="23" name="Date (L)" descr="coverdate"/>
          <p:cNvSpPr txBox="1">
            <a:spLocks/>
          </p:cNvSpPr>
          <p:nvPr>
            <p:custDataLst>
              <p:tags r:id="rId4"/>
            </p:custDataLst>
          </p:nvPr>
        </p:nvSpPr>
        <p:spPr>
          <a:xfrm>
            <a:off x="352044" y="4707155"/>
            <a:ext cx="9354312" cy="369332"/>
          </a:xfrm>
          <a:prstGeom prst="rect">
            <a:avLst/>
          </a:prstGeom>
        </p:spPr>
        <p:txBody>
          <a:bodyPr lIns="0" tIns="0" rIns="0" bIns="0">
            <a:spAutoFit/>
          </a:bodyPr>
          <a:lstStyle>
            <a:lvl1pPr marL="0" indent="0">
              <a:spcBef>
                <a:spcPts val="0"/>
              </a:spcBef>
              <a:buFontTx/>
              <a:buNone/>
              <a:defRPr sz="12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0" marR="0" lvl="0" indent="0" algn="ctr" defTabSz="1019175" rtl="0" eaLnBrk="1" fontAlgn="base" latinLnBrk="0" hangingPunct="1">
              <a:lnSpc>
                <a:spcPct val="100000"/>
              </a:lnSpc>
              <a:spcBef>
                <a:spcPts val="0"/>
              </a:spcBef>
              <a:spcAft>
                <a:spcPct val="0"/>
              </a:spcAft>
              <a:buClrTx/>
              <a:buSzTx/>
              <a:buFontTx/>
              <a:buNone/>
              <a:tabLst/>
              <a:defRPr/>
            </a:pPr>
            <a:r>
              <a:rPr kumimoji="0" lang="en-US" sz="1200" i="0" u="none" strike="noStrike" kern="0" cap="none" spc="0" normalizeH="0" noProof="0" dirty="0" smtClean="0">
                <a:ln>
                  <a:noFill/>
                </a:ln>
                <a:solidFill>
                  <a:schemeClr val="bg1"/>
                </a:solidFill>
                <a:effectLst/>
                <a:uLnTx/>
                <a:uFillTx/>
                <a:latin typeface="Calibri" panose="020F0502020204030204" pitchFamily="34" charset="0"/>
                <a:cs typeface="Calibri" panose="020F0502020204030204" pitchFamily="34" charset="0"/>
              </a:rPr>
              <a:t>Todd Wilson</a:t>
            </a:r>
          </a:p>
          <a:p>
            <a:pPr marL="0" marR="0" lvl="0" indent="0" algn="ctr" defTabSz="1019175" rtl="0" eaLnBrk="1" fontAlgn="base" latinLnBrk="0" hangingPunct="1">
              <a:lnSpc>
                <a:spcPct val="100000"/>
              </a:lnSpc>
              <a:spcBef>
                <a:spcPts val="0"/>
              </a:spcBef>
              <a:spcAft>
                <a:spcPct val="0"/>
              </a:spcAft>
              <a:buClrTx/>
              <a:buSzTx/>
              <a:buFontTx/>
              <a:buNone/>
              <a:tabLst/>
              <a:defRPr/>
            </a:pPr>
            <a:r>
              <a:rPr kumimoji="0" lang="en-US" sz="1200" i="0" u="none" strike="noStrike" kern="0" cap="none" spc="0" normalizeH="0" noProof="0" dirty="0" smtClean="0">
                <a:ln>
                  <a:noFill/>
                </a:ln>
                <a:solidFill>
                  <a:schemeClr val="bg1"/>
                </a:solidFill>
                <a:effectLst/>
                <a:uLnTx/>
                <a:uFillTx/>
                <a:latin typeface="Calibri" panose="020F0502020204030204" pitchFamily="34" charset="0"/>
                <a:cs typeface="Calibri" panose="020F0502020204030204" pitchFamily="34" charset="0"/>
              </a:rPr>
              <a:t>October 23, 2019</a:t>
            </a:r>
          </a:p>
        </p:txBody>
      </p:sp>
      <p:sp>
        <p:nvSpPr>
          <p:cNvPr id="24" name="Author (L)" descr="coverauthor"/>
          <p:cNvSpPr txBox="1">
            <a:spLocks/>
          </p:cNvSpPr>
          <p:nvPr>
            <p:custDataLst>
              <p:tags r:id="rId5"/>
            </p:custDataLst>
          </p:nvPr>
        </p:nvSpPr>
        <p:spPr>
          <a:xfrm>
            <a:off x="352044" y="4405403"/>
            <a:ext cx="9354312" cy="288000"/>
          </a:xfrm>
          <a:prstGeom prst="rect">
            <a:avLst/>
          </a:prstGeom>
        </p:spPr>
        <p:txBody>
          <a:bodyPr lIns="0" tIns="0" rIns="0" bIns="0"/>
          <a:lstStyle>
            <a:lvl1pPr marL="0" indent="0">
              <a:spcBef>
                <a:spcPts val="0"/>
              </a:spcBef>
              <a:buFontTx/>
              <a:buNone/>
              <a:defRPr sz="1800" baseline="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0" marR="0" lvl="0" indent="0" algn="ctr" defTabSz="1019175" rtl="0" eaLnBrk="1" fontAlgn="base" latinLnBrk="0" hangingPunct="1">
              <a:lnSpc>
                <a:spcPct val="100000"/>
              </a:lnSpc>
              <a:spcBef>
                <a:spcPts val="0"/>
              </a:spcBef>
              <a:spcAft>
                <a:spcPct val="0"/>
              </a:spcAft>
              <a:buClrTx/>
              <a:buSzTx/>
              <a:buFontTx/>
              <a:buNone/>
              <a:tabLst/>
              <a:defRPr/>
            </a:pPr>
            <a:endParaRPr kumimoji="0" lang="en-US" sz="1800" b="0" i="0" u="none" strike="noStrike" kern="0" cap="none" spc="0" normalizeH="0" noProof="0" dirty="0" smtClean="0">
              <a:ln>
                <a:noFill/>
              </a:ln>
              <a:solidFill>
                <a:srgbClr val="000000"/>
              </a:solidFill>
              <a:effectLst/>
              <a:uLnTx/>
              <a:uFillTx/>
              <a:latin typeface="Calibri" panose="020F0502020204030204" pitchFamily="34" charset="0"/>
              <a:cs typeface="Calibri" pitchFamily="34" charset="0"/>
            </a:endParaRPr>
          </a:p>
        </p:txBody>
      </p:sp>
      <p:sp>
        <p:nvSpPr>
          <p:cNvPr id="29" name="Subtitle (L)" descr="title"/>
          <p:cNvSpPr txBox="1">
            <a:spLocks/>
          </p:cNvSpPr>
          <p:nvPr>
            <p:custDataLst>
              <p:tags r:id="rId6"/>
            </p:custDataLst>
          </p:nvPr>
        </p:nvSpPr>
        <p:spPr>
          <a:xfrm>
            <a:off x="352044" y="3578871"/>
            <a:ext cx="9354312" cy="369332"/>
          </a:xfrm>
          <a:prstGeom prst="rect">
            <a:avLst/>
          </a:prstGeom>
        </p:spPr>
        <p:txBody>
          <a:bodyPr lIns="0" tIns="0" rIns="0" bIns="0">
            <a:spAutoFit/>
          </a:bodyPr>
          <a:lstStyle>
            <a:lvl1pPr marL="0" indent="0">
              <a:spcBef>
                <a:spcPts val="0"/>
              </a:spcBef>
              <a:buFontTx/>
              <a:buNone/>
              <a:defRPr sz="24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marR="0" lvl="0" indent="-353731" algn="ctr" defTabSz="473173"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noProof="0" dirty="0" smtClean="0">
              <a:ln>
                <a:noFill/>
              </a:ln>
              <a:solidFill>
                <a:srgbClr val="000000"/>
              </a:solidFill>
              <a:effectLst/>
              <a:uLnTx/>
              <a:uFillTx/>
              <a:latin typeface="Calibri" panose="020F0502020204030204" pitchFamily="34" charset="0"/>
              <a:cs typeface="Calibri" pitchFamily="34" charset="0"/>
            </a:endParaRPr>
          </a:p>
        </p:txBody>
      </p:sp>
      <p:sp>
        <p:nvSpPr>
          <p:cNvPr id="30" name="Company Name (L)" descr="covertitle"/>
          <p:cNvSpPr txBox="1">
            <a:spLocks/>
          </p:cNvSpPr>
          <p:nvPr>
            <p:custDataLst>
              <p:tags r:id="rId7"/>
            </p:custDataLst>
          </p:nvPr>
        </p:nvSpPr>
        <p:spPr>
          <a:xfrm>
            <a:off x="352044" y="2849803"/>
            <a:ext cx="9354312" cy="1284582"/>
          </a:xfrm>
          <a:prstGeom prst="rect">
            <a:avLst/>
          </a:prstGeom>
        </p:spPr>
        <p:txBody>
          <a:bodyPr lIns="0" tIns="0" rIns="0" bIns="0">
            <a:spAutoFit/>
          </a:bodyPr>
          <a:lstStyle>
            <a:lvl1pPr marL="0" indent="0">
              <a:lnSpc>
                <a:spcPts val="5000"/>
              </a:lnSpc>
              <a:spcBef>
                <a:spcPts val="0"/>
              </a:spcBef>
              <a:buFontTx/>
              <a:buNone/>
              <a:defRPr sz="48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0" marR="0" lvl="0" indent="0" algn="ctr" defTabSz="914400" rtl="0" eaLnBrk="0" fontAlgn="base" latinLnBrk="0" hangingPunct="0">
              <a:lnSpc>
                <a:spcPts val="5000"/>
              </a:lnSpc>
              <a:spcBef>
                <a:spcPts val="0"/>
              </a:spcBef>
              <a:spcAft>
                <a:spcPct val="0"/>
              </a:spcAft>
              <a:buClrTx/>
              <a:buSzTx/>
              <a:buFontTx/>
              <a:buNone/>
              <a:tabLst/>
              <a:defRPr/>
            </a:pPr>
            <a:r>
              <a:rPr kumimoji="0" lang="en-US" sz="4800" i="0" u="none" strike="noStrike" kern="1200" cap="none" spc="0" normalizeH="0" noProof="0" dirty="0" smtClean="0">
                <a:ln>
                  <a:noFill/>
                </a:ln>
                <a:solidFill>
                  <a:schemeClr val="bg1"/>
                </a:solidFill>
                <a:effectLst/>
                <a:uLnTx/>
                <a:uFillTx/>
                <a:cs typeface="Calibri" panose="020F0502020204030204" pitchFamily="34" charset="0"/>
              </a:rPr>
              <a:t>Tech San Diego</a:t>
            </a:r>
          </a:p>
          <a:p>
            <a:pPr marL="0" marR="0" lvl="0" indent="0" algn="ctr" defTabSz="914400" rtl="0" eaLnBrk="0" fontAlgn="base" latinLnBrk="0" hangingPunct="0">
              <a:lnSpc>
                <a:spcPts val="5000"/>
              </a:lnSpc>
              <a:spcBef>
                <a:spcPts val="0"/>
              </a:spcBef>
              <a:spcAft>
                <a:spcPct val="0"/>
              </a:spcAft>
              <a:buClrTx/>
              <a:buSzTx/>
              <a:buFontTx/>
              <a:buNone/>
              <a:tabLst/>
              <a:defRPr/>
            </a:pPr>
            <a:r>
              <a:rPr lang="en-US" b="0" dirty="0" smtClean="0">
                <a:solidFill>
                  <a:schemeClr val="bg1"/>
                </a:solidFill>
                <a:cs typeface="Calibri" panose="020F0502020204030204" pitchFamily="34" charset="0"/>
              </a:rPr>
              <a:t>Growth Conference</a:t>
            </a:r>
            <a:endParaRPr kumimoji="0" lang="en-US" sz="4800" b="0" i="0" u="none" strike="noStrike" kern="1200" cap="none" spc="0" normalizeH="0" noProof="0" dirty="0" smtClean="0">
              <a:ln>
                <a:noFill/>
              </a:ln>
              <a:solidFill>
                <a:schemeClr val="bg1"/>
              </a:solidFill>
              <a:effectLst/>
              <a:uLnTx/>
              <a:uFillTx/>
              <a:cs typeface="Calibri" panose="020F0502020204030204" pitchFamily="34" charset="0"/>
            </a:endParaRPr>
          </a:p>
        </p:txBody>
      </p:sp>
      <p:sp>
        <p:nvSpPr>
          <p:cNvPr id="14" name="DRAFT Stamp" hidden="1"/>
          <p:cNvSpPr txBox="1">
            <a:spLocks noChangeArrowheads="1"/>
          </p:cNvSpPr>
          <p:nvPr>
            <p:custDataLst>
              <p:tags r:id="rId8"/>
            </p:custDataLst>
          </p:nvPr>
        </p:nvSpPr>
        <p:spPr bwMode="auto">
          <a:xfrm>
            <a:off x="9021852" y="256032"/>
            <a:ext cx="570203" cy="184666"/>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square" lIns="72000" tIns="0" rIns="72000" bIns="0" rtlCol="0" anchor="ctr" anchorCtr="0">
            <a:spAutoFit/>
          </a:bodyPr>
          <a:lstStyle/>
          <a:p>
            <a:pPr algn="ctr"/>
            <a:r>
              <a:rPr lang="en-US" altLang="en-US" sz="1200" b="1" cap="all" dirty="0">
                <a:solidFill>
                  <a:srgbClr val="FFFFFF"/>
                </a:solidFill>
                <a:latin typeface="Calibri" panose="020F0502020204030204" pitchFamily="34" charset="0"/>
              </a:rPr>
              <a:t>DRAFT</a:t>
            </a:r>
          </a:p>
        </p:txBody>
      </p:sp>
      <p:sp>
        <p:nvSpPr>
          <p:cNvPr id="13" name="Confidential Stamp" hidden="1"/>
          <p:cNvSpPr txBox="1">
            <a:spLocks noChangeArrowheads="1"/>
          </p:cNvSpPr>
          <p:nvPr>
            <p:custDataLst>
              <p:tags r:id="rId9"/>
            </p:custDataLst>
          </p:nvPr>
        </p:nvSpPr>
        <p:spPr bwMode="auto">
          <a:xfrm>
            <a:off x="8606952" y="256032"/>
            <a:ext cx="1094832" cy="184666"/>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rtlCol="0" anchor="ctr" anchorCtr="0">
            <a:spAutoFit/>
          </a:bodyPr>
          <a:lstStyle/>
          <a:p>
            <a:pPr algn="ctr"/>
            <a:r>
              <a:rPr lang="en-US" altLang="en-US" sz="1200" b="1" cap="all" dirty="0">
                <a:solidFill>
                  <a:srgbClr val="FFFFFF"/>
                </a:solidFill>
                <a:latin typeface="Calibri" panose="020F0502020204030204" pitchFamily="34" charset="0"/>
              </a:rPr>
              <a:t>CONFIDENTIAL</a:t>
            </a:r>
          </a:p>
        </p:txBody>
      </p:sp>
      <p:pic>
        <p:nvPicPr>
          <p:cNvPr id="12" name="Picture 11"/>
          <p:cNvPicPr>
            <a:picLocks noChangeAspect="1"/>
          </p:cNvPicPr>
          <p:nvPr>
            <p:custDataLst>
              <p:tags r:id="rId10"/>
            </p:custDataLst>
          </p:nvPr>
        </p:nvPicPr>
        <p:blipFill>
          <a:blip r:embed="rId14" cstate="print">
            <a:extLst>
              <a:ext uri="{28A0092B-C50C-407E-A947-70E740481C1C}">
                <a14:useLocalDpi xmlns:a14="http://schemas.microsoft.com/office/drawing/2010/main" val="0"/>
              </a:ext>
            </a:extLst>
          </a:blip>
          <a:stretch>
            <a:fillRect/>
          </a:stretch>
        </p:blipFill>
        <p:spPr>
          <a:xfrm>
            <a:off x="317480" y="6991594"/>
            <a:ext cx="2406411" cy="261391"/>
          </a:xfrm>
          <a:prstGeom prst="rect">
            <a:avLst/>
          </a:prstGeom>
        </p:spPr>
      </p:pic>
    </p:spTree>
    <p:custDataLst>
      <p:tags r:id="rId1"/>
    </p:custDataLst>
    <p:extLst>
      <p:ext uri="{BB962C8B-B14F-4D97-AF65-F5344CB8AC3E}">
        <p14:creationId xmlns:p14="http://schemas.microsoft.com/office/powerpoint/2010/main" val="396742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Publishing Placeholder" hidden="1"/>
          <p:cNvSpPr>
            <a:spLocks noGrp="1"/>
          </p:cNvSpPr>
          <p:nvPr>
            <p:ph type="title"/>
            <p:custDataLst>
              <p:tags r:id="rId3"/>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b="0" smtClean="0">
                <a:latin typeface="Calibri" panose="020F0502020204030204" pitchFamily="34" charset="0"/>
              </a:rPr>
              <a:t>Americas M&amp;A Market Landscape
---
Large and Industry Transforming Deals Near Record Levels</a:t>
            </a:r>
            <a:endParaRPr lang="en-US" b="0" dirty="0">
              <a:latin typeface="Calibri" panose="020F0502020204030204" pitchFamily="34" charset="0"/>
            </a:endParaRPr>
          </a:p>
        </p:txBody>
      </p:sp>
      <p:pic>
        <p:nvPicPr>
          <p:cNvPr id="4" name="Picture 3"/>
          <p:cNvPicPr>
            <a:picLocks noChangeAspect="1"/>
          </p:cNvPicPr>
          <p:nvPr>
            <p:custDataLst>
              <p:tags r:id="rId4"/>
            </p:custDataLst>
          </p:nvPr>
        </p:nvPicPr>
        <p:blipFill>
          <a:blip r:embed="rId29"/>
          <a:stretch>
            <a:fillRect/>
          </a:stretch>
        </p:blipFill>
        <p:spPr>
          <a:xfrm>
            <a:off x="267883" y="3024198"/>
            <a:ext cx="8998322" cy="3584976"/>
          </a:xfrm>
          <a:prstGeom prst="rect">
            <a:avLst/>
          </a:prstGeom>
          <a:noFill/>
          <a:ln/>
          <a:extLst>
            <a:ext uri="{909E8E84-426E-40DD-AFC4-6F175D3DCCD1}">
              <a14:hiddenFill xmlns:a14="http://schemas.microsoft.com/office/drawing/2010/main">
                <a:solidFill>
                  <a:srgbClr val="000000"/>
                </a:solidFill>
              </a14:hiddenFill>
            </a:ext>
          </a:extLst>
        </p:spPr>
      </p:pic>
      <p:graphicFrame>
        <p:nvGraphicFramePr>
          <p:cNvPr id="8" name="Object 7"/>
          <p:cNvGraphicFramePr>
            <a:graphicFrameLocks/>
          </p:cNvGraphicFramePr>
          <p:nvPr>
            <p:extLst>
              <p:ext uri="{D42A27DB-BD31-4B8C-83A1-F6EECF244321}">
                <p14:modId xmlns:p14="http://schemas.microsoft.com/office/powerpoint/2010/main" val="3967059074"/>
              </p:ext>
            </p:extLst>
          </p:nvPr>
        </p:nvGraphicFramePr>
        <p:xfrm>
          <a:off x="819451" y="2855682"/>
          <a:ext cx="8403867" cy="3140075"/>
        </p:xfrm>
        <a:graphic>
          <a:graphicData uri="http://schemas.openxmlformats.org/presentationml/2006/ole">
            <mc:AlternateContent xmlns:mc="http://schemas.openxmlformats.org/markup-compatibility/2006">
              <mc:Choice xmlns:v="urn:schemas-microsoft-com:vml" Requires="v">
                <p:oleObj spid="_x0000_s8245" name="ActiveGraph" r:id="rId30" imgW="8324931" imgH="3105274" progId="FDSCHART.FDSChartCtrl.1">
                  <p:embed/>
                </p:oleObj>
              </mc:Choice>
              <mc:Fallback>
                <p:oleObj name="ActiveGraph" r:id="rId30" imgW="8324931" imgH="3105274" progId="FDSCHART.FDSChartCtrl.1">
                  <p:embed/>
                  <p:pic>
                    <p:nvPicPr>
                      <p:cNvPr id="0" name=""/>
                      <p:cNvPicPr>
                        <a:picLocks noChangeAspect="1" noChangeArrowheads="1"/>
                      </p:cNvPicPr>
                      <p:nvPr/>
                    </p:nvPicPr>
                    <p:blipFill>
                      <a:blip r:embed="rId31"/>
                      <a:srcRect/>
                      <a:stretch>
                        <a:fillRect/>
                      </a:stretch>
                    </p:blipFill>
                    <p:spPr bwMode="auto">
                      <a:xfrm>
                        <a:off x="819451" y="2855682"/>
                        <a:ext cx="8403867" cy="3140075"/>
                      </a:xfrm>
                      <a:prstGeom prst="rect">
                        <a:avLst/>
                      </a:prstGeom>
                      <a:noFill/>
                      <a:ln>
                        <a:noFill/>
                      </a:ln>
                    </p:spPr>
                  </p:pic>
                </p:oleObj>
              </mc:Fallback>
            </mc:AlternateContent>
          </a:graphicData>
        </a:graphic>
      </p:graphicFrame>
      <p:sp>
        <p:nvSpPr>
          <p:cNvPr id="218116" name="Rectangle 3"/>
          <p:cNvSpPr>
            <a:spLocks noChangeArrowheads="1"/>
          </p:cNvSpPr>
          <p:nvPr>
            <p:custDataLst>
              <p:tags r:id="rId5"/>
            </p:custDataLst>
          </p:nvPr>
        </p:nvSpPr>
        <p:spPr bwMode="auto">
          <a:xfrm>
            <a:off x="6348415" y="2921943"/>
            <a:ext cx="2864727" cy="3363570"/>
          </a:xfrm>
          <a:prstGeom prst="rect">
            <a:avLst/>
          </a:prstGeom>
          <a:noFill/>
          <a:ln w="25400">
            <a:solidFill>
              <a:srgbClr val="5E9732"/>
            </a:solidFill>
            <a:prstDash val="dash"/>
            <a:miter lim="800000"/>
            <a:headEnd/>
            <a:tailEnd/>
          </a:ln>
        </p:spPr>
        <p:txBody>
          <a:bodyPr wrap="none" anchor="ctr"/>
          <a:lstStyle/>
          <a:p>
            <a:pPr algn="ctr"/>
            <a:endParaRPr lang="en-US" sz="800" dirty="0">
              <a:latin typeface="Calibri" panose="020F0502020204030204" pitchFamily="34" charset="0"/>
            </a:endParaRPr>
          </a:p>
        </p:txBody>
      </p:sp>
      <p:sp>
        <p:nvSpPr>
          <p:cNvPr id="218123" name="Text Box 8"/>
          <p:cNvSpPr txBox="1">
            <a:spLocks noChangeArrowheads="1"/>
          </p:cNvSpPr>
          <p:nvPr>
            <p:custDataLst>
              <p:tags r:id="rId6"/>
            </p:custDataLst>
          </p:nvPr>
        </p:nvSpPr>
        <p:spPr bwMode="auto">
          <a:xfrm>
            <a:off x="9296400" y="2792638"/>
            <a:ext cx="769937" cy="215444"/>
          </a:xfrm>
          <a:prstGeom prst="rect">
            <a:avLst/>
          </a:prstGeom>
          <a:noFill/>
          <a:ln w="9525">
            <a:noFill/>
            <a:miter lim="800000"/>
            <a:headEnd/>
            <a:tailEnd/>
          </a:ln>
        </p:spPr>
        <p:txBody>
          <a:bodyPr>
            <a:spAutoFit/>
          </a:bodyPr>
          <a:lstStyle/>
          <a:p>
            <a:pPr>
              <a:spcBef>
                <a:spcPct val="50000"/>
              </a:spcBef>
            </a:pPr>
            <a:r>
              <a:rPr lang="en-US" sz="800" b="1" dirty="0">
                <a:solidFill>
                  <a:srgbClr val="000000"/>
                </a:solidFill>
                <a:latin typeface="Calibri" panose="020F0502020204030204" pitchFamily="34" charset="0"/>
              </a:rPr>
              <a:t>S&amp;P 500</a:t>
            </a:r>
          </a:p>
        </p:txBody>
      </p:sp>
      <p:sp>
        <p:nvSpPr>
          <p:cNvPr id="218138" name="Page Number"/>
          <p:cNvSpPr txBox="1">
            <a:spLocks noChangeArrowheads="1"/>
          </p:cNvSpPr>
          <p:nvPr>
            <p:custDataLst>
              <p:tags r:id="rId7"/>
            </p:custDataLst>
          </p:nvPr>
        </p:nvSpPr>
        <p:spPr bwMode="gray">
          <a:xfrm>
            <a:off x="223430" y="7368090"/>
            <a:ext cx="254000" cy="244475"/>
          </a:xfrm>
          <a:prstGeom prst="rect">
            <a:avLst/>
          </a:prstGeom>
          <a:noFill/>
          <a:ln w="9525">
            <a:noFill/>
            <a:miter lim="800000"/>
            <a:headEnd/>
            <a:tailEnd/>
          </a:ln>
        </p:spPr>
        <p:txBody>
          <a:bodyPr wrap="square" lIns="0" tIns="0" rIns="0" bIns="0" anchorCtr="0"/>
          <a:lstStyle/>
          <a:p>
            <a:pPr eaLnBrk="1" hangingPunct="1"/>
            <a:r>
              <a:rPr lang="en-US" altLang="en-US" sz="1000" b="0" noProof="1" smtClean="0">
                <a:solidFill>
                  <a:srgbClr val="000000"/>
                </a:solidFill>
                <a:cs typeface="Arial" pitchFamily="34" charset="0"/>
              </a:rPr>
              <a:t>10</a:t>
            </a:r>
            <a:endParaRPr lang="en-US" altLang="en-US" sz="1000" b="0" noProof="1">
              <a:solidFill>
                <a:srgbClr val="000000"/>
              </a:solidFill>
              <a:cs typeface="Arial" pitchFamily="34" charset="0"/>
            </a:endParaRPr>
          </a:p>
        </p:txBody>
      </p:sp>
      <p:sp>
        <p:nvSpPr>
          <p:cNvPr id="218139" name="Main Heading"/>
          <p:cNvSpPr>
            <a:spLocks noChangeArrowheads="1"/>
          </p:cNvSpPr>
          <p:nvPr>
            <p:custDataLst>
              <p:tags r:id="rId8"/>
            </p:custDataLst>
          </p:nvPr>
        </p:nvSpPr>
        <p:spPr bwMode="gray">
          <a:xfrm>
            <a:off x="356615" y="502919"/>
            <a:ext cx="7772400" cy="296863"/>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Americas M&amp;A Market Landscape</a:t>
            </a:r>
          </a:p>
        </p:txBody>
      </p:sp>
      <p:sp>
        <p:nvSpPr>
          <p:cNvPr id="218140" name="Subheading"/>
          <p:cNvSpPr>
            <a:spLocks noChangeArrowheads="1"/>
          </p:cNvSpPr>
          <p:nvPr>
            <p:custDataLst>
              <p:tags r:id="rId9"/>
            </p:custDataLst>
          </p:nvPr>
        </p:nvSpPr>
        <p:spPr bwMode="gray">
          <a:xfrm>
            <a:off x="356615" y="723773"/>
            <a:ext cx="7772400" cy="298450"/>
          </a:xfrm>
          <a:prstGeom prst="rect">
            <a:avLst/>
          </a:prstGeom>
          <a:noFill/>
          <a:ln w="12700">
            <a:noFill/>
            <a:prstDash val="dash"/>
            <a:miter lim="800000"/>
            <a:headEnd/>
            <a:tailEnd/>
          </a:ln>
        </p:spPr>
        <p:txBody>
          <a:bodyPr lIns="0" tIns="0" rIns="0" bIns="0"/>
          <a:lstStyle/>
          <a:p>
            <a:pPr eaLnBrk="1" hangingPunct="1"/>
            <a:r>
              <a:rPr lang="en-US" sz="1800" b="0" dirty="0" smtClean="0">
                <a:solidFill>
                  <a:srgbClr val="000000"/>
                </a:solidFill>
                <a:latin typeface="Calibri Light" panose="020F0302020204030204" pitchFamily="34" charset="0"/>
                <a:ea typeface="MS PGothic" pitchFamily="34" charset="-128"/>
                <a:cs typeface="Calibri" panose="020F0502020204030204" pitchFamily="34" charset="0"/>
              </a:rPr>
              <a:t>Large and Industry Transforming Deals Near Record Levels</a:t>
            </a:r>
            <a:endParaRPr lang="en-US" sz="1800" b="0" dirty="0">
              <a:solidFill>
                <a:srgbClr val="000000"/>
              </a:solidFill>
              <a:latin typeface="Calibri Light" panose="020F0302020204030204" pitchFamily="34" charset="0"/>
              <a:ea typeface="MS PGothic" pitchFamily="34" charset="-128"/>
              <a:cs typeface="Calibri" panose="020F0502020204030204" pitchFamily="34" charset="0"/>
            </a:endParaRPr>
          </a:p>
        </p:txBody>
      </p:sp>
      <p:sp>
        <p:nvSpPr>
          <p:cNvPr id="218141" name="Page Footnote (L)"/>
          <p:cNvSpPr txBox="1">
            <a:spLocks noChangeArrowheads="1"/>
          </p:cNvSpPr>
          <p:nvPr>
            <p:custDataLst>
              <p:tags r:id="rId10"/>
            </p:custDataLst>
          </p:nvPr>
        </p:nvSpPr>
        <p:spPr bwMode="auto">
          <a:xfrm>
            <a:off x="487680" y="7171242"/>
            <a:ext cx="7589520" cy="319086"/>
          </a:xfrm>
          <a:prstGeom prst="rect">
            <a:avLst/>
          </a:prstGeom>
          <a:noFill/>
          <a:ln w="28575">
            <a:noFill/>
            <a:miter lim="800000"/>
            <a:headEnd/>
            <a:tailEnd/>
          </a:ln>
        </p:spPr>
        <p:txBody>
          <a:bodyPr lIns="0" tIns="0" rIns="0" bIns="0" anchor="b"/>
          <a:lstStyle/>
          <a:p>
            <a:pPr marL="174625" indent="-174625" eaLnBrk="1" hangingPunct="1"/>
            <a:r>
              <a:rPr lang="en-US" sz="700" b="0" i="1" dirty="0">
                <a:solidFill>
                  <a:srgbClr val="000000"/>
                </a:solidFill>
                <a:latin typeface="Calibri" panose="020F0502020204030204" pitchFamily="34" charset="0"/>
                <a:ea typeface="MS PGothic" pitchFamily="34" charset="-128"/>
              </a:rPr>
              <a:t>____________________</a:t>
            </a:r>
          </a:p>
          <a:p>
            <a:pPr marL="174625" indent="-174625" eaLnBrk="1" hangingPunct="1"/>
            <a:r>
              <a:rPr lang="en-US" sz="700" b="0" i="1" dirty="0">
                <a:solidFill>
                  <a:srgbClr val="000000"/>
                </a:solidFill>
                <a:latin typeface="Calibri" panose="020F0502020204030204" pitchFamily="34" charset="0"/>
                <a:ea typeface="MS PGothic" pitchFamily="34" charset="-128"/>
              </a:rPr>
              <a:t>Source: Dealogic Analytics as of </a:t>
            </a:r>
            <a:r>
              <a:rPr lang="en-US" sz="700" b="0" i="1" dirty="0" smtClean="0">
                <a:solidFill>
                  <a:srgbClr val="000000"/>
                </a:solidFill>
                <a:latin typeface="Calibri" panose="020F0502020204030204" pitchFamily="34" charset="0"/>
                <a:ea typeface="MS PGothic" pitchFamily="34" charset="-128"/>
              </a:rPr>
              <a:t>September 30, 2019. </a:t>
            </a:r>
            <a:r>
              <a:rPr lang="en-US" sz="700" b="0" i="1" dirty="0">
                <a:solidFill>
                  <a:srgbClr val="000000"/>
                </a:solidFill>
                <a:latin typeface="Calibri" panose="020F0502020204030204" pitchFamily="34" charset="0"/>
                <a:ea typeface="MS PGothic" pitchFamily="34" charset="-128"/>
              </a:rPr>
              <a:t>Target or </a:t>
            </a:r>
            <a:r>
              <a:rPr lang="en-US" sz="700" b="0" i="1" dirty="0" smtClean="0">
                <a:solidFill>
                  <a:srgbClr val="000000"/>
                </a:solidFill>
                <a:latin typeface="Calibri" panose="020F0502020204030204" pitchFamily="34" charset="0"/>
                <a:ea typeface="MS PGothic" pitchFamily="34" charset="-128"/>
              </a:rPr>
              <a:t>acquirer </a:t>
            </a:r>
            <a:r>
              <a:rPr lang="en-US" sz="700" b="0" i="1" dirty="0">
                <a:solidFill>
                  <a:srgbClr val="000000"/>
                </a:solidFill>
                <a:latin typeface="Calibri" panose="020F0502020204030204" pitchFamily="34" charset="0"/>
                <a:ea typeface="MS PGothic" pitchFamily="34" charset="-128"/>
              </a:rPr>
              <a:t>in Americas</a:t>
            </a:r>
            <a:r>
              <a:rPr lang="en-US" sz="700" b="0" i="1" dirty="0" smtClean="0">
                <a:solidFill>
                  <a:srgbClr val="000000"/>
                </a:solidFill>
                <a:latin typeface="Calibri" panose="020F0502020204030204" pitchFamily="34" charset="0"/>
                <a:ea typeface="MS PGothic" pitchFamily="34" charset="-128"/>
              </a:rPr>
              <a:t>.</a:t>
            </a:r>
            <a:endParaRPr lang="en-US" sz="700" b="0" i="1" dirty="0">
              <a:solidFill>
                <a:srgbClr val="000000"/>
              </a:solidFill>
              <a:latin typeface="Calibri" panose="020F0502020204030204" pitchFamily="34" charset="0"/>
              <a:ea typeface="MS PGothic" pitchFamily="34" charset="-128"/>
            </a:endParaRPr>
          </a:p>
        </p:txBody>
      </p:sp>
      <p:grpSp>
        <p:nvGrpSpPr>
          <p:cNvPr id="2" name="Group 12 (L)"/>
          <p:cNvGrpSpPr>
            <a:grpSpLocks/>
          </p:cNvGrpSpPr>
          <p:nvPr>
            <p:custDataLst>
              <p:tags r:id="rId11"/>
            </p:custDataLst>
          </p:nvPr>
        </p:nvGrpSpPr>
        <p:grpSpPr bwMode="auto">
          <a:xfrm>
            <a:off x="2902525" y="2080250"/>
            <a:ext cx="3729037" cy="246021"/>
            <a:chOff x="1744" y="4336"/>
            <a:chExt cx="2349" cy="157"/>
          </a:xfrm>
        </p:grpSpPr>
        <p:sp>
          <p:nvSpPr>
            <p:cNvPr id="218143" name="Rectangle 13"/>
            <p:cNvSpPr>
              <a:spLocks noChangeArrowheads="1"/>
            </p:cNvSpPr>
            <p:nvPr>
              <p:custDataLst>
                <p:tags r:id="rId21"/>
              </p:custDataLst>
            </p:nvPr>
          </p:nvSpPr>
          <p:spPr bwMode="auto">
            <a:xfrm>
              <a:off x="2488" y="4377"/>
              <a:ext cx="86" cy="86"/>
            </a:xfrm>
            <a:prstGeom prst="rect">
              <a:avLst/>
            </a:prstGeom>
            <a:solidFill>
              <a:srgbClr val="F2A900"/>
            </a:solidFill>
            <a:ln w="9525">
              <a:noFill/>
              <a:miter lim="800000"/>
              <a:headEnd/>
              <a:tailEnd/>
            </a:ln>
          </p:spPr>
          <p:txBody>
            <a:bodyPr wrap="none" lIns="91408" tIns="45704" rIns="91408" bIns="45704" anchor="ctr"/>
            <a:lstStyle/>
            <a:p>
              <a:pPr algn="ctr"/>
              <a:endParaRPr lang="en-US" dirty="0">
                <a:latin typeface="Calibri" panose="020F0502020204030204" pitchFamily="34" charset="0"/>
                <a:ea typeface="MS PGothic" pitchFamily="34" charset="-128"/>
              </a:endParaRPr>
            </a:p>
          </p:txBody>
        </p:sp>
        <p:sp>
          <p:nvSpPr>
            <p:cNvPr id="218144" name="Text Box 14"/>
            <p:cNvSpPr txBox="1">
              <a:spLocks noChangeArrowheads="1"/>
            </p:cNvSpPr>
            <p:nvPr>
              <p:custDataLst>
                <p:tags r:id="rId22"/>
              </p:custDataLst>
            </p:nvPr>
          </p:nvSpPr>
          <p:spPr bwMode="auto">
            <a:xfrm>
              <a:off x="2547" y="4336"/>
              <a:ext cx="864" cy="157"/>
            </a:xfrm>
            <a:prstGeom prst="rect">
              <a:avLst/>
            </a:prstGeom>
            <a:noFill/>
            <a:ln w="9525">
              <a:noFill/>
              <a:miter lim="800000"/>
              <a:headEnd/>
              <a:tailEnd/>
            </a:ln>
          </p:spPr>
          <p:txBody>
            <a:bodyPr lIns="91408" tIns="45704" rIns="91408" bIns="45704">
              <a:spAutoFit/>
            </a:bodyPr>
            <a:lstStyle/>
            <a:p>
              <a:pPr>
                <a:spcBef>
                  <a:spcPct val="50000"/>
                </a:spcBef>
              </a:pPr>
              <a:r>
                <a:rPr lang="en-US" sz="1000" dirty="0">
                  <a:solidFill>
                    <a:srgbClr val="000000"/>
                  </a:solidFill>
                  <a:latin typeface="Calibri" panose="020F0502020204030204" pitchFamily="34" charset="0"/>
                  <a:ea typeface="MS PGothic" pitchFamily="34" charset="-128"/>
                </a:rPr>
                <a:t>$1bn - $10bn</a:t>
              </a:r>
            </a:p>
          </p:txBody>
        </p:sp>
        <p:sp>
          <p:nvSpPr>
            <p:cNvPr id="218145" name="Rectangle 15"/>
            <p:cNvSpPr>
              <a:spLocks noChangeArrowheads="1"/>
            </p:cNvSpPr>
            <p:nvPr>
              <p:custDataLst>
                <p:tags r:id="rId23"/>
              </p:custDataLst>
            </p:nvPr>
          </p:nvSpPr>
          <p:spPr bwMode="auto">
            <a:xfrm>
              <a:off x="1744" y="4377"/>
              <a:ext cx="86" cy="86"/>
            </a:xfrm>
            <a:prstGeom prst="rect">
              <a:avLst/>
            </a:prstGeom>
            <a:solidFill>
              <a:srgbClr val="012169"/>
            </a:solidFill>
            <a:ln w="9525">
              <a:noFill/>
              <a:miter lim="800000"/>
              <a:headEnd/>
              <a:tailEnd/>
            </a:ln>
          </p:spPr>
          <p:txBody>
            <a:bodyPr wrap="none" lIns="91408" tIns="45704" rIns="91408" bIns="45704" anchor="ctr"/>
            <a:lstStyle/>
            <a:p>
              <a:pPr algn="ctr"/>
              <a:endParaRPr lang="en-US" dirty="0">
                <a:latin typeface="Calibri" panose="020F0502020204030204" pitchFamily="34" charset="0"/>
                <a:ea typeface="MS PGothic" pitchFamily="34" charset="-128"/>
              </a:endParaRPr>
            </a:p>
          </p:txBody>
        </p:sp>
        <p:sp>
          <p:nvSpPr>
            <p:cNvPr id="218146" name="Text Box 16"/>
            <p:cNvSpPr txBox="1">
              <a:spLocks noChangeArrowheads="1"/>
            </p:cNvSpPr>
            <p:nvPr>
              <p:custDataLst>
                <p:tags r:id="rId24"/>
              </p:custDataLst>
            </p:nvPr>
          </p:nvSpPr>
          <p:spPr bwMode="auto">
            <a:xfrm>
              <a:off x="1803" y="4336"/>
              <a:ext cx="864" cy="157"/>
            </a:xfrm>
            <a:prstGeom prst="rect">
              <a:avLst/>
            </a:prstGeom>
            <a:noFill/>
            <a:ln w="9525">
              <a:noFill/>
              <a:miter lim="800000"/>
              <a:headEnd/>
              <a:tailEnd/>
            </a:ln>
          </p:spPr>
          <p:txBody>
            <a:bodyPr lIns="91408" tIns="45704" rIns="91408" bIns="45704">
              <a:spAutoFit/>
            </a:bodyPr>
            <a:lstStyle/>
            <a:p>
              <a:pPr>
                <a:spcBef>
                  <a:spcPct val="50000"/>
                </a:spcBef>
              </a:pPr>
              <a:r>
                <a:rPr lang="en-US" sz="1000" dirty="0">
                  <a:solidFill>
                    <a:srgbClr val="000000"/>
                  </a:solidFill>
                  <a:latin typeface="Calibri" panose="020F0502020204030204" pitchFamily="34" charset="0"/>
                  <a:ea typeface="MS PGothic" pitchFamily="34" charset="-128"/>
                </a:rPr>
                <a:t>Less than $1bn</a:t>
              </a:r>
            </a:p>
          </p:txBody>
        </p:sp>
        <p:sp>
          <p:nvSpPr>
            <p:cNvPr id="218147" name="Rectangle 17"/>
            <p:cNvSpPr>
              <a:spLocks noChangeArrowheads="1"/>
            </p:cNvSpPr>
            <p:nvPr>
              <p:custDataLst>
                <p:tags r:id="rId25"/>
              </p:custDataLst>
            </p:nvPr>
          </p:nvSpPr>
          <p:spPr bwMode="auto">
            <a:xfrm>
              <a:off x="3170" y="4377"/>
              <a:ext cx="86" cy="86"/>
            </a:xfrm>
            <a:prstGeom prst="rect">
              <a:avLst/>
            </a:prstGeom>
            <a:solidFill>
              <a:srgbClr val="5E9732"/>
            </a:solidFill>
            <a:ln w="9525">
              <a:noFill/>
              <a:miter lim="800000"/>
              <a:headEnd/>
              <a:tailEnd/>
            </a:ln>
          </p:spPr>
          <p:txBody>
            <a:bodyPr wrap="none" lIns="91408" tIns="45704" rIns="91408" bIns="45704" anchor="ctr"/>
            <a:lstStyle/>
            <a:p>
              <a:pPr algn="ctr"/>
              <a:endParaRPr lang="en-US" dirty="0">
                <a:latin typeface="Calibri" panose="020F0502020204030204" pitchFamily="34" charset="0"/>
                <a:ea typeface="MS PGothic" pitchFamily="34" charset="-128"/>
              </a:endParaRPr>
            </a:p>
          </p:txBody>
        </p:sp>
        <p:sp>
          <p:nvSpPr>
            <p:cNvPr id="218148" name="Text Box 18"/>
            <p:cNvSpPr txBox="1">
              <a:spLocks noChangeArrowheads="1"/>
            </p:cNvSpPr>
            <p:nvPr>
              <p:custDataLst>
                <p:tags r:id="rId26"/>
              </p:custDataLst>
            </p:nvPr>
          </p:nvSpPr>
          <p:spPr bwMode="auto">
            <a:xfrm>
              <a:off x="3229" y="4336"/>
              <a:ext cx="864" cy="154"/>
            </a:xfrm>
            <a:prstGeom prst="rect">
              <a:avLst/>
            </a:prstGeom>
            <a:noFill/>
            <a:ln w="9525">
              <a:noFill/>
              <a:miter lim="800000"/>
              <a:headEnd/>
              <a:tailEnd/>
            </a:ln>
          </p:spPr>
          <p:txBody>
            <a:bodyPr lIns="91408" tIns="45704" rIns="91408" bIns="45704"/>
            <a:lstStyle/>
            <a:p>
              <a:pPr>
                <a:spcBef>
                  <a:spcPct val="50000"/>
                </a:spcBef>
              </a:pPr>
              <a:r>
                <a:rPr lang="en-US" sz="1000" dirty="0">
                  <a:solidFill>
                    <a:srgbClr val="000000"/>
                  </a:solidFill>
                  <a:latin typeface="Calibri" panose="020F0502020204030204" pitchFamily="34" charset="0"/>
                  <a:ea typeface="MS PGothic" pitchFamily="34" charset="-128"/>
                </a:rPr>
                <a:t>Greater than $10bn</a:t>
              </a:r>
            </a:p>
          </p:txBody>
        </p:sp>
      </p:grpSp>
      <p:sp>
        <p:nvSpPr>
          <p:cNvPr id="218150" name="Topic Heading"/>
          <p:cNvSpPr txBox="1">
            <a:spLocks noChangeArrowheads="1"/>
          </p:cNvSpPr>
          <p:nvPr>
            <p:custDataLst>
              <p:tags r:id="rId12"/>
            </p:custDataLst>
          </p:nvPr>
        </p:nvSpPr>
        <p:spPr bwMode="gray">
          <a:xfrm>
            <a:off x="350430" y="1106380"/>
            <a:ext cx="8920163" cy="295275"/>
          </a:xfrm>
          <a:prstGeom prst="rect">
            <a:avLst/>
          </a:prstGeom>
          <a:noFill/>
          <a:ln w="9525">
            <a:noFill/>
            <a:miter lim="800000"/>
            <a:headEnd/>
            <a:tailEnd/>
          </a:ln>
        </p:spPr>
        <p:txBody>
          <a:bodyPr lIns="0" tIns="50800" rIns="0" bIns="0">
            <a:spAutoFit/>
          </a:bodyPr>
          <a:lstStyle/>
          <a:p>
            <a:r>
              <a:rPr lang="en-US" sz="1600" b="1" dirty="0">
                <a:solidFill>
                  <a:srgbClr val="000000"/>
                </a:solidFill>
                <a:latin typeface="Calibri" panose="020F0502020204030204" pitchFamily="34" charset="0"/>
                <a:ea typeface="MS PGothic" pitchFamily="34" charset="-128"/>
              </a:rPr>
              <a:t>Americas M&amp;A Volume (</a:t>
            </a:r>
            <a:r>
              <a:rPr lang="en-US" sz="1600" b="1" dirty="0" smtClean="0">
                <a:solidFill>
                  <a:srgbClr val="000000"/>
                </a:solidFill>
                <a:latin typeface="Calibri" panose="020F0502020204030204" pitchFamily="34" charset="0"/>
                <a:ea typeface="MS PGothic" pitchFamily="34" charset="-128"/>
              </a:rPr>
              <a:t>2005–2019 YTD)</a:t>
            </a:r>
            <a:endParaRPr lang="en-US" sz="1600" b="1" baseline="30000" dirty="0">
              <a:solidFill>
                <a:srgbClr val="000000"/>
              </a:solidFill>
              <a:latin typeface="Calibri" panose="020F0502020204030204" pitchFamily="34" charset="0"/>
              <a:ea typeface="MS PGothic" pitchFamily="34" charset="-128"/>
            </a:endParaRPr>
          </a:p>
        </p:txBody>
      </p:sp>
      <p:sp>
        <p:nvSpPr>
          <p:cNvPr id="86" name="Text Box 11"/>
          <p:cNvSpPr txBox="1">
            <a:spLocks noChangeArrowheads="1"/>
          </p:cNvSpPr>
          <p:nvPr>
            <p:custDataLst>
              <p:tags r:id="rId13"/>
            </p:custDataLst>
          </p:nvPr>
        </p:nvSpPr>
        <p:spPr bwMode="auto">
          <a:xfrm>
            <a:off x="9448800" y="4314910"/>
            <a:ext cx="431800" cy="215444"/>
          </a:xfrm>
          <a:prstGeom prst="rect">
            <a:avLst/>
          </a:prstGeom>
          <a:noFill/>
          <a:ln w="9525">
            <a:noFill/>
            <a:miter lim="800000"/>
            <a:headEnd/>
            <a:tailEnd/>
          </a:ln>
        </p:spPr>
        <p:txBody>
          <a:bodyPr>
            <a:spAutoFit/>
          </a:bodyPr>
          <a:lstStyle/>
          <a:p>
            <a:pPr>
              <a:spcBef>
                <a:spcPct val="50000"/>
              </a:spcBef>
            </a:pPr>
            <a:r>
              <a:rPr lang="en-US" sz="800" dirty="0" smtClean="0">
                <a:solidFill>
                  <a:srgbClr val="000000"/>
                </a:solidFill>
                <a:latin typeface="Calibri" panose="020F0502020204030204" pitchFamily="34" charset="0"/>
                <a:cs typeface="Calibri" panose="020F0502020204030204" pitchFamily="34" charset="0"/>
              </a:rPr>
              <a:t>1,600</a:t>
            </a:r>
            <a:endParaRPr lang="en-US" sz="800" dirty="0">
              <a:solidFill>
                <a:srgbClr val="000000"/>
              </a:solidFill>
              <a:latin typeface="Calibri" panose="020F0502020204030204" pitchFamily="34" charset="0"/>
              <a:cs typeface="Calibri" panose="020F0502020204030204" pitchFamily="34" charset="0"/>
            </a:endParaRPr>
          </a:p>
        </p:txBody>
      </p:sp>
      <p:sp>
        <p:nvSpPr>
          <p:cNvPr id="87" name="Text Box 12"/>
          <p:cNvSpPr txBox="1">
            <a:spLocks noChangeArrowheads="1"/>
          </p:cNvSpPr>
          <p:nvPr>
            <p:custDataLst>
              <p:tags r:id="rId14"/>
            </p:custDataLst>
          </p:nvPr>
        </p:nvSpPr>
        <p:spPr bwMode="auto">
          <a:xfrm>
            <a:off x="9448800" y="3927243"/>
            <a:ext cx="431800" cy="215444"/>
          </a:xfrm>
          <a:prstGeom prst="rect">
            <a:avLst/>
          </a:prstGeom>
          <a:noFill/>
          <a:ln w="9525">
            <a:noFill/>
            <a:miter lim="800000"/>
            <a:headEnd/>
            <a:tailEnd/>
          </a:ln>
        </p:spPr>
        <p:txBody>
          <a:bodyPr>
            <a:spAutoFit/>
          </a:bodyPr>
          <a:lstStyle/>
          <a:p>
            <a:pPr>
              <a:spcBef>
                <a:spcPct val="50000"/>
              </a:spcBef>
            </a:pPr>
            <a:r>
              <a:rPr lang="en-US" sz="800" dirty="0" smtClean="0">
                <a:solidFill>
                  <a:srgbClr val="000000"/>
                </a:solidFill>
                <a:latin typeface="Calibri" panose="020F0502020204030204" pitchFamily="34" charset="0"/>
                <a:cs typeface="Calibri" panose="020F0502020204030204" pitchFamily="34" charset="0"/>
              </a:rPr>
              <a:t>1,900</a:t>
            </a:r>
            <a:endParaRPr lang="en-US" sz="800" dirty="0">
              <a:solidFill>
                <a:srgbClr val="000000"/>
              </a:solidFill>
              <a:latin typeface="Calibri" panose="020F0502020204030204" pitchFamily="34" charset="0"/>
              <a:cs typeface="Calibri" panose="020F0502020204030204" pitchFamily="34" charset="0"/>
            </a:endParaRPr>
          </a:p>
        </p:txBody>
      </p:sp>
      <p:sp>
        <p:nvSpPr>
          <p:cNvPr id="88" name="Text Box 13"/>
          <p:cNvSpPr txBox="1">
            <a:spLocks noChangeArrowheads="1"/>
          </p:cNvSpPr>
          <p:nvPr>
            <p:custDataLst>
              <p:tags r:id="rId15"/>
            </p:custDataLst>
          </p:nvPr>
        </p:nvSpPr>
        <p:spPr bwMode="auto">
          <a:xfrm>
            <a:off x="9448800" y="3539576"/>
            <a:ext cx="431800" cy="215444"/>
          </a:xfrm>
          <a:prstGeom prst="rect">
            <a:avLst/>
          </a:prstGeom>
          <a:noFill/>
          <a:ln w="9525">
            <a:noFill/>
            <a:miter lim="800000"/>
            <a:headEnd/>
            <a:tailEnd/>
          </a:ln>
        </p:spPr>
        <p:txBody>
          <a:bodyPr>
            <a:spAutoFit/>
          </a:bodyPr>
          <a:lstStyle/>
          <a:p>
            <a:pPr>
              <a:spcBef>
                <a:spcPct val="50000"/>
              </a:spcBef>
            </a:pPr>
            <a:r>
              <a:rPr lang="en-US" sz="800" dirty="0" smtClean="0">
                <a:solidFill>
                  <a:srgbClr val="000000"/>
                </a:solidFill>
                <a:latin typeface="Calibri" panose="020F0502020204030204" pitchFamily="34" charset="0"/>
                <a:cs typeface="Calibri" panose="020F0502020204030204" pitchFamily="34" charset="0"/>
              </a:rPr>
              <a:t>2,200</a:t>
            </a:r>
            <a:endParaRPr lang="en-US" sz="800" dirty="0">
              <a:solidFill>
                <a:srgbClr val="000000"/>
              </a:solidFill>
              <a:latin typeface="Calibri" panose="020F0502020204030204" pitchFamily="34" charset="0"/>
              <a:cs typeface="Calibri" panose="020F0502020204030204" pitchFamily="34" charset="0"/>
            </a:endParaRPr>
          </a:p>
        </p:txBody>
      </p:sp>
      <p:sp>
        <p:nvSpPr>
          <p:cNvPr id="89" name="Text Box 14"/>
          <p:cNvSpPr txBox="1">
            <a:spLocks noChangeArrowheads="1"/>
          </p:cNvSpPr>
          <p:nvPr>
            <p:custDataLst>
              <p:tags r:id="rId16"/>
            </p:custDataLst>
          </p:nvPr>
        </p:nvSpPr>
        <p:spPr bwMode="auto">
          <a:xfrm>
            <a:off x="9448800" y="3151909"/>
            <a:ext cx="431800" cy="215444"/>
          </a:xfrm>
          <a:prstGeom prst="rect">
            <a:avLst/>
          </a:prstGeom>
          <a:noFill/>
          <a:ln w="9525">
            <a:noFill/>
            <a:miter lim="800000"/>
            <a:headEnd/>
            <a:tailEnd/>
          </a:ln>
        </p:spPr>
        <p:txBody>
          <a:bodyPr>
            <a:spAutoFit/>
          </a:bodyPr>
          <a:lstStyle/>
          <a:p>
            <a:pPr>
              <a:spcBef>
                <a:spcPct val="50000"/>
              </a:spcBef>
            </a:pPr>
            <a:r>
              <a:rPr lang="en-US" sz="800" dirty="0" smtClean="0">
                <a:solidFill>
                  <a:srgbClr val="000000"/>
                </a:solidFill>
                <a:latin typeface="Calibri" panose="020F0502020204030204" pitchFamily="34" charset="0"/>
                <a:cs typeface="Calibri" panose="020F0502020204030204" pitchFamily="34" charset="0"/>
              </a:rPr>
              <a:t>2,500</a:t>
            </a:r>
            <a:endParaRPr lang="en-US" sz="800" dirty="0">
              <a:solidFill>
                <a:srgbClr val="000000"/>
              </a:solidFill>
              <a:latin typeface="Calibri" panose="020F0502020204030204" pitchFamily="34" charset="0"/>
              <a:cs typeface="Calibri" panose="020F0502020204030204" pitchFamily="34" charset="0"/>
            </a:endParaRPr>
          </a:p>
        </p:txBody>
      </p:sp>
      <p:sp>
        <p:nvSpPr>
          <p:cNvPr id="90" name="Text Box 19"/>
          <p:cNvSpPr txBox="1">
            <a:spLocks noChangeArrowheads="1"/>
          </p:cNvSpPr>
          <p:nvPr>
            <p:custDataLst>
              <p:tags r:id="rId17"/>
            </p:custDataLst>
          </p:nvPr>
        </p:nvSpPr>
        <p:spPr bwMode="auto">
          <a:xfrm>
            <a:off x="9448800" y="5477911"/>
            <a:ext cx="431800" cy="215444"/>
          </a:xfrm>
          <a:prstGeom prst="rect">
            <a:avLst/>
          </a:prstGeom>
          <a:noFill/>
          <a:ln w="9525">
            <a:noFill/>
            <a:miter lim="800000"/>
            <a:headEnd/>
            <a:tailEnd/>
          </a:ln>
        </p:spPr>
        <p:txBody>
          <a:bodyPr>
            <a:spAutoFit/>
          </a:bodyPr>
          <a:lstStyle/>
          <a:p>
            <a:pPr>
              <a:spcBef>
                <a:spcPct val="50000"/>
              </a:spcBef>
            </a:pPr>
            <a:r>
              <a:rPr lang="en-US" sz="800" dirty="0">
                <a:solidFill>
                  <a:srgbClr val="000000"/>
                </a:solidFill>
                <a:latin typeface="Calibri" panose="020F0502020204030204" pitchFamily="34" charset="0"/>
                <a:cs typeface="Calibri" panose="020F0502020204030204" pitchFamily="34" charset="0"/>
              </a:rPr>
              <a:t>7</a:t>
            </a:r>
            <a:r>
              <a:rPr lang="en-US" sz="800" dirty="0" smtClean="0">
                <a:solidFill>
                  <a:srgbClr val="000000"/>
                </a:solidFill>
                <a:latin typeface="Calibri" panose="020F0502020204030204" pitchFamily="34" charset="0"/>
                <a:cs typeface="Calibri" panose="020F0502020204030204" pitchFamily="34" charset="0"/>
              </a:rPr>
              <a:t>00</a:t>
            </a:r>
            <a:endParaRPr lang="en-US" sz="800" dirty="0">
              <a:solidFill>
                <a:srgbClr val="000000"/>
              </a:solidFill>
              <a:latin typeface="Calibri" panose="020F0502020204030204" pitchFamily="34" charset="0"/>
              <a:cs typeface="Calibri" panose="020F0502020204030204" pitchFamily="34" charset="0"/>
            </a:endParaRPr>
          </a:p>
        </p:txBody>
      </p:sp>
      <p:sp>
        <p:nvSpPr>
          <p:cNvPr id="91" name="Text Box 20"/>
          <p:cNvSpPr txBox="1">
            <a:spLocks noChangeArrowheads="1"/>
          </p:cNvSpPr>
          <p:nvPr>
            <p:custDataLst>
              <p:tags r:id="rId18"/>
            </p:custDataLst>
          </p:nvPr>
        </p:nvSpPr>
        <p:spPr bwMode="auto">
          <a:xfrm>
            <a:off x="9448800" y="5090244"/>
            <a:ext cx="431800" cy="215444"/>
          </a:xfrm>
          <a:prstGeom prst="rect">
            <a:avLst/>
          </a:prstGeom>
          <a:noFill/>
          <a:ln w="9525">
            <a:noFill/>
            <a:miter lim="800000"/>
            <a:headEnd/>
            <a:tailEnd/>
          </a:ln>
        </p:spPr>
        <p:txBody>
          <a:bodyPr>
            <a:spAutoFit/>
          </a:bodyPr>
          <a:lstStyle/>
          <a:p>
            <a:pPr>
              <a:spcBef>
                <a:spcPct val="50000"/>
              </a:spcBef>
            </a:pPr>
            <a:r>
              <a:rPr lang="en-US" sz="800" dirty="0" smtClean="0">
                <a:solidFill>
                  <a:srgbClr val="000000"/>
                </a:solidFill>
                <a:latin typeface="Calibri" panose="020F0502020204030204" pitchFamily="34" charset="0"/>
                <a:cs typeface="Calibri" panose="020F0502020204030204" pitchFamily="34" charset="0"/>
              </a:rPr>
              <a:t>1,000</a:t>
            </a:r>
            <a:endParaRPr lang="en-US" sz="800" dirty="0">
              <a:solidFill>
                <a:srgbClr val="000000"/>
              </a:solidFill>
              <a:latin typeface="Calibri" panose="020F0502020204030204" pitchFamily="34" charset="0"/>
              <a:cs typeface="Calibri" panose="020F0502020204030204" pitchFamily="34" charset="0"/>
            </a:endParaRPr>
          </a:p>
        </p:txBody>
      </p:sp>
      <p:sp>
        <p:nvSpPr>
          <p:cNvPr id="92" name="Text Box 21"/>
          <p:cNvSpPr txBox="1">
            <a:spLocks noChangeArrowheads="1"/>
          </p:cNvSpPr>
          <p:nvPr>
            <p:custDataLst>
              <p:tags r:id="rId19"/>
            </p:custDataLst>
          </p:nvPr>
        </p:nvSpPr>
        <p:spPr bwMode="auto">
          <a:xfrm>
            <a:off x="9448800" y="4702577"/>
            <a:ext cx="431800" cy="215444"/>
          </a:xfrm>
          <a:prstGeom prst="rect">
            <a:avLst/>
          </a:prstGeom>
          <a:noFill/>
          <a:ln w="9525">
            <a:noFill/>
            <a:miter lim="800000"/>
            <a:headEnd/>
            <a:tailEnd/>
          </a:ln>
        </p:spPr>
        <p:txBody>
          <a:bodyPr>
            <a:spAutoFit/>
          </a:bodyPr>
          <a:lstStyle/>
          <a:p>
            <a:pPr>
              <a:spcBef>
                <a:spcPct val="50000"/>
              </a:spcBef>
            </a:pPr>
            <a:r>
              <a:rPr lang="en-US" sz="800" dirty="0" smtClean="0">
                <a:solidFill>
                  <a:srgbClr val="000000"/>
                </a:solidFill>
                <a:latin typeface="Calibri" panose="020F0502020204030204" pitchFamily="34" charset="0"/>
                <a:cs typeface="Calibri" panose="020F0502020204030204" pitchFamily="34" charset="0"/>
              </a:rPr>
              <a:t>1,300</a:t>
            </a:r>
            <a:endParaRPr lang="en-US" sz="800" dirty="0">
              <a:solidFill>
                <a:srgbClr val="000000"/>
              </a:solidFill>
              <a:latin typeface="Calibri" panose="020F0502020204030204" pitchFamily="34" charset="0"/>
              <a:cs typeface="Calibri" panose="020F0502020204030204" pitchFamily="34" charset="0"/>
            </a:endParaRPr>
          </a:p>
        </p:txBody>
      </p:sp>
      <p:sp>
        <p:nvSpPr>
          <p:cNvPr id="102" name="Text Box 19"/>
          <p:cNvSpPr txBox="1">
            <a:spLocks noChangeArrowheads="1"/>
          </p:cNvSpPr>
          <p:nvPr>
            <p:custDataLst>
              <p:tags r:id="rId20"/>
            </p:custDataLst>
          </p:nvPr>
        </p:nvSpPr>
        <p:spPr bwMode="auto">
          <a:xfrm>
            <a:off x="9448800" y="5865582"/>
            <a:ext cx="431800" cy="215444"/>
          </a:xfrm>
          <a:prstGeom prst="rect">
            <a:avLst/>
          </a:prstGeom>
          <a:noFill/>
          <a:ln w="9525">
            <a:noFill/>
            <a:miter lim="800000"/>
            <a:headEnd/>
            <a:tailEnd/>
          </a:ln>
        </p:spPr>
        <p:txBody>
          <a:bodyPr>
            <a:spAutoFit/>
          </a:bodyPr>
          <a:lstStyle/>
          <a:p>
            <a:pPr>
              <a:spcBef>
                <a:spcPct val="50000"/>
              </a:spcBef>
            </a:pPr>
            <a:r>
              <a:rPr lang="en-US" sz="800" dirty="0">
                <a:solidFill>
                  <a:srgbClr val="000000"/>
                </a:solidFill>
                <a:latin typeface="Calibri" panose="020F0502020204030204" pitchFamily="34" charset="0"/>
                <a:cs typeface="Calibri" panose="020F0502020204030204" pitchFamily="34" charset="0"/>
              </a:rPr>
              <a:t>4</a:t>
            </a:r>
            <a:r>
              <a:rPr lang="en-US" sz="800" dirty="0" smtClean="0">
                <a:solidFill>
                  <a:srgbClr val="000000"/>
                </a:solidFill>
                <a:latin typeface="Calibri" panose="020F0502020204030204" pitchFamily="34" charset="0"/>
                <a:cs typeface="Calibri" panose="020F0502020204030204" pitchFamily="34" charset="0"/>
              </a:rPr>
              <a:t>00</a:t>
            </a:r>
            <a:endParaRPr lang="en-US" sz="800" dirty="0">
              <a:solidFill>
                <a:srgbClr val="000000"/>
              </a:solidFill>
              <a:latin typeface="Calibri" panose="020F0502020204030204" pitchFamily="34" charset="0"/>
              <a:cs typeface="Calibri" panose="020F0502020204030204" pitchFamily="34" charset="0"/>
            </a:endParaRPr>
          </a:p>
        </p:txBody>
      </p:sp>
    </p:spTree>
    <p:custDataLst>
      <p:tags r:id="rId2"/>
    </p:custDataLst>
    <p:extLst>
      <p:ext uri="{BB962C8B-B14F-4D97-AF65-F5344CB8AC3E}">
        <p14:creationId xmlns:p14="http://schemas.microsoft.com/office/powerpoint/2010/main" val="3910294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b="0" smtClean="0">
                <a:latin typeface="Calibri" panose="020F0502020204030204" pitchFamily="34" charset="0"/>
              </a:rPr>
              <a:t>M&amp;A Environment 
---
Themes Underlying M&amp;A Activity</a:t>
            </a:r>
            <a:endParaRPr lang="en-US" b="0" dirty="0">
              <a:latin typeface="Calibri" panose="020F0502020204030204" pitchFamily="34" charset="0"/>
            </a:endParaRPr>
          </a:p>
        </p:txBody>
      </p:sp>
      <p:pic>
        <p:nvPicPr>
          <p:cNvPr id="6" name="Picture 5"/>
          <p:cNvPicPr>
            <a:picLocks noChangeAspect="1"/>
          </p:cNvPicPr>
          <p:nvPr>
            <p:custDataLst>
              <p:tags r:id="rId3"/>
            </p:custDataLst>
          </p:nvPr>
        </p:nvPicPr>
        <p:blipFill>
          <a:blip r:embed="rId24"/>
          <a:stretch>
            <a:fillRect/>
          </a:stretch>
        </p:blipFill>
        <p:spPr>
          <a:xfrm>
            <a:off x="6682315" y="4840564"/>
            <a:ext cx="3124856" cy="1868204"/>
          </a:xfrm>
          <a:prstGeom prst="rect">
            <a:avLst/>
          </a:prstGeom>
          <a:noFill/>
          <a:ln w="9525">
            <a:noFill/>
            <a:miter lim="800000"/>
            <a:headEnd/>
            <a:tailEnd/>
          </a:ln>
          <a:effectLst/>
        </p:spPr>
      </p:pic>
      <p:sp>
        <p:nvSpPr>
          <p:cNvPr id="225288" name="Topic Heading"/>
          <p:cNvSpPr txBox="1">
            <a:spLocks noChangeArrowheads="1"/>
          </p:cNvSpPr>
          <p:nvPr>
            <p:custDataLst>
              <p:tags r:id="rId4"/>
            </p:custDataLst>
          </p:nvPr>
        </p:nvSpPr>
        <p:spPr bwMode="auto">
          <a:xfrm>
            <a:off x="3577649" y="1554480"/>
            <a:ext cx="2895600" cy="543739"/>
          </a:xfrm>
          <a:prstGeom prst="rect">
            <a:avLst/>
          </a:prstGeom>
          <a:noFill/>
          <a:ln w="9525">
            <a:noFill/>
            <a:miter lim="800000"/>
            <a:headEnd/>
            <a:tailEnd/>
          </a:ln>
        </p:spPr>
        <p:txBody>
          <a:bodyPr lIns="0" tIns="50800" rIns="0" bIns="0">
            <a:spAutoFit/>
          </a:bodyPr>
          <a:lstStyle/>
          <a:p>
            <a:pPr eaLnBrk="1" hangingPunct="1"/>
            <a:r>
              <a:rPr lang="en-US" altLang="en-US" sz="1600" b="1" dirty="0">
                <a:solidFill>
                  <a:srgbClr val="000000"/>
                </a:solidFill>
                <a:latin typeface="Calibri" panose="020F0502020204030204" pitchFamily="34" charset="0"/>
                <a:cs typeface="Calibri" panose="020F0502020204030204" pitchFamily="34" charset="0"/>
              </a:rPr>
              <a:t>Improving Equity Markets, and Historically Cheap </a:t>
            </a:r>
            <a:r>
              <a:rPr lang="en-US" altLang="en-US" sz="1600" b="1" dirty="0" smtClean="0">
                <a:solidFill>
                  <a:srgbClr val="000000"/>
                </a:solidFill>
                <a:latin typeface="Calibri" panose="020F0502020204030204" pitchFamily="34" charset="0"/>
                <a:cs typeface="Calibri" panose="020F0502020204030204" pitchFamily="34" charset="0"/>
              </a:rPr>
              <a:t>Financing</a:t>
            </a:r>
            <a:endParaRPr lang="en-US" altLang="en-US" sz="1600" b="1" baseline="30000" dirty="0">
              <a:solidFill>
                <a:srgbClr val="000000"/>
              </a:solidFill>
              <a:latin typeface="Calibri" panose="020F0502020204030204" pitchFamily="34" charset="0"/>
              <a:cs typeface="Calibri" panose="020F0502020204030204" pitchFamily="34" charset="0"/>
            </a:endParaRPr>
          </a:p>
        </p:txBody>
      </p:sp>
      <p:sp>
        <p:nvSpPr>
          <p:cNvPr id="225292" name="Topic Heading"/>
          <p:cNvSpPr txBox="1">
            <a:spLocks noChangeArrowheads="1"/>
          </p:cNvSpPr>
          <p:nvPr>
            <p:custDataLst>
              <p:tags r:id="rId5"/>
            </p:custDataLst>
          </p:nvPr>
        </p:nvSpPr>
        <p:spPr bwMode="auto">
          <a:xfrm>
            <a:off x="6926261" y="1554480"/>
            <a:ext cx="2895600" cy="297517"/>
          </a:xfrm>
          <a:prstGeom prst="rect">
            <a:avLst/>
          </a:prstGeom>
          <a:noFill/>
          <a:ln w="9525">
            <a:noFill/>
            <a:miter lim="800000"/>
            <a:headEnd/>
            <a:tailEnd/>
          </a:ln>
        </p:spPr>
        <p:txBody>
          <a:bodyPr lIns="0" tIns="50800" rIns="0" bIns="0">
            <a:spAutoFit/>
          </a:bodyPr>
          <a:lstStyle/>
          <a:p>
            <a:pPr eaLnBrk="1" hangingPunct="1"/>
            <a:r>
              <a:rPr lang="en-US" altLang="en-US" sz="1600" b="1" dirty="0">
                <a:solidFill>
                  <a:srgbClr val="000000"/>
                </a:solidFill>
                <a:latin typeface="Calibri" panose="020F0502020204030204" pitchFamily="34" charset="0"/>
                <a:ea typeface="MS PGothic" pitchFamily="34" charset="-128"/>
                <a:cs typeface="Calibri" panose="020F0502020204030204" pitchFamily="34" charset="0"/>
              </a:rPr>
              <a:t>U.S. GDP </a:t>
            </a:r>
            <a:r>
              <a:rPr lang="en-US" altLang="en-US" sz="1600" b="1" dirty="0" smtClean="0">
                <a:solidFill>
                  <a:srgbClr val="000000"/>
                </a:solidFill>
                <a:latin typeface="Calibri" panose="020F0502020204030204" pitchFamily="34" charset="0"/>
                <a:ea typeface="MS PGothic" pitchFamily="34" charset="-128"/>
                <a:cs typeface="Calibri" panose="020F0502020204030204" pitchFamily="34" charset="0"/>
              </a:rPr>
              <a:t>Forecast </a:t>
            </a:r>
            <a:r>
              <a:rPr lang="en-US" altLang="en-US" sz="1600" b="1" baseline="30000" dirty="0" smtClean="0">
                <a:solidFill>
                  <a:srgbClr val="000000"/>
                </a:solidFill>
                <a:latin typeface="Calibri" panose="020F0502020204030204" pitchFamily="34" charset="0"/>
                <a:ea typeface="MS PGothic" pitchFamily="34" charset="-128"/>
                <a:cs typeface="Calibri" panose="020F0502020204030204" pitchFamily="34" charset="0"/>
              </a:rPr>
              <a:t>(1)</a:t>
            </a:r>
            <a:endParaRPr lang="en-US" altLang="en-US" sz="1600" b="1" baseline="30000" dirty="0">
              <a:solidFill>
                <a:srgbClr val="000000"/>
              </a:solidFill>
              <a:latin typeface="Calibri" panose="020F0502020204030204" pitchFamily="34" charset="0"/>
              <a:ea typeface="MS PGothic" pitchFamily="34" charset="-128"/>
              <a:cs typeface="Calibri" panose="020F0502020204030204" pitchFamily="34" charset="0"/>
            </a:endParaRPr>
          </a:p>
        </p:txBody>
      </p:sp>
      <p:sp>
        <p:nvSpPr>
          <p:cNvPr id="225295" name="Page Footnote"/>
          <p:cNvSpPr txBox="1">
            <a:spLocks noChangeArrowheads="1"/>
          </p:cNvSpPr>
          <p:nvPr>
            <p:custDataLst>
              <p:tags r:id="rId6"/>
            </p:custDataLst>
          </p:nvPr>
        </p:nvSpPr>
        <p:spPr bwMode="auto">
          <a:xfrm>
            <a:off x="457200" y="7080604"/>
            <a:ext cx="7589520" cy="531812"/>
          </a:xfrm>
          <a:prstGeom prst="rect">
            <a:avLst/>
          </a:prstGeom>
          <a:noFill/>
          <a:ln w="28575">
            <a:noFill/>
            <a:miter lim="800000"/>
            <a:headEnd/>
            <a:tailEnd/>
          </a:ln>
        </p:spPr>
        <p:txBody>
          <a:bodyPr lIns="0" tIns="0" rIns="0" bIns="0" anchor="b"/>
          <a:lstStyle/>
          <a:p>
            <a:pPr marL="171450" indent="-171450" eaLnBrk="1" hangingPunct="1"/>
            <a:r>
              <a:rPr lang="en-US" sz="700" b="0" i="1" dirty="0" smtClean="0">
                <a:solidFill>
                  <a:srgbClr val="000000"/>
                </a:solidFill>
                <a:latin typeface="Calibri" panose="020F0502020204030204" pitchFamily="34" charset="0"/>
                <a:cs typeface="Calibri" panose="020F0502020204030204" pitchFamily="34" charset="0"/>
              </a:rPr>
              <a:t>____________________</a:t>
            </a:r>
          </a:p>
          <a:p>
            <a:pPr marL="228600" indent="-228600" eaLnBrk="1" hangingPunct="1"/>
            <a:r>
              <a:rPr lang="en-US" sz="700" b="0" i="1" dirty="0" smtClean="0">
                <a:solidFill>
                  <a:srgbClr val="000000"/>
                </a:solidFill>
                <a:latin typeface="Calibri" panose="020F0502020204030204" pitchFamily="34" charset="0"/>
                <a:cs typeface="Calibri" panose="020F0502020204030204" pitchFamily="34" charset="0"/>
              </a:rPr>
              <a:t>Source: FactSet as of September 30, 2019. </a:t>
            </a:r>
            <a:endParaRPr lang="en-US" sz="700" b="0" i="1" dirty="0" smtClean="0">
              <a:solidFill>
                <a:srgbClr val="000000"/>
              </a:solidFill>
              <a:latin typeface="Calibri" panose="020F0502020204030204" pitchFamily="34" charset="0"/>
              <a:ea typeface="MS PGothic" pitchFamily="34" charset="-128"/>
              <a:cs typeface="Calibri" panose="020F0502020204030204" pitchFamily="34" charset="0"/>
            </a:endParaRPr>
          </a:p>
          <a:p>
            <a:pPr marL="228600" indent="-228600" eaLnBrk="1" hangingPunct="1">
              <a:buAutoNum type="arabicParenBoth"/>
            </a:pPr>
            <a:r>
              <a:rPr lang="en-US" sz="700" b="0" i="1" dirty="0" smtClean="0">
                <a:solidFill>
                  <a:srgbClr val="000000"/>
                </a:solidFill>
                <a:latin typeface="Calibri" panose="020F0502020204030204" pitchFamily="34" charset="0"/>
                <a:cs typeface="Calibri" panose="020F0502020204030204" pitchFamily="34" charset="0"/>
              </a:rPr>
              <a:t>BofAML GDP estimates per BofAML Economic Research as of September 30, 2019.</a:t>
            </a:r>
            <a:endParaRPr lang="en-US" sz="700" b="0" i="1" dirty="0" smtClean="0">
              <a:solidFill>
                <a:srgbClr val="000000"/>
              </a:solidFill>
              <a:latin typeface="Calibri" panose="020F0502020204030204" pitchFamily="34" charset="0"/>
              <a:ea typeface="MS PGothic" pitchFamily="34" charset="-128"/>
              <a:cs typeface="Calibri" panose="020F0502020204030204" pitchFamily="34" charset="0"/>
            </a:endParaRPr>
          </a:p>
          <a:p>
            <a:pPr marL="228600" indent="-228600" eaLnBrk="1" hangingPunct="1">
              <a:buAutoNum type="arabicParenBoth"/>
            </a:pPr>
            <a:r>
              <a:rPr lang="en-US" sz="700" b="0" i="1" dirty="0" smtClean="0">
                <a:solidFill>
                  <a:srgbClr val="000000"/>
                </a:solidFill>
                <a:latin typeface="Calibri" panose="020F0502020204030204" pitchFamily="34" charset="0"/>
                <a:ea typeface="MS PGothic" pitchFamily="34" charset="-128"/>
                <a:cs typeface="Calibri" panose="020F0502020204030204" pitchFamily="34" charset="0"/>
              </a:rPr>
              <a:t>Average per company in billions.</a:t>
            </a:r>
          </a:p>
          <a:p>
            <a:pPr marL="228600" indent="-228600" eaLnBrk="1" hangingPunct="1">
              <a:buAutoNum type="arabicParenBoth"/>
            </a:pPr>
            <a:r>
              <a:rPr lang="en-US" sz="700" b="0" i="1" dirty="0" smtClean="0">
                <a:solidFill>
                  <a:srgbClr val="000000"/>
                </a:solidFill>
                <a:latin typeface="Calibri" panose="020F0502020204030204" pitchFamily="34" charset="0"/>
                <a:ea typeface="MS PGothic" pitchFamily="34" charset="-128"/>
                <a:cs typeface="Calibri" panose="020F0502020204030204" pitchFamily="34" charset="0"/>
              </a:rPr>
              <a:t>Market Volatility represents CBOE Market Volatility Index (VIX). Five year average volatility of 15.1%.</a:t>
            </a:r>
            <a:endParaRPr lang="en-US" sz="700" b="0" i="1" dirty="0">
              <a:solidFill>
                <a:srgbClr val="000000"/>
              </a:solidFill>
              <a:latin typeface="Calibri" panose="020F0502020204030204" pitchFamily="34" charset="0"/>
              <a:cs typeface="Calibri" panose="020F0502020204030204" pitchFamily="34" charset="0"/>
            </a:endParaRPr>
          </a:p>
        </p:txBody>
      </p:sp>
      <p:sp>
        <p:nvSpPr>
          <p:cNvPr id="44" name="Rectangle 22 (L)"/>
          <p:cNvSpPr>
            <a:spLocks noGrp="1"/>
          </p:cNvSpPr>
          <p:nvPr>
            <p:custDataLst>
              <p:tags r:id="rId7"/>
            </p:custDataLst>
          </p:nvPr>
        </p:nvSpPr>
        <p:spPr>
          <a:xfrm>
            <a:off x="381000" y="1984662"/>
            <a:ext cx="2590800" cy="4770537"/>
          </a:xfrm>
          <a:prstGeom prst="rect">
            <a:avLst/>
          </a:prstGeom>
        </p:spPr>
        <p:txBody>
          <a:bodyPr vert="horz" lIns="0" tIns="45720" rIns="0" bIns="45720"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defTabSz="1019175" eaLnBrk="0" hangingPunct="0">
              <a:spcBef>
                <a:spcPct val="100000"/>
              </a:spcBef>
              <a:buFont typeface="Wingdings" pitchFamily="2" charset="2"/>
              <a:buChar char="n"/>
            </a:pPr>
            <a:r>
              <a:rPr lang="en-US" sz="1600" b="0" dirty="0" smtClean="0">
                <a:solidFill>
                  <a:srgbClr val="000000"/>
                </a:solidFill>
                <a:latin typeface="Calibri" panose="020F0502020204030204" pitchFamily="34" charset="0"/>
                <a:cs typeface="Calibri" panose="020F0502020204030204" pitchFamily="34" charset="0"/>
              </a:rPr>
              <a:t>Acquisition financing available at attractive terms</a:t>
            </a:r>
          </a:p>
          <a:p>
            <a:pPr marL="228600" lvl="0" defTabSz="1019175" eaLnBrk="0" hangingPunct="0">
              <a:spcBef>
                <a:spcPct val="100000"/>
              </a:spcBef>
              <a:buFont typeface="Wingdings" pitchFamily="2" charset="2"/>
              <a:buChar char="n"/>
            </a:pPr>
            <a:r>
              <a:rPr lang="en-US" sz="1600" b="0" dirty="0" smtClean="0">
                <a:solidFill>
                  <a:srgbClr val="000000"/>
                </a:solidFill>
                <a:latin typeface="Calibri" panose="020F0502020204030204" pitchFamily="34" charset="0"/>
                <a:cs typeface="Calibri" panose="020F0502020204030204" pitchFamily="34" charset="0"/>
              </a:rPr>
              <a:t>Historically high corporate cash balances</a:t>
            </a:r>
          </a:p>
          <a:p>
            <a:pPr marL="228600" lvl="0" defTabSz="1019175" eaLnBrk="0" hangingPunct="0">
              <a:spcBef>
                <a:spcPct val="100000"/>
              </a:spcBef>
              <a:buFont typeface="Wingdings" pitchFamily="2" charset="2"/>
              <a:buChar char="n"/>
            </a:pPr>
            <a:r>
              <a:rPr lang="en-US" sz="1600" b="0" dirty="0" smtClean="0">
                <a:solidFill>
                  <a:srgbClr val="000000"/>
                </a:solidFill>
                <a:latin typeface="Calibri" panose="020F0502020204030204" pitchFamily="34" charset="0"/>
                <a:cs typeface="Calibri" panose="020F0502020204030204" pitchFamily="34" charset="0"/>
              </a:rPr>
              <a:t>Relatively few organic growth opportunities</a:t>
            </a:r>
          </a:p>
          <a:p>
            <a:pPr marL="228600" lvl="0" defTabSz="1019175" eaLnBrk="0" hangingPunct="0">
              <a:spcBef>
                <a:spcPct val="100000"/>
              </a:spcBef>
              <a:buFont typeface="Wingdings" pitchFamily="2" charset="2"/>
              <a:buChar char="n"/>
            </a:pPr>
            <a:r>
              <a:rPr lang="en-US" sz="1600" b="0" dirty="0" smtClean="0">
                <a:solidFill>
                  <a:srgbClr val="000000"/>
                </a:solidFill>
                <a:latin typeface="Calibri" panose="020F0502020204030204" pitchFamily="34" charset="0"/>
                <a:cs typeface="Calibri" panose="020F0502020204030204" pitchFamily="34" charset="0"/>
              </a:rPr>
              <a:t>Uncertain economic outlook tempering activity</a:t>
            </a:r>
          </a:p>
          <a:p>
            <a:pPr marL="228600" defTabSz="1019175" eaLnBrk="0" hangingPunct="0">
              <a:spcBef>
                <a:spcPct val="100000"/>
              </a:spcBef>
              <a:buFont typeface="Wingdings" pitchFamily="2" charset="2"/>
              <a:buChar char="n"/>
            </a:pPr>
            <a:r>
              <a:rPr lang="en-US" sz="1600" b="0" dirty="0" smtClean="0">
                <a:solidFill>
                  <a:srgbClr val="000000"/>
                </a:solidFill>
                <a:latin typeface="Calibri" panose="020F0502020204030204" pitchFamily="34" charset="0"/>
                <a:cs typeface="Calibri" panose="020F0502020204030204" pitchFamily="34" charset="0"/>
              </a:rPr>
              <a:t>Pressure to keep up with acquisitive competitors</a:t>
            </a:r>
          </a:p>
          <a:p>
            <a:pPr marL="228600" lvl="0" defTabSz="1019175" eaLnBrk="0" hangingPunct="0">
              <a:spcBef>
                <a:spcPct val="100000"/>
              </a:spcBef>
              <a:buFont typeface="Wingdings" pitchFamily="2" charset="2"/>
              <a:buChar char="n"/>
            </a:pPr>
            <a:r>
              <a:rPr lang="en-US" sz="1600" b="0" dirty="0" smtClean="0">
                <a:solidFill>
                  <a:srgbClr val="000000"/>
                </a:solidFill>
                <a:latin typeface="Calibri" panose="020F0502020204030204" pitchFamily="34" charset="0"/>
                <a:cs typeface="Calibri" panose="020F0502020204030204" pitchFamily="34" charset="0"/>
              </a:rPr>
              <a:t>Increased activism catalyzing deals</a:t>
            </a:r>
          </a:p>
          <a:p>
            <a:pPr marL="228600" lvl="0" defTabSz="1019175" eaLnBrk="0" hangingPunct="0">
              <a:spcBef>
                <a:spcPct val="100000"/>
              </a:spcBef>
              <a:buFont typeface="Wingdings" pitchFamily="2" charset="2"/>
              <a:buChar char="n"/>
            </a:pPr>
            <a:r>
              <a:rPr lang="en-US" sz="1600" b="0" dirty="0" smtClean="0">
                <a:solidFill>
                  <a:srgbClr val="000000"/>
                </a:solidFill>
                <a:latin typeface="Calibri" panose="020F0502020204030204" pitchFamily="34" charset="0"/>
                <a:cs typeface="Calibri" panose="020F0502020204030204" pitchFamily="34" charset="0"/>
              </a:rPr>
              <a:t>Return of financial sponsors</a:t>
            </a:r>
            <a:endParaRPr lang="en-US" sz="1600" b="0" dirty="0">
              <a:solidFill>
                <a:srgbClr val="000000"/>
              </a:solidFill>
              <a:latin typeface="Calibri" panose="020F0502020204030204" pitchFamily="34" charset="0"/>
              <a:cs typeface="Calibri" panose="020F0502020204030204" pitchFamily="34" charset="0"/>
            </a:endParaRPr>
          </a:p>
        </p:txBody>
      </p:sp>
      <p:sp>
        <p:nvSpPr>
          <p:cNvPr id="225298" name="Page Number"/>
          <p:cNvSpPr txBox="1">
            <a:spLocks noChangeArrowheads="1"/>
          </p:cNvSpPr>
          <p:nvPr>
            <p:custDataLst>
              <p:tags r:id="rId8"/>
            </p:custDataLst>
          </p:nvPr>
        </p:nvSpPr>
        <p:spPr bwMode="gray">
          <a:xfrm>
            <a:off x="203200" y="7315200"/>
            <a:ext cx="254000" cy="254000"/>
          </a:xfrm>
          <a:prstGeom prst="rect">
            <a:avLst/>
          </a:prstGeom>
          <a:noFill/>
          <a:ln w="12700" algn="ctr">
            <a:noFill/>
            <a:miter lim="800000"/>
            <a:headEnd/>
            <a:tailEnd/>
          </a:ln>
        </p:spPr>
        <p:txBody>
          <a:bodyPr lIns="0" tIns="0" rIns="0" bIns="0" anchorCtr="0"/>
          <a:lstStyle/>
          <a:p>
            <a:r>
              <a:rPr lang="en-US" sz="1000" b="0" dirty="0" smtClean="0">
                <a:solidFill>
                  <a:srgbClr val="000000"/>
                </a:solidFill>
                <a:latin typeface="Calibri" panose="020F0502020204030204" pitchFamily="34" charset="0"/>
                <a:cs typeface="Calibri" panose="020F0502020204030204" pitchFamily="34" charset="0"/>
              </a:rPr>
              <a:t>11</a:t>
            </a:r>
            <a:endParaRPr lang="en-US" sz="1000" b="0" dirty="0">
              <a:solidFill>
                <a:srgbClr val="000000"/>
              </a:solidFill>
              <a:latin typeface="Calibri" panose="020F0502020204030204" pitchFamily="34" charset="0"/>
              <a:cs typeface="Calibri" panose="020F0502020204030204" pitchFamily="34" charset="0"/>
            </a:endParaRPr>
          </a:p>
        </p:txBody>
      </p:sp>
      <p:sp>
        <p:nvSpPr>
          <p:cNvPr id="225300" name="Main Heading"/>
          <p:cNvSpPr>
            <a:spLocks noChangeArrowheads="1"/>
          </p:cNvSpPr>
          <p:nvPr>
            <p:custDataLst>
              <p:tags r:id="rId9"/>
            </p:custDataLst>
          </p:nvPr>
        </p:nvSpPr>
        <p:spPr bwMode="gray">
          <a:xfrm>
            <a:off x="356615" y="502919"/>
            <a:ext cx="7772400" cy="296863"/>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smtClean="0">
                <a:solidFill>
                  <a:srgbClr val="000000"/>
                </a:solidFill>
                <a:cs typeface="Calibri" panose="020F0502020204030204" pitchFamily="34" charset="0"/>
              </a:rPr>
              <a:t>What is Driving M&amp;A Environment?</a:t>
            </a:r>
            <a:endParaRPr lang="en-US" sz="2800" b="0" dirty="0">
              <a:solidFill>
                <a:srgbClr val="000000"/>
              </a:solidFill>
              <a:cs typeface="Calibri" panose="020F0502020204030204" pitchFamily="34" charset="0"/>
            </a:endParaRPr>
          </a:p>
        </p:txBody>
      </p:sp>
      <p:sp>
        <p:nvSpPr>
          <p:cNvPr id="225303" name="Subheading"/>
          <p:cNvSpPr>
            <a:spLocks noChangeArrowheads="1"/>
          </p:cNvSpPr>
          <p:nvPr>
            <p:custDataLst>
              <p:tags r:id="rId10"/>
            </p:custDataLst>
          </p:nvPr>
        </p:nvSpPr>
        <p:spPr bwMode="gray">
          <a:xfrm>
            <a:off x="356615" y="723773"/>
            <a:ext cx="7772400" cy="298450"/>
          </a:xfrm>
          <a:prstGeom prst="rect">
            <a:avLst/>
          </a:prstGeom>
          <a:noFill/>
          <a:ln w="12700">
            <a:noFill/>
            <a:prstDash val="dash"/>
            <a:miter lim="800000"/>
            <a:headEnd/>
            <a:tailEnd/>
          </a:ln>
        </p:spPr>
        <p:txBody>
          <a:bodyPr lIns="0" tIns="0" rIns="0" bIns="0"/>
          <a:lstStyle/>
          <a:p>
            <a:pPr eaLnBrk="1" hangingPunct="1"/>
            <a:endParaRPr lang="en-US" sz="1800" b="0" dirty="0">
              <a:solidFill>
                <a:srgbClr val="000000"/>
              </a:solidFill>
              <a:latin typeface="Calibri Light" panose="020F0302020204030204" pitchFamily="34" charset="0"/>
              <a:ea typeface="MS PGothic" pitchFamily="34" charset="-128"/>
              <a:cs typeface="Calibri" panose="020F0502020204030204" pitchFamily="34" charset="0"/>
            </a:endParaRPr>
          </a:p>
        </p:txBody>
      </p:sp>
      <p:sp>
        <p:nvSpPr>
          <p:cNvPr id="225309" name="Topic Heading"/>
          <p:cNvSpPr txBox="1">
            <a:spLocks noChangeArrowheads="1"/>
          </p:cNvSpPr>
          <p:nvPr>
            <p:custDataLst>
              <p:tags r:id="rId11"/>
            </p:custDataLst>
          </p:nvPr>
        </p:nvSpPr>
        <p:spPr bwMode="auto">
          <a:xfrm>
            <a:off x="6926261" y="4361049"/>
            <a:ext cx="2895600" cy="297511"/>
          </a:xfrm>
          <a:prstGeom prst="rect">
            <a:avLst/>
          </a:prstGeom>
          <a:noFill/>
          <a:ln w="9525">
            <a:noFill/>
            <a:miter lim="800000"/>
            <a:headEnd/>
            <a:tailEnd/>
          </a:ln>
        </p:spPr>
        <p:txBody>
          <a:bodyPr lIns="0" tIns="50794" rIns="0" bIns="0">
            <a:spAutoFit/>
          </a:bodyPr>
          <a:lstStyle/>
          <a:p>
            <a:pPr eaLnBrk="1" hangingPunct="1"/>
            <a:r>
              <a:rPr lang="en-US" altLang="en-US" sz="1600" b="1" dirty="0">
                <a:solidFill>
                  <a:srgbClr val="000000"/>
                </a:solidFill>
                <a:latin typeface="Calibri" panose="020F0502020204030204" pitchFamily="34" charset="0"/>
                <a:ea typeface="MS PGothic" pitchFamily="34" charset="-128"/>
                <a:cs typeface="Calibri" panose="020F0502020204030204" pitchFamily="34" charset="0"/>
              </a:rPr>
              <a:t>Normalized Market </a:t>
            </a:r>
            <a:r>
              <a:rPr lang="en-US" altLang="en-US" sz="1600" b="1" dirty="0" smtClean="0">
                <a:solidFill>
                  <a:srgbClr val="000000"/>
                </a:solidFill>
                <a:latin typeface="Calibri" panose="020F0502020204030204" pitchFamily="34" charset="0"/>
                <a:ea typeface="MS PGothic" pitchFamily="34" charset="-128"/>
                <a:cs typeface="Calibri" panose="020F0502020204030204" pitchFamily="34" charset="0"/>
              </a:rPr>
              <a:t>Volatility </a:t>
            </a:r>
            <a:r>
              <a:rPr lang="en-US" altLang="en-US" sz="1600" b="1" baseline="30000" dirty="0" smtClean="0">
                <a:solidFill>
                  <a:srgbClr val="000000"/>
                </a:solidFill>
                <a:latin typeface="Calibri" panose="020F0502020204030204" pitchFamily="34" charset="0"/>
                <a:ea typeface="MS PGothic" pitchFamily="34" charset="-128"/>
                <a:cs typeface="Calibri" panose="020F0502020204030204" pitchFamily="34" charset="0"/>
              </a:rPr>
              <a:t>(3)</a:t>
            </a:r>
            <a:endParaRPr lang="en-US" altLang="en-US" sz="1600" b="1" baseline="30000" dirty="0">
              <a:solidFill>
                <a:srgbClr val="000000"/>
              </a:solidFill>
              <a:latin typeface="Calibri" panose="020F0502020204030204" pitchFamily="34" charset="0"/>
              <a:ea typeface="MS PGothic" pitchFamily="34" charset="-128"/>
              <a:cs typeface="Calibri" panose="020F0502020204030204" pitchFamily="34" charset="0"/>
            </a:endParaRPr>
          </a:p>
        </p:txBody>
      </p:sp>
      <p:sp>
        <p:nvSpPr>
          <p:cNvPr id="225312" name="Text Box 65"/>
          <p:cNvSpPr txBox="1">
            <a:spLocks noChangeArrowheads="1"/>
          </p:cNvSpPr>
          <p:nvPr>
            <p:custDataLst>
              <p:tags r:id="rId12"/>
            </p:custDataLst>
          </p:nvPr>
        </p:nvSpPr>
        <p:spPr bwMode="auto">
          <a:xfrm>
            <a:off x="8492550" y="3810000"/>
            <a:ext cx="387350" cy="290513"/>
          </a:xfrm>
          <a:prstGeom prst="rect">
            <a:avLst/>
          </a:prstGeom>
          <a:noFill/>
          <a:ln w="9525">
            <a:noFill/>
            <a:miter lim="800000"/>
            <a:headEnd/>
            <a:tailEnd/>
          </a:ln>
        </p:spPr>
        <p:txBody>
          <a:bodyPr>
            <a:spAutoFit/>
          </a:bodyPr>
          <a:lstStyle/>
          <a:p>
            <a:pPr>
              <a:spcBef>
                <a:spcPct val="50000"/>
              </a:spcBef>
            </a:pPr>
            <a:endParaRPr lang="en-US" dirty="0">
              <a:latin typeface="Calibri" panose="020F0502020204030204" pitchFamily="34" charset="0"/>
              <a:cs typeface="Calibri" panose="020F0502020204030204" pitchFamily="34" charset="0"/>
            </a:endParaRPr>
          </a:p>
        </p:txBody>
      </p:sp>
      <p:sp>
        <p:nvSpPr>
          <p:cNvPr id="43" name="Rectangle 47 (L)"/>
          <p:cNvSpPr>
            <a:spLocks noGrp="1"/>
          </p:cNvSpPr>
          <p:nvPr>
            <p:custDataLst>
              <p:tags r:id="rId13"/>
            </p:custDataLst>
          </p:nvPr>
        </p:nvSpPr>
        <p:spPr>
          <a:xfrm>
            <a:off x="7186037" y="1916401"/>
            <a:ext cx="1751013" cy="217199"/>
          </a:xfrm>
          <a:prstGeom prst="rect">
            <a:avLst/>
          </a:prstGeom>
        </p:spPr>
        <p:txBody>
          <a:bodyPr vert="horz" lIns="0" tIns="45720" rIns="0" bIns="45720"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defTabSz="1019175" eaLnBrk="0" hangingPunct="0">
              <a:spcBef>
                <a:spcPct val="100000"/>
              </a:spcBef>
              <a:buNone/>
            </a:pPr>
            <a:r>
              <a:rPr lang="en-US" sz="800" b="1" dirty="0" smtClean="0">
                <a:solidFill>
                  <a:srgbClr val="000000"/>
                </a:solidFill>
                <a:latin typeface="Calibri" panose="020F0502020204030204" pitchFamily="34" charset="0"/>
                <a:cs typeface="Calibri" panose="020F0502020204030204" pitchFamily="34" charset="0"/>
              </a:rPr>
              <a:t>Real GDP Growth (% SAAR)</a:t>
            </a:r>
            <a:endParaRPr lang="en-US" sz="800" b="1" baseline="30000" dirty="0">
              <a:solidFill>
                <a:srgbClr val="000000"/>
              </a:solidFill>
              <a:latin typeface="Calibri" panose="020F0502020204030204" pitchFamily="34" charset="0"/>
              <a:ea typeface="Arial Unicode MS" pitchFamily="34" charset="-128"/>
              <a:cs typeface="Calibri" panose="020F0502020204030204" pitchFamily="34" charset="0"/>
            </a:endParaRPr>
          </a:p>
        </p:txBody>
      </p:sp>
      <p:sp>
        <p:nvSpPr>
          <p:cNvPr id="225318" name="Rectangle 46 (L)"/>
          <p:cNvSpPr>
            <a:spLocks noChangeArrowheads="1"/>
          </p:cNvSpPr>
          <p:nvPr>
            <p:custDataLst>
              <p:tags r:id="rId14"/>
            </p:custDataLst>
          </p:nvPr>
        </p:nvSpPr>
        <p:spPr bwMode="auto">
          <a:xfrm>
            <a:off x="7057158" y="1984662"/>
            <a:ext cx="76200" cy="74612"/>
          </a:xfrm>
          <a:prstGeom prst="rect">
            <a:avLst/>
          </a:prstGeom>
          <a:solidFill>
            <a:srgbClr val="012169"/>
          </a:solidFill>
          <a:ln w="9525">
            <a:noFill/>
            <a:miter lim="800000"/>
            <a:headEnd/>
            <a:tailEnd/>
          </a:ln>
        </p:spPr>
        <p:txBody>
          <a:bodyPr wrap="none" anchor="ctr"/>
          <a:lstStyle/>
          <a:p>
            <a:pPr algn="ctr"/>
            <a:endParaRPr lang="en-US" sz="800" b="1" dirty="0">
              <a:solidFill>
                <a:schemeClr val="bg1"/>
              </a:solidFill>
              <a:latin typeface="Calibri" panose="020F0502020204030204" pitchFamily="34" charset="0"/>
              <a:cs typeface="Calibri" panose="020F0502020204030204" pitchFamily="34" charset="0"/>
            </a:endParaRPr>
          </a:p>
        </p:txBody>
      </p:sp>
      <p:sp>
        <p:nvSpPr>
          <p:cNvPr id="69" name="TextBox 68"/>
          <p:cNvSpPr txBox="1"/>
          <p:nvPr/>
        </p:nvSpPr>
        <p:spPr>
          <a:xfrm rot="16200000">
            <a:off x="3256141" y="2925704"/>
            <a:ext cx="542774" cy="200055"/>
          </a:xfrm>
          <a:prstGeom prst="rect">
            <a:avLst/>
          </a:prstGeom>
          <a:noFill/>
        </p:spPr>
        <p:txBody>
          <a:bodyPr wrap="square" rtlCol="0">
            <a:spAutoFit/>
          </a:bodyPr>
          <a:lstStyle/>
          <a:p>
            <a:r>
              <a:rPr lang="en-US" sz="700" dirty="0" smtClean="0">
                <a:solidFill>
                  <a:srgbClr val="000000"/>
                </a:solidFill>
                <a:latin typeface="Calibri" panose="020F0502020204030204" pitchFamily="34" charset="0"/>
                <a:cs typeface="Calibri" panose="020F0502020204030204" pitchFamily="34" charset="0"/>
              </a:rPr>
              <a:t>Points</a:t>
            </a:r>
            <a:endParaRPr lang="en-US" sz="700" dirty="0">
              <a:solidFill>
                <a:srgbClr val="000000"/>
              </a:solidFill>
              <a:latin typeface="Calibri" panose="020F0502020204030204" pitchFamily="34" charset="0"/>
              <a:cs typeface="Calibri" panose="020F0502020204030204" pitchFamily="34" charset="0"/>
            </a:endParaRPr>
          </a:p>
        </p:txBody>
      </p:sp>
      <p:sp>
        <p:nvSpPr>
          <p:cNvPr id="70" name="TextBox 69"/>
          <p:cNvSpPr txBox="1"/>
          <p:nvPr/>
        </p:nvSpPr>
        <p:spPr>
          <a:xfrm rot="16200000">
            <a:off x="6332948" y="2802651"/>
            <a:ext cx="542774" cy="200055"/>
          </a:xfrm>
          <a:prstGeom prst="rect">
            <a:avLst/>
          </a:prstGeom>
          <a:noFill/>
        </p:spPr>
        <p:txBody>
          <a:bodyPr wrap="square" rtlCol="0">
            <a:spAutoFit/>
          </a:bodyPr>
          <a:lstStyle/>
          <a:p>
            <a:r>
              <a:rPr lang="en-US" sz="700" dirty="0" smtClean="0">
                <a:solidFill>
                  <a:srgbClr val="000000"/>
                </a:solidFill>
                <a:latin typeface="Calibri" panose="020F0502020204030204" pitchFamily="34" charset="0"/>
                <a:cs typeface="Calibri" panose="020F0502020204030204" pitchFamily="34" charset="0"/>
              </a:rPr>
              <a:t>bps</a:t>
            </a:r>
            <a:endParaRPr lang="en-US" sz="700" dirty="0">
              <a:solidFill>
                <a:srgbClr val="000000"/>
              </a:solidFill>
              <a:latin typeface="Calibri" panose="020F0502020204030204" pitchFamily="34" charset="0"/>
              <a:cs typeface="Calibri" panose="020F0502020204030204" pitchFamily="34" charset="0"/>
            </a:endParaRPr>
          </a:p>
        </p:txBody>
      </p:sp>
      <p:sp>
        <p:nvSpPr>
          <p:cNvPr id="225301" name="Rectangle 28"/>
          <p:cNvSpPr>
            <a:spLocks noChangeArrowheads="1"/>
          </p:cNvSpPr>
          <p:nvPr>
            <p:custDataLst>
              <p:tags r:id="rId15"/>
            </p:custDataLst>
          </p:nvPr>
        </p:nvSpPr>
        <p:spPr bwMode="auto">
          <a:xfrm>
            <a:off x="8632250" y="4950649"/>
            <a:ext cx="533400" cy="260350"/>
          </a:xfrm>
          <a:prstGeom prst="rect">
            <a:avLst/>
          </a:prstGeom>
          <a:solidFill>
            <a:srgbClr val="012169"/>
          </a:solidFill>
          <a:ln w="6350">
            <a:noFill/>
            <a:miter lim="800000"/>
            <a:headEnd/>
            <a:tailEnd/>
          </a:ln>
        </p:spPr>
        <p:txBody>
          <a:bodyPr wrap="none" lIns="91429" tIns="45715" rIns="91429" bIns="45715" anchor="ctr"/>
          <a:lstStyle/>
          <a:p>
            <a:pPr algn="ctr"/>
            <a:r>
              <a:rPr lang="en-US" sz="700" b="1" dirty="0">
                <a:solidFill>
                  <a:srgbClr val="FFFFFF"/>
                </a:solidFill>
                <a:latin typeface="Calibri" panose="020F0502020204030204" pitchFamily="34" charset="0"/>
                <a:cs typeface="Calibri" panose="020F0502020204030204" pitchFamily="34" charset="0"/>
              </a:rPr>
              <a:t>5 Yr. </a:t>
            </a:r>
            <a:r>
              <a:rPr lang="en-US" sz="700" b="1" dirty="0" smtClean="0">
                <a:solidFill>
                  <a:srgbClr val="FFFFFF"/>
                </a:solidFill>
                <a:latin typeface="Calibri" panose="020F0502020204030204" pitchFamily="34" charset="0"/>
                <a:cs typeface="Calibri" panose="020F0502020204030204" pitchFamily="34" charset="0"/>
              </a:rPr>
              <a:t>Avgas: </a:t>
            </a:r>
            <a:endParaRPr lang="en-US" sz="700" b="1" dirty="0">
              <a:solidFill>
                <a:srgbClr val="FFFFFF"/>
              </a:solidFill>
              <a:latin typeface="Calibri" panose="020F0502020204030204" pitchFamily="34" charset="0"/>
              <a:cs typeface="Calibri" panose="020F0502020204030204" pitchFamily="34" charset="0"/>
            </a:endParaRPr>
          </a:p>
          <a:p>
            <a:pPr algn="ctr"/>
            <a:r>
              <a:rPr lang="en-US" sz="700" b="1" dirty="0" smtClean="0">
                <a:solidFill>
                  <a:srgbClr val="FFFFFF"/>
                </a:solidFill>
                <a:latin typeface="Calibri" panose="020F0502020204030204" pitchFamily="34" charset="0"/>
                <a:cs typeface="Calibri" panose="020F0502020204030204" pitchFamily="34" charset="0"/>
              </a:rPr>
              <a:t>15.1%</a:t>
            </a:r>
            <a:endParaRPr lang="en-US" sz="700" b="1" dirty="0">
              <a:solidFill>
                <a:srgbClr val="FFFFFF"/>
              </a:solidFill>
              <a:latin typeface="Calibri" panose="020F0502020204030204" pitchFamily="34" charset="0"/>
              <a:cs typeface="Calibri" panose="020F0502020204030204" pitchFamily="34" charset="0"/>
            </a:endParaRPr>
          </a:p>
        </p:txBody>
      </p:sp>
      <p:sp>
        <p:nvSpPr>
          <p:cNvPr id="41" name="Topic Heading"/>
          <p:cNvSpPr txBox="1">
            <a:spLocks noChangeArrowheads="1"/>
          </p:cNvSpPr>
          <p:nvPr>
            <p:custDataLst>
              <p:tags r:id="rId16"/>
            </p:custDataLst>
          </p:nvPr>
        </p:nvSpPr>
        <p:spPr bwMode="auto">
          <a:xfrm>
            <a:off x="3577648" y="4361049"/>
            <a:ext cx="2997202" cy="297511"/>
          </a:xfrm>
          <a:prstGeom prst="rect">
            <a:avLst/>
          </a:prstGeom>
          <a:noFill/>
          <a:ln w="9525">
            <a:noFill/>
            <a:miter lim="800000"/>
            <a:headEnd/>
            <a:tailEnd/>
          </a:ln>
        </p:spPr>
        <p:txBody>
          <a:bodyPr wrap="square" lIns="0" tIns="50794" rIns="0" bIns="0">
            <a:spAutoFit/>
          </a:bodyPr>
          <a:lstStyle/>
          <a:p>
            <a:pPr eaLnBrk="1" hangingPunct="1"/>
            <a:r>
              <a:rPr lang="en-US" altLang="en-US" sz="1600" b="1" dirty="0">
                <a:solidFill>
                  <a:srgbClr val="000000"/>
                </a:solidFill>
                <a:latin typeface="Calibri" panose="020F0502020204030204" pitchFamily="34" charset="0"/>
                <a:ea typeface="MS PGothic" pitchFamily="34" charset="-128"/>
                <a:cs typeface="Calibri" panose="020F0502020204030204" pitchFamily="34" charset="0"/>
              </a:rPr>
              <a:t>S&amp;P 500 Corporate </a:t>
            </a:r>
            <a:r>
              <a:rPr lang="en-US" altLang="en-US" sz="1600" b="1" dirty="0" smtClean="0">
                <a:solidFill>
                  <a:srgbClr val="000000"/>
                </a:solidFill>
                <a:latin typeface="Calibri" panose="020F0502020204030204" pitchFamily="34" charset="0"/>
                <a:ea typeface="MS PGothic" pitchFamily="34" charset="-128"/>
                <a:cs typeface="Calibri" panose="020F0502020204030204" pitchFamily="34" charset="0"/>
              </a:rPr>
              <a:t>Cash Balance </a:t>
            </a:r>
            <a:r>
              <a:rPr lang="en-US" altLang="en-US" sz="1600" b="1" baseline="30000" dirty="0" smtClean="0">
                <a:solidFill>
                  <a:srgbClr val="000000"/>
                </a:solidFill>
                <a:latin typeface="Calibri" panose="020F0502020204030204" pitchFamily="34" charset="0"/>
                <a:ea typeface="MS PGothic" pitchFamily="34" charset="-128"/>
                <a:cs typeface="Calibri" panose="020F0502020204030204" pitchFamily="34" charset="0"/>
              </a:rPr>
              <a:t>(2)</a:t>
            </a:r>
            <a:endParaRPr lang="en-US" altLang="en-US" sz="1600" b="1" baseline="30000" dirty="0">
              <a:solidFill>
                <a:srgbClr val="000000"/>
              </a:solidFill>
              <a:latin typeface="Calibri" panose="020F0502020204030204" pitchFamily="34" charset="0"/>
              <a:ea typeface="MS PGothic" pitchFamily="34" charset="-128"/>
              <a:cs typeface="Calibri" panose="020F0502020204030204" pitchFamily="34" charset="0"/>
            </a:endParaRPr>
          </a:p>
        </p:txBody>
      </p:sp>
      <p:sp>
        <p:nvSpPr>
          <p:cNvPr id="30" name="Text Box 3"/>
          <p:cNvSpPr txBox="1">
            <a:spLocks noChangeArrowheads="1"/>
          </p:cNvSpPr>
          <p:nvPr>
            <p:custDataLst>
              <p:tags r:id="rId17"/>
            </p:custDataLst>
          </p:nvPr>
        </p:nvSpPr>
        <p:spPr bwMode="auto">
          <a:xfrm>
            <a:off x="457200" y="1627187"/>
            <a:ext cx="2362200" cy="297506"/>
          </a:xfrm>
          <a:prstGeom prst="rect">
            <a:avLst/>
          </a:prstGeom>
          <a:noFill/>
          <a:ln w="9525">
            <a:noFill/>
            <a:miter lim="800000"/>
            <a:headEnd/>
            <a:tailEnd/>
          </a:ln>
        </p:spPr>
        <p:txBody>
          <a:bodyPr lIns="0" tIns="50789" rIns="0" bIns="0">
            <a:spAutoFit/>
          </a:bodyPr>
          <a:lstStyle/>
          <a:p>
            <a:pPr eaLnBrk="1" hangingPunct="1"/>
            <a:r>
              <a:rPr lang="en-US" altLang="en-US" sz="1600" b="1" dirty="0">
                <a:solidFill>
                  <a:srgbClr val="000000"/>
                </a:solidFill>
                <a:latin typeface="Calibri" panose="020F0502020204030204" pitchFamily="34" charset="0"/>
                <a:ea typeface="MS PGothic" pitchFamily="34" charset="-128"/>
                <a:cs typeface="Calibri" panose="020F0502020204030204" pitchFamily="34" charset="0"/>
              </a:rPr>
              <a:t>Drivers</a:t>
            </a:r>
          </a:p>
        </p:txBody>
      </p:sp>
      <p:pic>
        <p:nvPicPr>
          <p:cNvPr id="2" name="Picture 1"/>
          <p:cNvPicPr>
            <a:picLocks noChangeAspect="1"/>
          </p:cNvPicPr>
          <p:nvPr>
            <p:custDataLst>
              <p:tags r:id="rId18"/>
            </p:custDataLst>
          </p:nvPr>
        </p:nvPicPr>
        <p:blipFill>
          <a:blip r:embed="rId25"/>
          <a:stretch>
            <a:fillRect/>
          </a:stretch>
        </p:blipFill>
        <p:spPr>
          <a:xfrm>
            <a:off x="6784690" y="2245622"/>
            <a:ext cx="3273710" cy="2041102"/>
          </a:xfrm>
          <a:prstGeom prst="rect">
            <a:avLst/>
          </a:prstGeom>
          <a:noFill/>
          <a:ln w="9525">
            <a:noFill/>
            <a:miter lim="800000"/>
            <a:headEnd/>
            <a:tailEnd/>
          </a:ln>
          <a:effectLst/>
        </p:spPr>
      </p:pic>
      <p:pic>
        <p:nvPicPr>
          <p:cNvPr id="5" name="Picture 4"/>
          <p:cNvPicPr>
            <a:picLocks noChangeAspect="1"/>
          </p:cNvPicPr>
          <p:nvPr>
            <p:custDataLst>
              <p:tags r:id="rId19"/>
            </p:custDataLst>
          </p:nvPr>
        </p:nvPicPr>
        <p:blipFill>
          <a:blip r:embed="rId26"/>
          <a:stretch>
            <a:fillRect/>
          </a:stretch>
        </p:blipFill>
        <p:spPr>
          <a:xfrm>
            <a:off x="3434436" y="4829175"/>
            <a:ext cx="3216614" cy="2047989"/>
          </a:xfrm>
          <a:prstGeom prst="rect">
            <a:avLst/>
          </a:prstGeom>
          <a:noFill/>
          <a:ln w="9525">
            <a:noFill/>
            <a:miter lim="800000"/>
            <a:headEnd/>
            <a:tailEnd/>
          </a:ln>
          <a:effectLst/>
        </p:spPr>
      </p:pic>
      <p:sp>
        <p:nvSpPr>
          <p:cNvPr id="225297" name="AutoShape 23"/>
          <p:cNvSpPr>
            <a:spLocks noChangeArrowheads="1"/>
          </p:cNvSpPr>
          <p:nvPr>
            <p:custDataLst>
              <p:tags r:id="rId20"/>
            </p:custDataLst>
          </p:nvPr>
        </p:nvSpPr>
        <p:spPr bwMode="auto">
          <a:xfrm>
            <a:off x="3048000" y="2138362"/>
            <a:ext cx="381000" cy="4033838"/>
          </a:xfrm>
          <a:prstGeom prst="homePlate">
            <a:avLst>
              <a:gd name="adj" fmla="val 100000"/>
            </a:avLst>
          </a:prstGeom>
          <a:solidFill>
            <a:srgbClr val="5E9732"/>
          </a:solidFill>
          <a:ln w="9525">
            <a:noFill/>
            <a:miter lim="800000"/>
            <a:headEnd/>
            <a:tailEnd/>
          </a:ln>
        </p:spPr>
        <p:txBody>
          <a:bodyPr wrap="none" lIns="91429" tIns="45715" rIns="91429" bIns="45715" anchor="ctr"/>
          <a:lstStyle/>
          <a:p>
            <a:pPr algn="ct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custDataLst>
              <p:tags r:id="rId21"/>
            </p:custDataLst>
          </p:nvPr>
        </p:nvPicPr>
        <p:blipFill>
          <a:blip r:embed="rId27"/>
          <a:stretch>
            <a:fillRect/>
          </a:stretch>
        </p:blipFill>
        <p:spPr>
          <a:xfrm>
            <a:off x="3424103" y="2258322"/>
            <a:ext cx="3293180" cy="2103120"/>
          </a:xfrm>
          <a:prstGeom prst="rect">
            <a:avLst/>
          </a:prstGeom>
          <a:no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812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San Diego M&amp;A Activity</a:t>
            </a:r>
            <a:br>
              <a:rPr lang="en-US" smtClean="0">
                <a:latin typeface="Calibri" panose="020F0502020204030204" pitchFamily="34" charset="0"/>
              </a:rPr>
            </a:br>
            <a:r>
              <a:rPr lang="en-US" smtClean="0">
                <a:latin typeface="Calibri" panose="020F0502020204030204" pitchFamily="34" charset="0"/>
              </a:rPr>
              <a:t>Last Twelve Months</a:t>
            </a:r>
            <a:br>
              <a:rPr lang="en-US" smtClean="0">
                <a:latin typeface="Calibri" panose="020F0502020204030204" pitchFamily="34" charset="0"/>
              </a:rPr>
            </a:br>
            <a:endParaRPr lang="en-US" dirty="0">
              <a:latin typeface="Calibri" panose="020F0502020204030204" pitchFamily="34" charset="0"/>
            </a:endParaRPr>
          </a:p>
        </p:txBody>
      </p:sp>
      <p:sp>
        <p:nvSpPr>
          <p:cNvPr id="12" name="Main Heading"/>
          <p:cNvSpPr>
            <a:spLocks noChangeArrowheads="1"/>
          </p:cNvSpPr>
          <p:nvPr>
            <p:custDataLst>
              <p:tags r:id="rId3"/>
            </p:custDataLst>
          </p:nvPr>
        </p:nvSpPr>
        <p:spPr bwMode="gray">
          <a:xfrm>
            <a:off x="356616" y="457200"/>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smtClean="0">
                <a:solidFill>
                  <a:srgbClr val="000000"/>
                </a:solidFill>
                <a:cs typeface="Calibri" panose="020F0502020204030204" pitchFamily="34" charset="0"/>
              </a:rPr>
              <a:t>San Diego M&amp;A Activity LTM</a:t>
            </a:r>
            <a:endParaRPr lang="en-US" sz="2800" b="0" dirty="0">
              <a:solidFill>
                <a:srgbClr val="000000"/>
              </a:solidFill>
              <a:cs typeface="Calibri" panose="020F0502020204030204" pitchFamily="34" charset="0"/>
            </a:endParaRPr>
          </a:p>
        </p:txBody>
      </p:sp>
      <p:sp>
        <p:nvSpPr>
          <p:cNvPr id="2" name="Rectangle 1"/>
          <p:cNvSpPr/>
          <p:nvPr/>
        </p:nvSpPr>
        <p:spPr>
          <a:xfrm>
            <a:off x="332232" y="1283208"/>
            <a:ext cx="3461895" cy="4493538"/>
          </a:xfrm>
          <a:prstGeom prst="rect">
            <a:avLst/>
          </a:prstGeom>
        </p:spPr>
        <p:txBody>
          <a:bodyPr wrap="square">
            <a:spAutoFit/>
          </a:bodyPr>
          <a:lstStyle/>
          <a:p>
            <a:pPr eaLnBrk="1" hangingPunct="1">
              <a:spcBef>
                <a:spcPts val="300"/>
              </a:spcBef>
              <a:spcAft>
                <a:spcPts val="300"/>
              </a:spcAft>
              <a:buSzPct val="80000"/>
            </a:pPr>
            <a:r>
              <a:rPr lang="en-US" sz="1800" dirty="0" smtClean="0">
                <a:solidFill>
                  <a:srgbClr val="000000"/>
                </a:solidFill>
                <a:latin typeface="Calibri" panose="020F0502020204030204" pitchFamily="34" charset="0"/>
                <a:cs typeface="Calibri" pitchFamily="34" charset="0"/>
              </a:rPr>
              <a:t>Mergers &amp; </a:t>
            </a:r>
            <a:r>
              <a:rPr lang="en-US" sz="1800" dirty="0" smtClean="0">
                <a:solidFill>
                  <a:srgbClr val="000000"/>
                </a:solidFill>
                <a:latin typeface="Calibri" panose="020F0502020204030204" pitchFamily="34" charset="0"/>
                <a:cs typeface="Calibri" pitchFamily="34" charset="0"/>
              </a:rPr>
              <a:t>Acquisitions</a:t>
            </a:r>
            <a:endParaRPr lang="en-US" sz="1800" dirty="0" smtClean="0">
              <a:solidFill>
                <a:srgbClr val="000000"/>
              </a:solidFill>
              <a:latin typeface="Calibri" panose="020F0502020204030204" pitchFamily="34" charset="0"/>
              <a:cs typeface="Calibri" pitchFamily="34" charset="0"/>
            </a:endParaRPr>
          </a:p>
          <a:p>
            <a:pPr marL="228600" indent="-228600" eaLnBrk="1" hangingPunct="1">
              <a:spcBef>
                <a:spcPts val="300"/>
              </a:spcBef>
              <a:spcAft>
                <a:spcPts val="300"/>
              </a:spcAft>
              <a:buSzPct val="80000"/>
              <a:buFont typeface="Wingdings" pitchFamily="2" charset="2"/>
              <a:buChar char=""/>
            </a:pPr>
            <a:r>
              <a:rPr lang="en-US" sz="1600" b="0" dirty="0" smtClean="0">
                <a:solidFill>
                  <a:srgbClr val="000000"/>
                </a:solidFill>
                <a:latin typeface="Calibri" panose="020F0502020204030204" pitchFamily="34" charset="0"/>
                <a:cs typeface="Calibri" pitchFamily="34" charset="0"/>
              </a:rPr>
              <a:t>Very active market</a:t>
            </a:r>
          </a:p>
          <a:p>
            <a:pPr marL="228600" indent="-228600" eaLnBrk="1" hangingPunct="1">
              <a:spcBef>
                <a:spcPts val="300"/>
              </a:spcBef>
              <a:spcAft>
                <a:spcPts val="300"/>
              </a:spcAft>
              <a:buSzPct val="80000"/>
              <a:buFont typeface="Wingdings" pitchFamily="2" charset="2"/>
              <a:buChar char=""/>
            </a:pPr>
            <a:r>
              <a:rPr lang="en-US" sz="1600" b="0" dirty="0" smtClean="0">
                <a:solidFill>
                  <a:srgbClr val="000000"/>
                </a:solidFill>
                <a:latin typeface="Calibri" panose="020F0502020204030204" pitchFamily="34" charset="0"/>
                <a:cs typeface="Calibri" pitchFamily="34" charset="0"/>
              </a:rPr>
              <a:t>125+ M&amp;A transactions in the first half of 2019</a:t>
            </a:r>
            <a:endParaRPr lang="en-US" sz="1600" b="0" dirty="0">
              <a:solidFill>
                <a:srgbClr val="000000"/>
              </a:solidFill>
              <a:latin typeface="Calibri" panose="020F0502020204030204" pitchFamily="34" charset="0"/>
              <a:cs typeface="Calibri" pitchFamily="34" charset="0"/>
            </a:endParaRPr>
          </a:p>
          <a:p>
            <a:pPr marL="228600" indent="-228600" eaLnBrk="1" hangingPunct="1">
              <a:spcBef>
                <a:spcPts val="300"/>
              </a:spcBef>
              <a:spcAft>
                <a:spcPts val="300"/>
              </a:spcAft>
              <a:buSzPct val="80000"/>
              <a:buFont typeface="Wingdings" pitchFamily="2" charset="2"/>
              <a:buChar char=""/>
            </a:pPr>
            <a:r>
              <a:rPr lang="en-US" sz="1600" b="0" dirty="0" smtClean="0">
                <a:solidFill>
                  <a:srgbClr val="000000"/>
                </a:solidFill>
                <a:latin typeface="Calibri" panose="020F0502020204030204" pitchFamily="34" charset="0"/>
                <a:cs typeface="Calibri" pitchFamily="34" charset="0"/>
              </a:rPr>
              <a:t>Over the LTM, technology and healthcare transactions </a:t>
            </a:r>
            <a:r>
              <a:rPr lang="en-US" sz="1600" b="0" dirty="0">
                <a:solidFill>
                  <a:srgbClr val="000000"/>
                </a:solidFill>
                <a:latin typeface="Calibri" panose="020F0502020204030204" pitchFamily="34" charset="0"/>
                <a:cs typeface="Calibri" pitchFamily="34" charset="0"/>
              </a:rPr>
              <a:t>accounted for </a:t>
            </a:r>
            <a:r>
              <a:rPr lang="en-US" sz="1600" b="0" dirty="0" smtClean="0">
                <a:solidFill>
                  <a:srgbClr val="000000"/>
                </a:solidFill>
                <a:latin typeface="Calibri" panose="020F0502020204030204" pitchFamily="34" charset="0"/>
                <a:cs typeface="Calibri" pitchFamily="34" charset="0"/>
              </a:rPr>
              <a:t>over 50% of deal </a:t>
            </a:r>
            <a:r>
              <a:rPr lang="en-US" sz="1600" b="0" dirty="0" smtClean="0">
                <a:solidFill>
                  <a:srgbClr val="000000"/>
                </a:solidFill>
                <a:cs typeface="Calibri" pitchFamily="34" charset="0"/>
              </a:rPr>
              <a:t>volume</a:t>
            </a:r>
          </a:p>
          <a:p>
            <a:pPr marL="228600" indent="-228600" eaLnBrk="1" hangingPunct="1">
              <a:spcBef>
                <a:spcPts val="300"/>
              </a:spcBef>
              <a:spcAft>
                <a:spcPts val="300"/>
              </a:spcAft>
              <a:buSzPct val="80000"/>
              <a:buFont typeface="Wingdings" pitchFamily="2" charset="2"/>
              <a:buChar char=""/>
            </a:pPr>
            <a:r>
              <a:rPr lang="en-US" sz="1600" b="0" dirty="0" smtClean="0">
                <a:solidFill>
                  <a:srgbClr val="000000"/>
                </a:solidFill>
                <a:latin typeface="Calibri" panose="020F0502020204030204" pitchFamily="34" charset="0"/>
                <a:cs typeface="Calibri" pitchFamily="34" charset="0"/>
              </a:rPr>
              <a:t>Approximately 28% technology, 23% healthcare, and 14% </a:t>
            </a:r>
            <a:r>
              <a:rPr lang="en-US" sz="1600" b="0" dirty="0" err="1" smtClean="0">
                <a:solidFill>
                  <a:srgbClr val="000000"/>
                </a:solidFill>
                <a:latin typeface="Calibri" panose="020F0502020204030204" pitchFamily="34" charset="0"/>
                <a:cs typeface="Calibri" pitchFamily="34" charset="0"/>
              </a:rPr>
              <a:t>industirals</a:t>
            </a:r>
            <a:endParaRPr lang="en-US" sz="1600" b="0" dirty="0">
              <a:solidFill>
                <a:srgbClr val="000000"/>
              </a:solidFill>
              <a:latin typeface="Calibri" panose="020F0502020204030204" pitchFamily="34" charset="0"/>
              <a:cs typeface="Calibri" pitchFamily="34" charset="0"/>
            </a:endParaRPr>
          </a:p>
          <a:p>
            <a:pPr marL="228600" indent="-228600" eaLnBrk="1" hangingPunct="1">
              <a:spcBef>
                <a:spcPts val="300"/>
              </a:spcBef>
              <a:spcAft>
                <a:spcPts val="300"/>
              </a:spcAft>
              <a:buSzPct val="80000"/>
              <a:buFont typeface="Wingdings" pitchFamily="2" charset="2"/>
              <a:buChar char=""/>
            </a:pPr>
            <a:endParaRPr lang="en-US" sz="1800" b="0" dirty="0" smtClean="0">
              <a:solidFill>
                <a:srgbClr val="000000"/>
              </a:solidFill>
              <a:latin typeface="Calibri" panose="020F0502020204030204" pitchFamily="34" charset="0"/>
              <a:cs typeface="Calibri" pitchFamily="34" charset="0"/>
            </a:endParaRPr>
          </a:p>
          <a:p>
            <a:pPr eaLnBrk="1" hangingPunct="1">
              <a:spcBef>
                <a:spcPts val="300"/>
              </a:spcBef>
              <a:spcAft>
                <a:spcPts val="300"/>
              </a:spcAft>
              <a:buSzPct val="80000"/>
            </a:pPr>
            <a:r>
              <a:rPr lang="en-US" sz="1800" dirty="0" smtClean="0">
                <a:solidFill>
                  <a:srgbClr val="000000"/>
                </a:solidFill>
                <a:latin typeface="Calibri" panose="020F0502020204030204" pitchFamily="34" charset="0"/>
                <a:cs typeface="Calibri" pitchFamily="34" charset="0"/>
              </a:rPr>
              <a:t>Private Capital Raised</a:t>
            </a:r>
          </a:p>
          <a:p>
            <a:pPr marL="228600" indent="-228600" eaLnBrk="1" hangingPunct="1">
              <a:spcBef>
                <a:spcPts val="300"/>
              </a:spcBef>
              <a:spcAft>
                <a:spcPts val="300"/>
              </a:spcAft>
              <a:buSzPct val="80000"/>
              <a:buFont typeface="Wingdings" pitchFamily="2" charset="2"/>
              <a:buChar char=""/>
            </a:pPr>
            <a:r>
              <a:rPr lang="en-US" sz="1600" b="0" dirty="0" smtClean="0">
                <a:solidFill>
                  <a:srgbClr val="000000"/>
                </a:solidFill>
                <a:cs typeface="Calibri" pitchFamily="34" charset="0"/>
              </a:rPr>
              <a:t>San </a:t>
            </a:r>
            <a:r>
              <a:rPr lang="en-US" sz="1600" b="0" dirty="0">
                <a:solidFill>
                  <a:srgbClr val="000000"/>
                </a:solidFill>
                <a:cs typeface="Calibri" pitchFamily="34" charset="0"/>
              </a:rPr>
              <a:t>Diego-based companies also raised over </a:t>
            </a:r>
            <a:r>
              <a:rPr lang="en-US" sz="1600" b="0" dirty="0" smtClean="0">
                <a:solidFill>
                  <a:srgbClr val="000000"/>
                </a:solidFill>
                <a:cs typeface="Calibri" pitchFamily="34" charset="0"/>
              </a:rPr>
              <a:t>$500M in </a:t>
            </a:r>
            <a:r>
              <a:rPr lang="en-US" sz="1600" b="0" dirty="0">
                <a:solidFill>
                  <a:srgbClr val="000000"/>
                </a:solidFill>
                <a:cs typeface="Calibri" pitchFamily="34" charset="0"/>
              </a:rPr>
              <a:t>private capital 2019 YTD </a:t>
            </a:r>
          </a:p>
          <a:p>
            <a:pPr marL="228600" indent="-228600" eaLnBrk="1" hangingPunct="1">
              <a:spcBef>
                <a:spcPts val="300"/>
              </a:spcBef>
              <a:spcAft>
                <a:spcPts val="300"/>
              </a:spcAft>
              <a:buSzPct val="80000"/>
              <a:buFont typeface="Wingdings" pitchFamily="2" charset="2"/>
              <a:buChar char=""/>
            </a:pPr>
            <a:endParaRPr lang="en-US" sz="1600" b="0" dirty="0">
              <a:solidFill>
                <a:srgbClr val="000000"/>
              </a:solidFill>
              <a:cs typeface="Calibri" pitchFamily="34" charset="0"/>
            </a:endParaRPr>
          </a:p>
        </p:txBody>
      </p:sp>
      <p:sp>
        <p:nvSpPr>
          <p:cNvPr id="6" name="TextBox 5"/>
          <p:cNvSpPr txBox="1"/>
          <p:nvPr/>
        </p:nvSpPr>
        <p:spPr>
          <a:xfrm>
            <a:off x="3944534" y="1587677"/>
            <a:ext cx="5945232" cy="584775"/>
          </a:xfrm>
          <a:prstGeom prst="rect">
            <a:avLst/>
          </a:prstGeom>
          <a:noFill/>
        </p:spPr>
        <p:txBody>
          <a:bodyPr wrap="square" rtlCol="0">
            <a:spAutoFit/>
          </a:bodyPr>
          <a:lstStyle/>
          <a:p>
            <a:pPr algn="ctr"/>
            <a:r>
              <a:rPr lang="en-US" sz="2000" b="1" dirty="0">
                <a:latin typeface="Calibri" panose="020F0502020204030204" pitchFamily="34" charset="0"/>
                <a:cs typeface="Khmer UI" pitchFamily="34" charset="0"/>
              </a:rPr>
              <a:t>San Diego </a:t>
            </a:r>
            <a:r>
              <a:rPr lang="en-US" sz="2000" b="1" dirty="0" smtClean="0">
                <a:latin typeface="Calibri" panose="020F0502020204030204" pitchFamily="34" charset="0"/>
                <a:cs typeface="Khmer UI" pitchFamily="34" charset="0"/>
              </a:rPr>
              <a:t>Industry Transactions </a:t>
            </a:r>
            <a:r>
              <a:rPr lang="en-US" sz="2000" b="1" dirty="0">
                <a:latin typeface="Calibri" panose="020F0502020204030204" pitchFamily="34" charset="0"/>
                <a:cs typeface="Khmer UI" pitchFamily="34" charset="0"/>
              </a:rPr>
              <a:t>Mix </a:t>
            </a:r>
          </a:p>
          <a:p>
            <a:pPr algn="ctr"/>
            <a:r>
              <a:rPr lang="en-US" sz="1200" b="1" dirty="0">
                <a:latin typeface="Calibri" panose="020F0502020204030204" pitchFamily="34" charset="0"/>
                <a:cs typeface="Khmer UI" pitchFamily="34" charset="0"/>
              </a:rPr>
              <a:t>(Last Twelve Months</a:t>
            </a:r>
            <a:r>
              <a:rPr lang="en-US" sz="1000" b="1" dirty="0">
                <a:solidFill>
                  <a:schemeClr val="tx1">
                    <a:lumMod val="50000"/>
                    <a:lumOff val="50000"/>
                  </a:schemeClr>
                </a:solidFill>
                <a:latin typeface="Calibri" panose="020F0502020204030204" pitchFamily="34" charset="0"/>
                <a:cs typeface="Khmer UI" pitchFamily="34" charset="0"/>
              </a:rPr>
              <a:t>)</a:t>
            </a:r>
            <a:endParaRPr lang="en-US" sz="1000" b="1" dirty="0">
              <a:solidFill>
                <a:srgbClr val="002E62"/>
              </a:solidFill>
              <a:latin typeface="Calibri" panose="020F0502020204030204" pitchFamily="34" charset="0"/>
              <a:cs typeface="Khmer UI" pitchFamily="34" charset="0"/>
            </a:endParaRPr>
          </a:p>
        </p:txBody>
      </p:sp>
      <p:grpSp>
        <p:nvGrpSpPr>
          <p:cNvPr id="5" name="Group 4"/>
          <p:cNvGrpSpPr>
            <a:grpSpLocks noChangeAspect="1"/>
          </p:cNvGrpSpPr>
          <p:nvPr/>
        </p:nvGrpSpPr>
        <p:grpSpPr bwMode="auto">
          <a:xfrm>
            <a:off x="3890402" y="2172452"/>
            <a:ext cx="6144961" cy="3981532"/>
            <a:chOff x="2735" y="1632"/>
            <a:chExt cx="3292" cy="2133"/>
          </a:xfrm>
        </p:grpSpPr>
        <p:sp>
          <p:nvSpPr>
            <p:cNvPr id="8" name="AutoShape 3"/>
            <p:cNvSpPr>
              <a:spLocks noChangeAspect="1" noChangeArrowheads="1" noTextEdit="1"/>
            </p:cNvSpPr>
            <p:nvPr/>
          </p:nvSpPr>
          <p:spPr bwMode="auto">
            <a:xfrm>
              <a:off x="2735" y="1632"/>
              <a:ext cx="3292" cy="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dirty="0">
                <a:latin typeface="Calibri" panose="020F0502020204030204" pitchFamily="34" charset="0"/>
              </a:endParaRPr>
            </a:p>
          </p:txBody>
        </p:sp>
        <p:sp>
          <p:nvSpPr>
            <p:cNvPr id="9" name="Freeform 5"/>
            <p:cNvSpPr>
              <a:spLocks/>
            </p:cNvSpPr>
            <p:nvPr/>
          </p:nvSpPr>
          <p:spPr bwMode="auto">
            <a:xfrm>
              <a:off x="3664" y="1875"/>
              <a:ext cx="862" cy="870"/>
            </a:xfrm>
            <a:custGeom>
              <a:avLst/>
              <a:gdLst>
                <a:gd name="T0" fmla="*/ 0 w 2451"/>
                <a:gd name="T1" fmla="*/ 0 h 2466"/>
                <a:gd name="T2" fmla="*/ 2451 w 2451"/>
                <a:gd name="T3" fmla="*/ 2451 h 2466"/>
                <a:gd name="T4" fmla="*/ 2451 w 2451"/>
                <a:gd name="T5" fmla="*/ 2466 h 2466"/>
                <a:gd name="T6" fmla="*/ 0 w 2451"/>
                <a:gd name="T7" fmla="*/ 2451 h 2466"/>
                <a:gd name="T8" fmla="*/ 0 w 2451"/>
                <a:gd name="T9" fmla="*/ 0 h 2466"/>
              </a:gdLst>
              <a:ahLst/>
              <a:cxnLst>
                <a:cxn ang="0">
                  <a:pos x="T0" y="T1"/>
                </a:cxn>
                <a:cxn ang="0">
                  <a:pos x="T2" y="T3"/>
                </a:cxn>
                <a:cxn ang="0">
                  <a:pos x="T4" y="T5"/>
                </a:cxn>
                <a:cxn ang="0">
                  <a:pos x="T6" y="T7"/>
                </a:cxn>
                <a:cxn ang="0">
                  <a:pos x="T8" y="T9"/>
                </a:cxn>
              </a:cxnLst>
              <a:rect l="0" t="0" r="r" b="b"/>
              <a:pathLst>
                <a:path w="2451" h="2466">
                  <a:moveTo>
                    <a:pt x="0" y="0"/>
                  </a:moveTo>
                  <a:cubicBezTo>
                    <a:pt x="1354" y="0"/>
                    <a:pt x="2451" y="1097"/>
                    <a:pt x="2451" y="2451"/>
                  </a:cubicBezTo>
                  <a:cubicBezTo>
                    <a:pt x="2451" y="2456"/>
                    <a:pt x="2451" y="2461"/>
                    <a:pt x="2451" y="2466"/>
                  </a:cubicBezTo>
                  <a:lnTo>
                    <a:pt x="0" y="2451"/>
                  </a:lnTo>
                  <a:lnTo>
                    <a:pt x="0" y="0"/>
                  </a:lnTo>
                  <a:close/>
                </a:path>
              </a:pathLst>
            </a:custGeom>
            <a:solidFill>
              <a:srgbClr val="01216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 name="Freeform 6"/>
            <p:cNvSpPr>
              <a:spLocks/>
            </p:cNvSpPr>
            <p:nvPr/>
          </p:nvSpPr>
          <p:spPr bwMode="auto">
            <a:xfrm>
              <a:off x="3590" y="2740"/>
              <a:ext cx="936" cy="867"/>
            </a:xfrm>
            <a:custGeom>
              <a:avLst/>
              <a:gdLst>
                <a:gd name="T0" fmla="*/ 2662 w 2662"/>
                <a:gd name="T1" fmla="*/ 15 h 2459"/>
                <a:gd name="T2" fmla="*/ 196 w 2662"/>
                <a:gd name="T3" fmla="*/ 2451 h 2459"/>
                <a:gd name="T4" fmla="*/ 0 w 2662"/>
                <a:gd name="T5" fmla="*/ 2442 h 2459"/>
                <a:gd name="T6" fmla="*/ 211 w 2662"/>
                <a:gd name="T7" fmla="*/ 0 h 2459"/>
                <a:gd name="T8" fmla="*/ 2662 w 2662"/>
                <a:gd name="T9" fmla="*/ 15 h 2459"/>
              </a:gdLst>
              <a:ahLst/>
              <a:cxnLst>
                <a:cxn ang="0">
                  <a:pos x="T0" y="T1"/>
                </a:cxn>
                <a:cxn ang="0">
                  <a:pos x="T2" y="T3"/>
                </a:cxn>
                <a:cxn ang="0">
                  <a:pos x="T4" y="T5"/>
                </a:cxn>
                <a:cxn ang="0">
                  <a:pos x="T6" y="T7"/>
                </a:cxn>
                <a:cxn ang="0">
                  <a:pos x="T8" y="T9"/>
                </a:cxn>
              </a:cxnLst>
              <a:rect l="0" t="0" r="r" b="b"/>
              <a:pathLst>
                <a:path w="2662" h="2459">
                  <a:moveTo>
                    <a:pt x="2662" y="15"/>
                  </a:moveTo>
                  <a:cubicBezTo>
                    <a:pt x="2654" y="1369"/>
                    <a:pt x="1550" y="2459"/>
                    <a:pt x="196" y="2451"/>
                  </a:cubicBezTo>
                  <a:cubicBezTo>
                    <a:pt x="131" y="2451"/>
                    <a:pt x="65" y="2448"/>
                    <a:pt x="0" y="2442"/>
                  </a:cubicBezTo>
                  <a:lnTo>
                    <a:pt x="211" y="0"/>
                  </a:lnTo>
                  <a:lnTo>
                    <a:pt x="2662" y="15"/>
                  </a:lnTo>
                  <a:close/>
                </a:path>
              </a:pathLst>
            </a:custGeom>
            <a:solidFill>
              <a:srgbClr val="E3183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3" name="Freeform 7"/>
            <p:cNvSpPr>
              <a:spLocks/>
            </p:cNvSpPr>
            <p:nvPr/>
          </p:nvSpPr>
          <p:spPr bwMode="auto">
            <a:xfrm>
              <a:off x="2951" y="2740"/>
              <a:ext cx="713" cy="861"/>
            </a:xfrm>
            <a:custGeom>
              <a:avLst/>
              <a:gdLst>
                <a:gd name="T0" fmla="*/ 1815 w 2026"/>
                <a:gd name="T1" fmla="*/ 2442 h 2442"/>
                <a:gd name="T2" fmla="*/ 0 w 2026"/>
                <a:gd name="T3" fmla="*/ 1379 h 2442"/>
                <a:gd name="T4" fmla="*/ 2026 w 2026"/>
                <a:gd name="T5" fmla="*/ 0 h 2442"/>
                <a:gd name="T6" fmla="*/ 1815 w 2026"/>
                <a:gd name="T7" fmla="*/ 2442 h 2442"/>
              </a:gdLst>
              <a:ahLst/>
              <a:cxnLst>
                <a:cxn ang="0">
                  <a:pos x="T0" y="T1"/>
                </a:cxn>
                <a:cxn ang="0">
                  <a:pos x="T2" y="T3"/>
                </a:cxn>
                <a:cxn ang="0">
                  <a:pos x="T4" y="T5"/>
                </a:cxn>
                <a:cxn ang="0">
                  <a:pos x="T6" y="T7"/>
                </a:cxn>
              </a:cxnLst>
              <a:rect l="0" t="0" r="r" b="b"/>
              <a:pathLst>
                <a:path w="2026" h="2442">
                  <a:moveTo>
                    <a:pt x="1815" y="2442"/>
                  </a:moveTo>
                  <a:cubicBezTo>
                    <a:pt x="1081" y="2378"/>
                    <a:pt x="414" y="1988"/>
                    <a:pt x="0" y="1379"/>
                  </a:cubicBezTo>
                  <a:lnTo>
                    <a:pt x="2026" y="0"/>
                  </a:lnTo>
                  <a:lnTo>
                    <a:pt x="1815" y="2442"/>
                  </a:lnTo>
                  <a:close/>
                </a:path>
              </a:pathLst>
            </a:custGeom>
            <a:solidFill>
              <a:srgbClr val="0073C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4" name="Freeform 8"/>
            <p:cNvSpPr>
              <a:spLocks/>
            </p:cNvSpPr>
            <p:nvPr/>
          </p:nvSpPr>
          <p:spPr bwMode="auto">
            <a:xfrm>
              <a:off x="2764" y="2493"/>
              <a:ext cx="900" cy="733"/>
            </a:xfrm>
            <a:custGeom>
              <a:avLst/>
              <a:gdLst>
                <a:gd name="T0" fmla="*/ 533 w 2559"/>
                <a:gd name="T1" fmla="*/ 2079 h 2079"/>
                <a:gd name="T2" fmla="*/ 210 w 2559"/>
                <a:gd name="T3" fmla="*/ 0 h 2079"/>
                <a:gd name="T4" fmla="*/ 2559 w 2559"/>
                <a:gd name="T5" fmla="*/ 700 h 2079"/>
                <a:gd name="T6" fmla="*/ 533 w 2559"/>
                <a:gd name="T7" fmla="*/ 2079 h 2079"/>
              </a:gdLst>
              <a:ahLst/>
              <a:cxnLst>
                <a:cxn ang="0">
                  <a:pos x="T0" y="T1"/>
                </a:cxn>
                <a:cxn ang="0">
                  <a:pos x="T2" y="T3"/>
                </a:cxn>
                <a:cxn ang="0">
                  <a:pos x="T4" y="T5"/>
                </a:cxn>
                <a:cxn ang="0">
                  <a:pos x="T6" y="T7"/>
                </a:cxn>
              </a:cxnLst>
              <a:rect l="0" t="0" r="r" b="b"/>
              <a:pathLst>
                <a:path w="2559" h="2079">
                  <a:moveTo>
                    <a:pt x="533" y="2079"/>
                  </a:moveTo>
                  <a:cubicBezTo>
                    <a:pt x="118" y="1470"/>
                    <a:pt x="0" y="706"/>
                    <a:pt x="210" y="0"/>
                  </a:cubicBezTo>
                  <a:lnTo>
                    <a:pt x="2559" y="700"/>
                  </a:lnTo>
                  <a:lnTo>
                    <a:pt x="533" y="2079"/>
                  </a:lnTo>
                  <a:close/>
                </a:path>
              </a:pathLst>
            </a:custGeom>
            <a:solidFill>
              <a:srgbClr val="279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5" name="Freeform 9"/>
            <p:cNvSpPr>
              <a:spLocks/>
            </p:cNvSpPr>
            <p:nvPr/>
          </p:nvSpPr>
          <p:spPr bwMode="auto">
            <a:xfrm>
              <a:off x="2838" y="2336"/>
              <a:ext cx="826" cy="404"/>
            </a:xfrm>
            <a:custGeom>
              <a:avLst/>
              <a:gdLst>
                <a:gd name="T0" fmla="*/ 0 w 2349"/>
                <a:gd name="T1" fmla="*/ 446 h 1146"/>
                <a:gd name="T2" fmla="*/ 183 w 2349"/>
                <a:gd name="T3" fmla="*/ 0 h 1146"/>
                <a:gd name="T4" fmla="*/ 2349 w 2349"/>
                <a:gd name="T5" fmla="*/ 1146 h 1146"/>
                <a:gd name="T6" fmla="*/ 0 w 2349"/>
                <a:gd name="T7" fmla="*/ 446 h 1146"/>
              </a:gdLst>
              <a:ahLst/>
              <a:cxnLst>
                <a:cxn ang="0">
                  <a:pos x="T0" y="T1"/>
                </a:cxn>
                <a:cxn ang="0">
                  <a:pos x="T2" y="T3"/>
                </a:cxn>
                <a:cxn ang="0">
                  <a:pos x="T4" y="T5"/>
                </a:cxn>
                <a:cxn ang="0">
                  <a:pos x="T6" y="T7"/>
                </a:cxn>
              </a:cxnLst>
              <a:rect l="0" t="0" r="r" b="b"/>
              <a:pathLst>
                <a:path w="2349" h="1146">
                  <a:moveTo>
                    <a:pt x="0" y="446"/>
                  </a:moveTo>
                  <a:cubicBezTo>
                    <a:pt x="46" y="292"/>
                    <a:pt x="107" y="142"/>
                    <a:pt x="183" y="0"/>
                  </a:cubicBezTo>
                  <a:lnTo>
                    <a:pt x="2349" y="1146"/>
                  </a:lnTo>
                  <a:lnTo>
                    <a:pt x="0" y="446"/>
                  </a:lnTo>
                  <a:close/>
                </a:path>
              </a:pathLst>
            </a:custGeom>
            <a:solidFill>
              <a:srgbClr val="F2A9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16" name="Freeform 10"/>
            <p:cNvSpPr>
              <a:spLocks/>
            </p:cNvSpPr>
            <p:nvPr/>
          </p:nvSpPr>
          <p:spPr bwMode="auto">
            <a:xfrm>
              <a:off x="2902" y="2059"/>
              <a:ext cx="762" cy="681"/>
            </a:xfrm>
            <a:custGeom>
              <a:avLst/>
              <a:gdLst>
                <a:gd name="T0" fmla="*/ 0 w 2166"/>
                <a:gd name="T1" fmla="*/ 783 h 1929"/>
                <a:gd name="T2" fmla="*/ 653 w 2166"/>
                <a:gd name="T3" fmla="*/ 0 h 1929"/>
                <a:gd name="T4" fmla="*/ 2166 w 2166"/>
                <a:gd name="T5" fmla="*/ 1929 h 1929"/>
                <a:gd name="T6" fmla="*/ 0 w 2166"/>
                <a:gd name="T7" fmla="*/ 783 h 1929"/>
              </a:gdLst>
              <a:ahLst/>
              <a:cxnLst>
                <a:cxn ang="0">
                  <a:pos x="T0" y="T1"/>
                </a:cxn>
                <a:cxn ang="0">
                  <a:pos x="T2" y="T3"/>
                </a:cxn>
                <a:cxn ang="0">
                  <a:pos x="T4" y="T5"/>
                </a:cxn>
                <a:cxn ang="0">
                  <a:pos x="T6" y="T7"/>
                </a:cxn>
              </a:cxnLst>
              <a:rect l="0" t="0" r="r" b="b"/>
              <a:pathLst>
                <a:path w="2166" h="1929">
                  <a:moveTo>
                    <a:pt x="0" y="783"/>
                  </a:moveTo>
                  <a:cubicBezTo>
                    <a:pt x="160" y="479"/>
                    <a:pt x="383" y="213"/>
                    <a:pt x="653" y="0"/>
                  </a:cubicBezTo>
                  <a:lnTo>
                    <a:pt x="2166" y="1929"/>
                  </a:lnTo>
                  <a:lnTo>
                    <a:pt x="0" y="783"/>
                  </a:lnTo>
                  <a:close/>
                </a:path>
              </a:pathLst>
            </a:custGeom>
            <a:solidFill>
              <a:srgbClr val="3964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17" name="Freeform 11"/>
            <p:cNvSpPr>
              <a:spLocks/>
            </p:cNvSpPr>
            <p:nvPr/>
          </p:nvSpPr>
          <p:spPr bwMode="auto">
            <a:xfrm>
              <a:off x="3132" y="1959"/>
              <a:ext cx="532" cy="781"/>
            </a:xfrm>
            <a:custGeom>
              <a:avLst/>
              <a:gdLst>
                <a:gd name="T0" fmla="*/ 0 w 1513"/>
                <a:gd name="T1" fmla="*/ 285 h 2214"/>
                <a:gd name="T2" fmla="*/ 461 w 1513"/>
                <a:gd name="T3" fmla="*/ 0 h 2214"/>
                <a:gd name="T4" fmla="*/ 1513 w 1513"/>
                <a:gd name="T5" fmla="*/ 2214 h 2214"/>
                <a:gd name="T6" fmla="*/ 0 w 1513"/>
                <a:gd name="T7" fmla="*/ 285 h 2214"/>
              </a:gdLst>
              <a:ahLst/>
              <a:cxnLst>
                <a:cxn ang="0">
                  <a:pos x="T0" y="T1"/>
                </a:cxn>
                <a:cxn ang="0">
                  <a:pos x="T2" y="T3"/>
                </a:cxn>
                <a:cxn ang="0">
                  <a:pos x="T4" y="T5"/>
                </a:cxn>
                <a:cxn ang="0">
                  <a:pos x="T6" y="T7"/>
                </a:cxn>
              </a:cxnLst>
              <a:rect l="0" t="0" r="r" b="b"/>
              <a:pathLst>
                <a:path w="1513" h="2214">
                  <a:moveTo>
                    <a:pt x="0" y="285"/>
                  </a:moveTo>
                  <a:cubicBezTo>
                    <a:pt x="143" y="174"/>
                    <a:pt x="297" y="78"/>
                    <a:pt x="461" y="0"/>
                  </a:cubicBezTo>
                  <a:lnTo>
                    <a:pt x="1513" y="2214"/>
                  </a:lnTo>
                  <a:lnTo>
                    <a:pt x="0" y="285"/>
                  </a:lnTo>
                  <a:close/>
                </a:path>
              </a:pathLst>
            </a:custGeom>
            <a:solidFill>
              <a:srgbClr val="99663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18" name="Freeform 12"/>
            <p:cNvSpPr>
              <a:spLocks/>
            </p:cNvSpPr>
            <p:nvPr/>
          </p:nvSpPr>
          <p:spPr bwMode="auto">
            <a:xfrm>
              <a:off x="3294" y="1919"/>
              <a:ext cx="370" cy="821"/>
            </a:xfrm>
            <a:custGeom>
              <a:avLst/>
              <a:gdLst>
                <a:gd name="T0" fmla="*/ 0 w 1052"/>
                <a:gd name="T1" fmla="*/ 113 h 2327"/>
                <a:gd name="T2" fmla="*/ 280 w 1052"/>
                <a:gd name="T3" fmla="*/ 0 h 2327"/>
                <a:gd name="T4" fmla="*/ 1052 w 1052"/>
                <a:gd name="T5" fmla="*/ 2327 h 2327"/>
                <a:gd name="T6" fmla="*/ 0 w 1052"/>
                <a:gd name="T7" fmla="*/ 113 h 2327"/>
              </a:gdLst>
              <a:ahLst/>
              <a:cxnLst>
                <a:cxn ang="0">
                  <a:pos x="T0" y="T1"/>
                </a:cxn>
                <a:cxn ang="0">
                  <a:pos x="T2" y="T3"/>
                </a:cxn>
                <a:cxn ang="0">
                  <a:pos x="T4" y="T5"/>
                </a:cxn>
                <a:cxn ang="0">
                  <a:pos x="T6" y="T7"/>
                </a:cxn>
              </a:cxnLst>
              <a:rect l="0" t="0" r="r" b="b"/>
              <a:pathLst>
                <a:path w="1052" h="2327">
                  <a:moveTo>
                    <a:pt x="0" y="113"/>
                  </a:moveTo>
                  <a:cubicBezTo>
                    <a:pt x="91" y="70"/>
                    <a:pt x="185" y="32"/>
                    <a:pt x="280" y="0"/>
                  </a:cubicBezTo>
                  <a:lnTo>
                    <a:pt x="1052" y="2327"/>
                  </a:lnTo>
                  <a:lnTo>
                    <a:pt x="0" y="113"/>
                  </a:lnTo>
                  <a:close/>
                </a:path>
              </a:pathLst>
            </a:custGeom>
            <a:solidFill>
              <a:srgbClr val="BC4C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19" name="Freeform 13"/>
            <p:cNvSpPr>
              <a:spLocks/>
            </p:cNvSpPr>
            <p:nvPr/>
          </p:nvSpPr>
          <p:spPr bwMode="auto">
            <a:xfrm>
              <a:off x="3392" y="1907"/>
              <a:ext cx="272" cy="833"/>
            </a:xfrm>
            <a:custGeom>
              <a:avLst/>
              <a:gdLst>
                <a:gd name="T0" fmla="*/ 0 w 772"/>
                <a:gd name="T1" fmla="*/ 35 h 2362"/>
                <a:gd name="T2" fmla="*/ 116 w 772"/>
                <a:gd name="T3" fmla="*/ 0 h 2362"/>
                <a:gd name="T4" fmla="*/ 772 w 772"/>
                <a:gd name="T5" fmla="*/ 2362 h 2362"/>
                <a:gd name="T6" fmla="*/ 0 w 772"/>
                <a:gd name="T7" fmla="*/ 35 h 2362"/>
              </a:gdLst>
              <a:ahLst/>
              <a:cxnLst>
                <a:cxn ang="0">
                  <a:pos x="T0" y="T1"/>
                </a:cxn>
                <a:cxn ang="0">
                  <a:pos x="T2" y="T3"/>
                </a:cxn>
                <a:cxn ang="0">
                  <a:pos x="T4" y="T5"/>
                </a:cxn>
                <a:cxn ang="0">
                  <a:pos x="T6" y="T7"/>
                </a:cxn>
              </a:cxnLst>
              <a:rect l="0" t="0" r="r" b="b"/>
              <a:pathLst>
                <a:path w="772" h="2362">
                  <a:moveTo>
                    <a:pt x="0" y="35"/>
                  </a:moveTo>
                  <a:cubicBezTo>
                    <a:pt x="39" y="23"/>
                    <a:pt x="77" y="11"/>
                    <a:pt x="116" y="0"/>
                  </a:cubicBezTo>
                  <a:lnTo>
                    <a:pt x="772" y="2362"/>
                  </a:lnTo>
                  <a:lnTo>
                    <a:pt x="0" y="35"/>
                  </a:lnTo>
                  <a:close/>
                </a:path>
              </a:pathLst>
            </a:custGeom>
            <a:solidFill>
              <a:srgbClr val="5353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20" name="Freeform 14"/>
            <p:cNvSpPr>
              <a:spLocks/>
            </p:cNvSpPr>
            <p:nvPr/>
          </p:nvSpPr>
          <p:spPr bwMode="auto">
            <a:xfrm>
              <a:off x="3433" y="1875"/>
              <a:ext cx="231" cy="865"/>
            </a:xfrm>
            <a:custGeom>
              <a:avLst/>
              <a:gdLst>
                <a:gd name="T0" fmla="*/ 0 w 656"/>
                <a:gd name="T1" fmla="*/ 89 h 2451"/>
                <a:gd name="T2" fmla="*/ 656 w 656"/>
                <a:gd name="T3" fmla="*/ 0 h 2451"/>
                <a:gd name="T4" fmla="*/ 656 w 656"/>
                <a:gd name="T5" fmla="*/ 2451 h 2451"/>
                <a:gd name="T6" fmla="*/ 0 w 656"/>
                <a:gd name="T7" fmla="*/ 89 h 2451"/>
              </a:gdLst>
              <a:ahLst/>
              <a:cxnLst>
                <a:cxn ang="0">
                  <a:pos x="T0" y="T1"/>
                </a:cxn>
                <a:cxn ang="0">
                  <a:pos x="T2" y="T3"/>
                </a:cxn>
                <a:cxn ang="0">
                  <a:pos x="T4" y="T5"/>
                </a:cxn>
                <a:cxn ang="0">
                  <a:pos x="T6" y="T7"/>
                </a:cxn>
              </a:cxnLst>
              <a:rect l="0" t="0" r="r" b="b"/>
              <a:pathLst>
                <a:path w="656" h="2451">
                  <a:moveTo>
                    <a:pt x="0" y="89"/>
                  </a:moveTo>
                  <a:cubicBezTo>
                    <a:pt x="214" y="30"/>
                    <a:pt x="434" y="0"/>
                    <a:pt x="656" y="0"/>
                  </a:cubicBezTo>
                  <a:lnTo>
                    <a:pt x="656" y="2451"/>
                  </a:lnTo>
                  <a:lnTo>
                    <a:pt x="0" y="89"/>
                  </a:lnTo>
                  <a:close/>
                </a:path>
              </a:pathLst>
            </a:custGeom>
            <a:solidFill>
              <a:srgbClr val="00643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1" name="Rectangle 15"/>
            <p:cNvSpPr>
              <a:spLocks noChangeArrowheads="1"/>
            </p:cNvSpPr>
            <p:nvPr/>
          </p:nvSpPr>
          <p:spPr bwMode="auto">
            <a:xfrm>
              <a:off x="4094" y="2196"/>
              <a:ext cx="1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28%</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22" name="Rectangle 16"/>
            <p:cNvSpPr>
              <a:spLocks noChangeArrowheads="1"/>
            </p:cNvSpPr>
            <p:nvPr/>
          </p:nvSpPr>
          <p:spPr bwMode="auto">
            <a:xfrm>
              <a:off x="4069" y="3195"/>
              <a:ext cx="15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23%</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23" name="Rectangle 17"/>
            <p:cNvSpPr>
              <a:spLocks noChangeArrowheads="1"/>
            </p:cNvSpPr>
            <p:nvPr/>
          </p:nvSpPr>
          <p:spPr bwMode="auto">
            <a:xfrm>
              <a:off x="3216" y="3313"/>
              <a:ext cx="1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14%</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24" name="Rectangle 18"/>
            <p:cNvSpPr>
              <a:spLocks noChangeArrowheads="1"/>
            </p:cNvSpPr>
            <p:nvPr/>
          </p:nvSpPr>
          <p:spPr bwMode="auto">
            <a:xfrm>
              <a:off x="2861" y="2790"/>
              <a:ext cx="1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14%</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25" name="Rectangle 19"/>
            <p:cNvSpPr>
              <a:spLocks noChangeArrowheads="1"/>
            </p:cNvSpPr>
            <p:nvPr/>
          </p:nvSpPr>
          <p:spPr bwMode="auto">
            <a:xfrm>
              <a:off x="2918" y="2394"/>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3%</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26" name="Rectangle 20"/>
            <p:cNvSpPr>
              <a:spLocks noChangeArrowheads="1"/>
            </p:cNvSpPr>
            <p:nvPr/>
          </p:nvSpPr>
          <p:spPr bwMode="auto">
            <a:xfrm>
              <a:off x="3035" y="2213"/>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smtClean="0">
                  <a:ln>
                    <a:noFill/>
                  </a:ln>
                  <a:solidFill>
                    <a:srgbClr val="FFFFFF"/>
                  </a:solidFill>
                  <a:effectLst/>
                  <a:latin typeface="Calibri" panose="020F0502020204030204" pitchFamily="34" charset="0"/>
                </a:rPr>
                <a:t>7%</a:t>
              </a:r>
              <a:endParaRPr kumimoji="0" lang="en-US" altLang="en-US" sz="1800" i="0" u="none" strike="noStrike" cap="none" normalizeH="0" baseline="0" smtClean="0">
                <a:ln>
                  <a:noFill/>
                </a:ln>
                <a:solidFill>
                  <a:schemeClr val="tx1"/>
                </a:solidFill>
                <a:effectLst/>
                <a:latin typeface="Calibri" panose="020F0502020204030204" pitchFamily="34" charset="0"/>
              </a:endParaRPr>
            </a:p>
          </p:txBody>
        </p:sp>
        <p:sp>
          <p:nvSpPr>
            <p:cNvPr id="27" name="Rectangle 21"/>
            <p:cNvSpPr>
              <a:spLocks noChangeArrowheads="1"/>
            </p:cNvSpPr>
            <p:nvPr/>
          </p:nvSpPr>
          <p:spPr bwMode="auto">
            <a:xfrm>
              <a:off x="3193" y="2041"/>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4%</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28" name="Rectangle 22"/>
            <p:cNvSpPr>
              <a:spLocks noChangeArrowheads="1"/>
            </p:cNvSpPr>
            <p:nvPr/>
          </p:nvSpPr>
          <p:spPr bwMode="auto">
            <a:xfrm>
              <a:off x="3342" y="1959"/>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2%</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29" name="Rectangle 23"/>
            <p:cNvSpPr>
              <a:spLocks noChangeArrowheads="1"/>
            </p:cNvSpPr>
            <p:nvPr/>
          </p:nvSpPr>
          <p:spPr bwMode="auto">
            <a:xfrm>
              <a:off x="3516" y="1914"/>
              <a:ext cx="11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i="0" u="none" strike="noStrike" cap="none" normalizeH="0" baseline="0" dirty="0" smtClean="0">
                  <a:ln>
                    <a:noFill/>
                  </a:ln>
                  <a:solidFill>
                    <a:srgbClr val="FFFFFF"/>
                  </a:solidFill>
                  <a:effectLst/>
                  <a:latin typeface="Calibri" panose="020F0502020204030204" pitchFamily="34" charset="0"/>
                </a:rPr>
                <a:t>4%</a:t>
              </a:r>
              <a:endParaRPr kumimoji="0" lang="en-US" altLang="en-US" sz="1800" i="0" u="none" strike="noStrike" cap="none" normalizeH="0" baseline="0" dirty="0" smtClean="0">
                <a:ln>
                  <a:noFill/>
                </a:ln>
                <a:solidFill>
                  <a:schemeClr val="tx1"/>
                </a:solidFill>
                <a:effectLst/>
                <a:latin typeface="Calibri" panose="020F0502020204030204" pitchFamily="34" charset="0"/>
              </a:endParaRPr>
            </a:p>
          </p:txBody>
        </p:sp>
        <p:sp>
          <p:nvSpPr>
            <p:cNvPr id="30" name="Rectangle 24"/>
            <p:cNvSpPr>
              <a:spLocks noChangeArrowheads="1"/>
            </p:cNvSpPr>
            <p:nvPr/>
          </p:nvSpPr>
          <p:spPr bwMode="auto">
            <a:xfrm>
              <a:off x="4741" y="1917"/>
              <a:ext cx="56" cy="56"/>
            </a:xfrm>
            <a:prstGeom prst="rect">
              <a:avLst/>
            </a:prstGeom>
            <a:solidFill>
              <a:srgbClr val="0121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31" name="Rectangle 25"/>
            <p:cNvSpPr>
              <a:spLocks noChangeArrowheads="1"/>
            </p:cNvSpPr>
            <p:nvPr/>
          </p:nvSpPr>
          <p:spPr bwMode="auto">
            <a:xfrm>
              <a:off x="4824" y="1880"/>
              <a:ext cx="109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Information Technology</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32" name="Rectangle 26"/>
            <p:cNvSpPr>
              <a:spLocks noChangeArrowheads="1"/>
            </p:cNvSpPr>
            <p:nvPr/>
          </p:nvSpPr>
          <p:spPr bwMode="auto">
            <a:xfrm>
              <a:off x="4741" y="2092"/>
              <a:ext cx="56" cy="56"/>
            </a:xfrm>
            <a:prstGeom prst="rect">
              <a:avLst/>
            </a:prstGeom>
            <a:solidFill>
              <a:srgbClr val="E318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33" name="Rectangle 27"/>
            <p:cNvSpPr>
              <a:spLocks noChangeArrowheads="1"/>
            </p:cNvSpPr>
            <p:nvPr/>
          </p:nvSpPr>
          <p:spPr bwMode="auto">
            <a:xfrm>
              <a:off x="4824" y="2059"/>
              <a:ext cx="53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Health Care</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34" name="Rectangle 28"/>
            <p:cNvSpPr>
              <a:spLocks noChangeArrowheads="1"/>
            </p:cNvSpPr>
            <p:nvPr/>
          </p:nvSpPr>
          <p:spPr bwMode="auto">
            <a:xfrm>
              <a:off x="4741" y="2272"/>
              <a:ext cx="56" cy="57"/>
            </a:xfrm>
            <a:prstGeom prst="rect">
              <a:avLst/>
            </a:prstGeom>
            <a:solidFill>
              <a:srgbClr val="0073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35" name="Rectangle 29"/>
            <p:cNvSpPr>
              <a:spLocks noChangeArrowheads="1"/>
            </p:cNvSpPr>
            <p:nvPr/>
          </p:nvSpPr>
          <p:spPr bwMode="auto">
            <a:xfrm>
              <a:off x="4824" y="2235"/>
              <a:ext cx="48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Industrials</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36" name="Rectangle 30"/>
            <p:cNvSpPr>
              <a:spLocks noChangeArrowheads="1"/>
            </p:cNvSpPr>
            <p:nvPr/>
          </p:nvSpPr>
          <p:spPr bwMode="auto">
            <a:xfrm>
              <a:off x="4741" y="2447"/>
              <a:ext cx="56" cy="57"/>
            </a:xfrm>
            <a:prstGeom prst="rect">
              <a:avLst/>
            </a:prstGeom>
            <a:solidFill>
              <a:srgbClr val="27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37" name="Rectangle 31"/>
            <p:cNvSpPr>
              <a:spLocks noChangeArrowheads="1"/>
            </p:cNvSpPr>
            <p:nvPr/>
          </p:nvSpPr>
          <p:spPr bwMode="auto">
            <a:xfrm>
              <a:off x="4824" y="2413"/>
              <a:ext cx="110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Consumer Discretionary</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38" name="Rectangle 32"/>
            <p:cNvSpPr>
              <a:spLocks noChangeArrowheads="1"/>
            </p:cNvSpPr>
            <p:nvPr/>
          </p:nvSpPr>
          <p:spPr bwMode="auto">
            <a:xfrm>
              <a:off x="4741" y="2628"/>
              <a:ext cx="56" cy="56"/>
            </a:xfrm>
            <a:prstGeom prst="rect">
              <a:avLst/>
            </a:prstGeom>
            <a:solidFill>
              <a:srgbClr val="F2A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39" name="Rectangle 33"/>
            <p:cNvSpPr>
              <a:spLocks noChangeArrowheads="1"/>
            </p:cNvSpPr>
            <p:nvPr/>
          </p:nvSpPr>
          <p:spPr bwMode="auto">
            <a:xfrm>
              <a:off x="4824" y="2591"/>
              <a:ext cx="82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Consumer Staples</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40" name="Rectangle 34"/>
            <p:cNvSpPr>
              <a:spLocks noChangeArrowheads="1"/>
            </p:cNvSpPr>
            <p:nvPr/>
          </p:nvSpPr>
          <p:spPr bwMode="auto">
            <a:xfrm>
              <a:off x="4741" y="2808"/>
              <a:ext cx="56" cy="51"/>
            </a:xfrm>
            <a:prstGeom prst="rect">
              <a:avLst/>
            </a:prstGeom>
            <a:solidFill>
              <a:srgbClr val="396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41" name="Rectangle 35"/>
            <p:cNvSpPr>
              <a:spLocks noChangeArrowheads="1"/>
            </p:cNvSpPr>
            <p:nvPr/>
          </p:nvSpPr>
          <p:spPr bwMode="auto">
            <a:xfrm>
              <a:off x="4824" y="2769"/>
              <a:ext cx="45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Financials</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42" name="Rectangle 36"/>
            <p:cNvSpPr>
              <a:spLocks noChangeArrowheads="1"/>
            </p:cNvSpPr>
            <p:nvPr/>
          </p:nvSpPr>
          <p:spPr bwMode="auto">
            <a:xfrm>
              <a:off x="4741" y="2983"/>
              <a:ext cx="56" cy="57"/>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43" name="Rectangle 37"/>
            <p:cNvSpPr>
              <a:spLocks noChangeArrowheads="1"/>
            </p:cNvSpPr>
            <p:nvPr/>
          </p:nvSpPr>
          <p:spPr bwMode="auto">
            <a:xfrm>
              <a:off x="4824" y="2947"/>
              <a:ext cx="35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Utilities</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44" name="Rectangle 38"/>
            <p:cNvSpPr>
              <a:spLocks noChangeArrowheads="1"/>
            </p:cNvSpPr>
            <p:nvPr/>
          </p:nvSpPr>
          <p:spPr bwMode="auto">
            <a:xfrm>
              <a:off x="4741" y="3164"/>
              <a:ext cx="56" cy="51"/>
            </a:xfrm>
            <a:prstGeom prst="rect">
              <a:avLst/>
            </a:prstGeom>
            <a:solidFill>
              <a:srgbClr val="BC4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45" name="Rectangle 39"/>
            <p:cNvSpPr>
              <a:spLocks noChangeArrowheads="1"/>
            </p:cNvSpPr>
            <p:nvPr/>
          </p:nvSpPr>
          <p:spPr bwMode="auto">
            <a:xfrm>
              <a:off x="4824" y="3124"/>
              <a:ext cx="43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Materials</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46" name="Rectangle 40"/>
            <p:cNvSpPr>
              <a:spLocks noChangeArrowheads="1"/>
            </p:cNvSpPr>
            <p:nvPr/>
          </p:nvSpPr>
          <p:spPr bwMode="auto">
            <a:xfrm>
              <a:off x="4741" y="3339"/>
              <a:ext cx="56" cy="56"/>
            </a:xfrm>
            <a:prstGeom prst="rect">
              <a:avLst/>
            </a:prstGeom>
            <a:solidFill>
              <a:srgbClr val="5353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47" name="Rectangle 41"/>
            <p:cNvSpPr>
              <a:spLocks noChangeArrowheads="1"/>
            </p:cNvSpPr>
            <p:nvPr/>
          </p:nvSpPr>
          <p:spPr bwMode="auto">
            <a:xfrm>
              <a:off x="4824" y="3302"/>
              <a:ext cx="31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Energy</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sp>
          <p:nvSpPr>
            <p:cNvPr id="48" name="Rectangle 42"/>
            <p:cNvSpPr>
              <a:spLocks noChangeArrowheads="1"/>
            </p:cNvSpPr>
            <p:nvPr/>
          </p:nvSpPr>
          <p:spPr bwMode="auto">
            <a:xfrm>
              <a:off x="4741" y="3519"/>
              <a:ext cx="56" cy="51"/>
            </a:xfrm>
            <a:prstGeom prst="rect">
              <a:avLst/>
            </a:prstGeom>
            <a:solidFill>
              <a:srgbClr val="0064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b="0">
                <a:latin typeface="Calibri" panose="020F0502020204030204" pitchFamily="34" charset="0"/>
              </a:endParaRPr>
            </a:p>
          </p:txBody>
        </p:sp>
        <p:sp>
          <p:nvSpPr>
            <p:cNvPr id="49" name="Rectangle 43"/>
            <p:cNvSpPr>
              <a:spLocks noChangeArrowheads="1"/>
            </p:cNvSpPr>
            <p:nvPr/>
          </p:nvSpPr>
          <p:spPr bwMode="auto">
            <a:xfrm>
              <a:off x="4824" y="3480"/>
              <a:ext cx="112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595959"/>
                  </a:solidFill>
                  <a:effectLst/>
                  <a:latin typeface="Calibri" panose="020F0502020204030204" pitchFamily="34" charset="0"/>
                </a:rPr>
                <a:t>Communication Services</a:t>
              </a:r>
              <a:endParaRPr kumimoji="0" lang="en-US" altLang="en-US" sz="2400" b="0" i="0" u="none" strike="noStrike" cap="none" normalizeH="0" baseline="0" dirty="0" smtClean="0">
                <a:ln>
                  <a:noFill/>
                </a:ln>
                <a:solidFill>
                  <a:schemeClr val="tx1"/>
                </a:solidFill>
                <a:effectLst/>
                <a:latin typeface="Calibri" panose="020F0502020204030204" pitchFamily="34" charset="0"/>
              </a:endParaRPr>
            </a:p>
          </p:txBody>
        </p:sp>
      </p:grpSp>
      <p:sp>
        <p:nvSpPr>
          <p:cNvPr id="3" name="TextBox 2"/>
          <p:cNvSpPr txBox="1"/>
          <p:nvPr>
            <p:custDataLst>
              <p:tags r:id="rId4"/>
            </p:custDataLst>
          </p:nvPr>
        </p:nvSpPr>
        <p:spPr>
          <a:xfrm>
            <a:off x="356616" y="7315200"/>
            <a:ext cx="254000" cy="153888"/>
          </a:xfrm>
          <a:prstGeom prst="rect">
            <a:avLst/>
          </a:prstGeom>
          <a:noFill/>
        </p:spPr>
        <p:txBody>
          <a:bodyPr vert="horz" lIns="0" tIns="0" rIns="0" bIns="0" rtlCol="0" anchorCtr="0">
            <a:spAutoFit/>
          </a:bodyPr>
          <a:lstStyle/>
          <a:p>
            <a:r>
              <a:rPr lang="en-US" sz="1000" b="0" dirty="0" smtClean="0">
                <a:solidFill>
                  <a:srgbClr val="000000"/>
                </a:solidFill>
              </a:rPr>
              <a:t>12</a:t>
            </a:r>
            <a:endParaRPr lang="en-US" sz="1000" b="0" dirty="0">
              <a:solidFill>
                <a:srgbClr val="000000"/>
              </a:solidFill>
            </a:endParaRPr>
          </a:p>
        </p:txBody>
      </p:sp>
    </p:spTree>
    <p:custDataLst>
      <p:tags r:id="rId1"/>
    </p:custDataLst>
    <p:extLst>
      <p:ext uri="{BB962C8B-B14F-4D97-AF65-F5344CB8AC3E}">
        <p14:creationId xmlns:p14="http://schemas.microsoft.com/office/powerpoint/2010/main" val="2343187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Publishing Placeholder" hidden="1"/>
          <p:cNvSpPr>
            <a:spLocks noGrp="1"/>
          </p:cNvSpPr>
          <p:nvPr>
            <p:ph type="ctrTitle"/>
            <p:custDataLst>
              <p:tags r:id="rId2"/>
            </p:custDataLst>
          </p:nvPr>
        </p:nvSpPr>
        <p:spPr>
          <a:xfrm>
            <a:off x="0" y="7773670"/>
            <a:ext cx="10058400" cy="50800"/>
          </a:xfrm>
          <a:prstGeom prst="rect">
            <a:avLst/>
          </a:prstGeom>
        </p:spPr>
        <p:txBody>
          <a:bodyPr lIns="0" tIns="0" rIns="0" bIns="0"/>
          <a:lstStyle>
            <a:lvl1pPr>
              <a:defRPr sz="100" b="0" baseline="0">
                <a:solidFill>
                  <a:srgbClr val="738EA5"/>
                </a:solidFill>
                <a:latin typeface="Calibri"/>
              </a:defRPr>
            </a:lvl1pPr>
          </a:lstStyle>
          <a:p>
            <a:r>
              <a:rPr lang="en-US" smtClean="0">
                <a:latin typeface="Calibri" panose="020F0502020204030204" pitchFamily="34" charset="0"/>
              </a:rPr>
              <a:t>Technology Capital Markets</a:t>
            </a:r>
            <a:endParaRPr lang="en-US" dirty="0">
              <a:latin typeface="Calibri" panose="020F0502020204030204" pitchFamily="34" charset="0"/>
            </a:endParaRPr>
          </a:p>
        </p:txBody>
      </p:sp>
      <p:sp>
        <p:nvSpPr>
          <p:cNvPr id="6" name="Divider Heading"/>
          <p:cNvSpPr txBox="1">
            <a:spLocks noChangeArrowheads="1"/>
          </p:cNvSpPr>
          <p:nvPr>
            <p:custDataLst>
              <p:tags r:id="rId3"/>
            </p:custDataLst>
          </p:nvPr>
        </p:nvSpPr>
        <p:spPr bwMode="auto">
          <a:xfrm>
            <a:off x="356616" y="2895600"/>
            <a:ext cx="9354311" cy="1284582"/>
          </a:xfrm>
          <a:prstGeom prst="rect">
            <a:avLst/>
          </a:prstGeom>
          <a:noFill/>
          <a:ln w="9525">
            <a:noFill/>
            <a:miter lim="800000"/>
            <a:headEnd/>
            <a:tailEnd/>
          </a:ln>
          <a:effectLst/>
        </p:spPr>
        <p:txBody>
          <a:bodyPr lIns="0" tIns="0" rIns="0" bIns="0" anchor="ctr">
            <a:spAutoFit/>
          </a:bodyPr>
          <a:lstStyle/>
          <a:p>
            <a:pPr algn="ctr">
              <a:lnSpc>
                <a:spcPts val="5000"/>
              </a:lnSpc>
            </a:pPr>
            <a:r>
              <a:rPr lang="en-US" altLang="en-US" sz="4800" b="0" dirty="0" smtClean="0">
                <a:solidFill>
                  <a:srgbClr val="000000"/>
                </a:solidFill>
                <a:cs typeface="Calibri" panose="020F0502020204030204" pitchFamily="34" charset="0"/>
              </a:rPr>
              <a:t>What’s Happening in</a:t>
            </a:r>
            <a:br>
              <a:rPr lang="en-US" altLang="en-US" sz="4800" b="0" dirty="0" smtClean="0">
                <a:solidFill>
                  <a:srgbClr val="000000"/>
                </a:solidFill>
                <a:cs typeface="Calibri" panose="020F0502020204030204" pitchFamily="34" charset="0"/>
              </a:rPr>
            </a:br>
            <a:r>
              <a:rPr lang="en-US" altLang="en-US" sz="4800" b="0" dirty="0" smtClean="0">
                <a:solidFill>
                  <a:srgbClr val="000000"/>
                </a:solidFill>
                <a:cs typeface="Calibri" panose="020F0502020204030204" pitchFamily="34" charset="0"/>
              </a:rPr>
              <a:t>Technology Capital Markets?</a:t>
            </a:r>
          </a:p>
        </p:txBody>
      </p:sp>
    </p:spTree>
    <p:custDataLst>
      <p:tags r:id="rId1"/>
    </p:custDataLst>
    <p:extLst>
      <p:ext uri="{BB962C8B-B14F-4D97-AF65-F5344CB8AC3E}">
        <p14:creationId xmlns:p14="http://schemas.microsoft.com/office/powerpoint/2010/main" val="3951658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Markets up 19% YTD Led by Tech, Amidst Solid Macro Backdrop</a:t>
            </a:r>
            <a:endParaRPr lang="en-US" dirty="0">
              <a:latin typeface="Calibri" panose="020F0502020204030204" pitchFamily="34" charset="0"/>
            </a:endParaRPr>
          </a:p>
        </p:txBody>
      </p:sp>
      <p:sp>
        <p:nvSpPr>
          <p:cNvPr id="97" name="Main Heading"/>
          <p:cNvSpPr>
            <a:spLocks noChangeArrowheads="1"/>
          </p:cNvSpPr>
          <p:nvPr>
            <p:custDataLst>
              <p:tags r:id="rId3"/>
            </p:custDataLst>
          </p:nvPr>
        </p:nvSpPr>
        <p:spPr bwMode="gray">
          <a:xfrm>
            <a:off x="356614" y="455784"/>
            <a:ext cx="7996811" cy="577072"/>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smtClean="0">
                <a:solidFill>
                  <a:srgbClr val="000000"/>
                </a:solidFill>
                <a:cs typeface="Calibri" panose="020F0502020204030204" pitchFamily="34" charset="0"/>
              </a:rPr>
              <a:t>Fund Flows Continue for Technology Sector</a:t>
            </a:r>
            <a:endParaRPr lang="en-US" sz="2800" b="0" dirty="0">
              <a:solidFill>
                <a:srgbClr val="000000"/>
              </a:solidFill>
              <a:cs typeface="Calibri" panose="020F0502020204030204" pitchFamily="34" charset="0"/>
            </a:endParaRPr>
          </a:p>
        </p:txBody>
      </p:sp>
      <p:sp>
        <p:nvSpPr>
          <p:cNvPr id="74" name="Page Footnote"/>
          <p:cNvSpPr txBox="1">
            <a:spLocks noChangeArrowheads="1"/>
          </p:cNvSpPr>
          <p:nvPr>
            <p:custDataLst>
              <p:tags r:id="rId4"/>
            </p:custDataLst>
          </p:nvPr>
        </p:nvSpPr>
        <p:spPr bwMode="auto">
          <a:xfrm>
            <a:off x="457200" y="7389544"/>
            <a:ext cx="7589520" cy="215444"/>
          </a:xfrm>
          <a:prstGeom prst="rect">
            <a:avLst/>
          </a:prstGeom>
          <a:noFill/>
          <a:ln w="28575">
            <a:noFill/>
            <a:miter lim="800000"/>
            <a:headEnd/>
            <a:tailEnd/>
          </a:ln>
          <a:effectLst/>
        </p:spPr>
        <p:txBody>
          <a:bodyPr wrap="square" lIns="0" tIns="0" rIns="0" bIns="0" anchor="b">
            <a:spAutoFit/>
          </a:bodyPr>
          <a:lstStyle/>
          <a:p>
            <a:r>
              <a:rPr lang="en-US" sz="700" i="1" dirty="0" smtClean="0">
                <a:solidFill>
                  <a:srgbClr val="000000"/>
                </a:solidFill>
                <a:latin typeface="Calibri" panose="020F0502020204030204" pitchFamily="34" charset="0"/>
                <a:cs typeface="Calibri" pitchFamily="34" charset="0"/>
              </a:rPr>
              <a:t>____________________</a:t>
            </a:r>
          </a:p>
          <a:p>
            <a:r>
              <a:rPr lang="en-US" sz="700" b="0" i="1" dirty="0" smtClean="0">
                <a:solidFill>
                  <a:srgbClr val="000000"/>
                </a:solidFill>
                <a:latin typeface="Calibri" panose="020F0502020204030204" pitchFamily="34" charset="0"/>
                <a:cs typeface="Calibri" pitchFamily="34" charset="0"/>
              </a:rPr>
              <a:t>Source: Bloomberg, BofA Merrill Lynch Global Economics Research </a:t>
            </a:r>
            <a:r>
              <a:rPr lang="en-US" sz="700" b="0" i="1" dirty="0">
                <a:solidFill>
                  <a:srgbClr val="000000"/>
                </a:solidFill>
                <a:latin typeface="Calibri" panose="020F0502020204030204" pitchFamily="34" charset="0"/>
                <a:cs typeface="Calibri" pitchFamily="34" charset="0"/>
              </a:rPr>
              <a:t> as of October </a:t>
            </a:r>
            <a:r>
              <a:rPr lang="en-US" sz="700" b="0" i="1" dirty="0" smtClean="0">
                <a:solidFill>
                  <a:srgbClr val="000000"/>
                </a:solidFill>
                <a:latin typeface="Calibri" panose="020F0502020204030204" pitchFamily="34" charset="0"/>
                <a:cs typeface="Calibri" pitchFamily="34" charset="0"/>
              </a:rPr>
              <a:t>17, </a:t>
            </a:r>
            <a:r>
              <a:rPr lang="en-US" sz="700" b="0" i="1" dirty="0">
                <a:solidFill>
                  <a:srgbClr val="000000"/>
                </a:solidFill>
                <a:latin typeface="Calibri" panose="020F0502020204030204" pitchFamily="34" charset="0"/>
                <a:cs typeface="Calibri" pitchFamily="34" charset="0"/>
              </a:rPr>
              <a:t>2019</a:t>
            </a:r>
            <a:r>
              <a:rPr lang="en-US" sz="700" b="0" i="1" dirty="0" smtClean="0">
                <a:solidFill>
                  <a:srgbClr val="000000"/>
                </a:solidFill>
                <a:latin typeface="Calibri" panose="020F0502020204030204" pitchFamily="34" charset="0"/>
                <a:cs typeface="Calibri" pitchFamily="34" charset="0"/>
              </a:rPr>
              <a:t> </a:t>
            </a:r>
          </a:p>
        </p:txBody>
      </p:sp>
      <p:sp>
        <p:nvSpPr>
          <p:cNvPr id="82" name="TextBox 81"/>
          <p:cNvSpPr txBox="1"/>
          <p:nvPr>
            <p:custDataLst>
              <p:tags r:id="rId5"/>
            </p:custDataLst>
          </p:nvPr>
        </p:nvSpPr>
        <p:spPr>
          <a:xfrm>
            <a:off x="356616" y="7315200"/>
            <a:ext cx="254000" cy="153888"/>
          </a:xfrm>
          <a:prstGeom prst="rect">
            <a:avLst/>
          </a:prstGeom>
          <a:noFill/>
        </p:spPr>
        <p:txBody>
          <a:bodyPr vert="horz" wrap="square" lIns="0" tIns="0" rIns="0" bIns="0" rtlCol="0" anchorCtr="0">
            <a:spAutoFit/>
          </a:bodyPr>
          <a:lstStyle/>
          <a:p>
            <a:pPr>
              <a:spcBef>
                <a:spcPts val="1560"/>
              </a:spcBef>
            </a:pPr>
            <a:r>
              <a:rPr lang="en-US" sz="1000" b="0" dirty="0">
                <a:solidFill>
                  <a:srgbClr val="000000"/>
                </a:solidFill>
              </a:rPr>
              <a:t>8</a:t>
            </a:r>
            <a:endParaRPr lang="en-US" sz="1000" b="0" dirty="0" smtClean="0">
              <a:solidFill>
                <a:srgbClr val="000000"/>
              </a:solidFill>
            </a:endParaRPr>
          </a:p>
        </p:txBody>
      </p:sp>
      <p:grpSp>
        <p:nvGrpSpPr>
          <p:cNvPr id="3" name="Group 2"/>
          <p:cNvGrpSpPr/>
          <p:nvPr/>
        </p:nvGrpSpPr>
        <p:grpSpPr>
          <a:xfrm>
            <a:off x="1524000" y="1828800"/>
            <a:ext cx="7429557" cy="4460373"/>
            <a:chOff x="5115287" y="1295400"/>
            <a:chExt cx="4646468" cy="2892367"/>
          </a:xfrm>
        </p:grpSpPr>
        <p:pic>
          <p:nvPicPr>
            <p:cNvPr id="18" name="Picture 17"/>
            <p:cNvPicPr>
              <a:picLocks noChangeAspect="1"/>
            </p:cNvPicPr>
            <p:nvPr>
              <p:custDataLst>
                <p:tags r:id="rId6"/>
              </p:custDataLst>
            </p:nvPr>
          </p:nvPicPr>
          <p:blipFill>
            <a:blip r:embed="rId10"/>
            <a:stretch>
              <a:fillRect/>
            </a:stretch>
          </p:blipFill>
          <p:spPr>
            <a:xfrm>
              <a:off x="5194278" y="1570025"/>
              <a:ext cx="4205829" cy="2617742"/>
            </a:xfrm>
            <a:prstGeom prst="rect">
              <a:avLst/>
            </a:prstGeom>
          </p:spPr>
        </p:pic>
        <p:sp>
          <p:nvSpPr>
            <p:cNvPr id="56" name="TextBox 55"/>
            <p:cNvSpPr txBox="1"/>
            <p:nvPr/>
          </p:nvSpPr>
          <p:spPr>
            <a:xfrm>
              <a:off x="9145281" y="1648601"/>
              <a:ext cx="616474" cy="329576"/>
            </a:xfrm>
            <a:prstGeom prst="rect">
              <a:avLst/>
            </a:prstGeom>
            <a:noFill/>
          </p:spPr>
          <p:txBody>
            <a:bodyPr wrap="square" lIns="0" tIns="0" rIns="0" bIns="0" rtlCol="0" anchor="ctr">
              <a:noAutofit/>
            </a:bodyPr>
            <a:lstStyle/>
            <a:p>
              <a:pPr algn="ctr"/>
              <a:r>
                <a:rPr sz="1400" b="1" dirty="0" smtClean="0">
                  <a:solidFill>
                    <a:srgbClr val="012169"/>
                  </a:solidFill>
                  <a:latin typeface="Calibri" panose="020F0502020204030204" pitchFamily="34" charset="0"/>
                  <a:cs typeface="Calibri" pitchFamily="34" charset="0"/>
                </a:rPr>
                <a:t>$2.1bn </a:t>
              </a:r>
            </a:p>
            <a:p>
              <a:pPr algn="ctr"/>
              <a:r>
                <a:rPr sz="1400" b="1" dirty="0" smtClean="0">
                  <a:solidFill>
                    <a:srgbClr val="012169"/>
                  </a:solidFill>
                  <a:latin typeface="Calibri" panose="020F0502020204030204" pitchFamily="34" charset="0"/>
                  <a:cs typeface="Calibri" pitchFamily="34" charset="0"/>
                </a:rPr>
                <a:t>Tech Fund Flows</a:t>
              </a:r>
            </a:p>
          </p:txBody>
        </p:sp>
        <p:pic>
          <p:nvPicPr>
            <p:cNvPr id="13" name="Picture 12"/>
            <p:cNvPicPr>
              <a:picLocks noChangeAspect="1"/>
            </p:cNvPicPr>
            <p:nvPr>
              <p:custDataLst>
                <p:tags r:id="rId7"/>
              </p:custDataLst>
            </p:nvPr>
          </p:nvPicPr>
          <p:blipFill>
            <a:blip r:embed="rId11"/>
            <a:stretch>
              <a:fillRect/>
            </a:stretch>
          </p:blipFill>
          <p:spPr>
            <a:xfrm>
              <a:off x="5773293" y="1575754"/>
              <a:ext cx="2273427" cy="764686"/>
            </a:xfrm>
            <a:prstGeom prst="rect">
              <a:avLst/>
            </a:prstGeom>
          </p:spPr>
        </p:pic>
        <p:sp>
          <p:nvSpPr>
            <p:cNvPr id="69" name="TextBox 68"/>
            <p:cNvSpPr txBox="1"/>
            <p:nvPr/>
          </p:nvSpPr>
          <p:spPr>
            <a:xfrm>
              <a:off x="5115287" y="1295400"/>
              <a:ext cx="973568" cy="261704"/>
            </a:xfrm>
            <a:prstGeom prst="rect">
              <a:avLst/>
            </a:prstGeom>
            <a:noFill/>
          </p:spPr>
          <p:txBody>
            <a:bodyPr wrap="square" lIns="0" tIns="0" rIns="0" bIns="0" rtlCol="0" anchor="ctr">
              <a:noAutofit/>
            </a:bodyPr>
            <a:lstStyle/>
            <a:p>
              <a:pPr algn="ctr"/>
              <a:r>
                <a:rPr sz="850" b="1" dirty="0" smtClean="0">
                  <a:solidFill>
                    <a:srgbClr val="000000"/>
                  </a:solidFill>
                  <a:latin typeface="Calibri" panose="020F0502020204030204" pitchFamily="34" charset="0"/>
                  <a:cs typeface="Calibri" pitchFamily="34" charset="0"/>
                </a:rPr>
                <a:t>Cumulative ($</a:t>
              </a:r>
              <a:r>
                <a:rPr sz="850" b="1" dirty="0" err="1" smtClean="0">
                  <a:solidFill>
                    <a:srgbClr val="000000"/>
                  </a:solidFill>
                  <a:latin typeface="Calibri" panose="020F0502020204030204" pitchFamily="34" charset="0"/>
                  <a:cs typeface="Calibri" pitchFamily="34" charset="0"/>
                </a:rPr>
                <a:t>bn</a:t>
              </a:r>
              <a:r>
                <a:rPr sz="850" b="1" dirty="0" smtClean="0">
                  <a:solidFill>
                    <a:srgbClr val="000000"/>
                  </a:solidFill>
                  <a:latin typeface="Calibri" panose="020F0502020204030204" pitchFamily="34" charset="0"/>
                  <a:cs typeface="Calibri" pitchFamily="34" charset="0"/>
                </a:rPr>
                <a:t>)</a:t>
              </a:r>
            </a:p>
          </p:txBody>
        </p:sp>
      </p:grpSp>
    </p:spTree>
    <p:custDataLst>
      <p:tags r:id="rId1"/>
    </p:custDataLst>
    <p:extLst>
      <p:ext uri="{BB962C8B-B14F-4D97-AF65-F5344CB8AC3E}">
        <p14:creationId xmlns:p14="http://schemas.microsoft.com/office/powerpoint/2010/main" val="924121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The Tech IPO Landscape Has Shifted</a:t>
            </a:r>
            <a:endParaRPr lang="en-US" dirty="0">
              <a:latin typeface="Calibri" panose="020F0502020204030204" pitchFamily="34" charset="0"/>
            </a:endParaRPr>
          </a:p>
        </p:txBody>
      </p:sp>
      <p:pic>
        <p:nvPicPr>
          <p:cNvPr id="27" name="Picture 26"/>
          <p:cNvPicPr>
            <a:picLocks noChangeAspect="1"/>
          </p:cNvPicPr>
          <p:nvPr>
            <p:custDataLst>
              <p:tags r:id="rId3"/>
            </p:custDataLst>
          </p:nvPr>
        </p:nvPicPr>
        <p:blipFill>
          <a:blip r:embed="rId17"/>
          <a:stretch>
            <a:fillRect/>
          </a:stretch>
        </p:blipFill>
        <p:spPr>
          <a:xfrm>
            <a:off x="384048" y="4473829"/>
            <a:ext cx="6379377" cy="2483655"/>
          </a:xfrm>
          <a:prstGeom prst="rect">
            <a:avLst/>
          </a:prstGeom>
          <a:noFill/>
          <a:ln/>
          <a:extLst>
            <a:ext uri="{909E8E84-426E-40DD-AFC4-6F175D3DCCD1}">
              <a14:hiddenFill xmlns:a14="http://schemas.microsoft.com/office/drawing/2010/main">
                <a:solidFill>
                  <a:srgbClr val="000000"/>
                </a:solidFill>
              </a14:hiddenFill>
            </a:ext>
          </a:extLst>
        </p:spPr>
      </p:pic>
      <p:pic>
        <p:nvPicPr>
          <p:cNvPr id="2" name="Picture 1"/>
          <p:cNvPicPr>
            <a:picLocks noChangeAspect="1"/>
          </p:cNvPicPr>
          <p:nvPr>
            <p:custDataLst>
              <p:tags r:id="rId4"/>
            </p:custDataLst>
          </p:nvPr>
        </p:nvPicPr>
        <p:blipFill>
          <a:blip r:embed="rId18"/>
          <a:stretch>
            <a:fillRect/>
          </a:stretch>
        </p:blipFill>
        <p:spPr>
          <a:xfrm>
            <a:off x="7769644" y="1382722"/>
            <a:ext cx="1439022" cy="1426046"/>
          </a:xfrm>
          <a:prstGeom prst="rect">
            <a:avLst/>
          </a:prstGeom>
        </p:spPr>
      </p:pic>
      <p:pic>
        <p:nvPicPr>
          <p:cNvPr id="4" name="Picture 3"/>
          <p:cNvPicPr>
            <a:picLocks noChangeAspect="1"/>
          </p:cNvPicPr>
          <p:nvPr>
            <p:custDataLst>
              <p:tags r:id="rId5"/>
            </p:custDataLst>
          </p:nvPr>
        </p:nvPicPr>
        <p:blipFill>
          <a:blip r:embed="rId19"/>
          <a:stretch>
            <a:fillRect/>
          </a:stretch>
        </p:blipFill>
        <p:spPr>
          <a:xfrm>
            <a:off x="1139009" y="1969766"/>
            <a:ext cx="5715000" cy="2629992"/>
          </a:xfrm>
          <a:prstGeom prst="rect">
            <a:avLst/>
          </a:prstGeom>
        </p:spPr>
      </p:pic>
      <p:pic>
        <p:nvPicPr>
          <p:cNvPr id="67" name="Picture 66"/>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6629186" y="2411325"/>
            <a:ext cx="398364" cy="224222"/>
          </a:xfrm>
          <a:prstGeom prst="rect">
            <a:avLst/>
          </a:prstGeom>
        </p:spPr>
      </p:pic>
      <p:pic>
        <p:nvPicPr>
          <p:cNvPr id="374800" name="Picture 374799"/>
          <p:cNvPicPr>
            <a:picLocks noChangeAspect="1"/>
          </p:cNvPicPr>
          <p:nvPr>
            <p:custDataLst>
              <p:tags r:id="rId7"/>
            </p:custDataLst>
          </p:nvPr>
        </p:nvPicPr>
        <p:blipFill>
          <a:blip r:embed="rId21"/>
          <a:stretch>
            <a:fillRect/>
          </a:stretch>
        </p:blipFill>
        <p:spPr>
          <a:xfrm>
            <a:off x="7764605" y="5618357"/>
            <a:ext cx="1428992" cy="1425148"/>
          </a:xfrm>
          <a:prstGeom prst="rect">
            <a:avLst/>
          </a:prstGeom>
        </p:spPr>
      </p:pic>
      <p:pic>
        <p:nvPicPr>
          <p:cNvPr id="374799" name="Picture 374798"/>
          <p:cNvPicPr>
            <a:picLocks noChangeAspect="1"/>
          </p:cNvPicPr>
          <p:nvPr>
            <p:custDataLst>
              <p:tags r:id="rId8"/>
            </p:custDataLst>
          </p:nvPr>
        </p:nvPicPr>
        <p:blipFill>
          <a:blip r:embed="rId22"/>
          <a:stretch>
            <a:fillRect/>
          </a:stretch>
        </p:blipFill>
        <p:spPr>
          <a:xfrm>
            <a:off x="7768811" y="2784068"/>
            <a:ext cx="1434028" cy="1425622"/>
          </a:xfrm>
          <a:prstGeom prst="rect">
            <a:avLst/>
          </a:prstGeom>
        </p:spPr>
      </p:pic>
      <p:pic>
        <p:nvPicPr>
          <p:cNvPr id="374798" name="Picture 374797"/>
          <p:cNvPicPr>
            <a:picLocks noChangeAspect="1"/>
          </p:cNvPicPr>
          <p:nvPr>
            <p:custDataLst>
              <p:tags r:id="rId9"/>
            </p:custDataLst>
          </p:nvPr>
        </p:nvPicPr>
        <p:blipFill>
          <a:blip r:embed="rId23"/>
          <a:stretch>
            <a:fillRect/>
          </a:stretch>
        </p:blipFill>
        <p:spPr>
          <a:xfrm>
            <a:off x="7767547" y="4202119"/>
            <a:ext cx="1426471" cy="1426048"/>
          </a:xfrm>
          <a:prstGeom prst="rect">
            <a:avLst/>
          </a:prstGeom>
        </p:spPr>
      </p:pic>
      <p:sp>
        <p:nvSpPr>
          <p:cNvPr id="10" name="Page Number"/>
          <p:cNvSpPr txBox="1">
            <a:spLocks noChangeArrowheads="1"/>
          </p:cNvSpPr>
          <p:nvPr>
            <p:custDataLst>
              <p:tags r:id="rId10"/>
            </p:custDataLst>
          </p:nvPr>
        </p:nvSpPr>
        <p:spPr bwMode="auto">
          <a:xfrm>
            <a:off x="190987" y="7360663"/>
            <a:ext cx="254000" cy="244475"/>
          </a:xfrm>
          <a:prstGeom prst="rect">
            <a:avLst/>
          </a:prstGeom>
          <a:noFill/>
          <a:ln w="12700">
            <a:noFill/>
            <a:miter lim="800000"/>
            <a:headEnd/>
            <a:tailEnd/>
          </a:ln>
          <a:effectLst/>
        </p:spPr>
        <p:txBody>
          <a:bodyPr wrap="none" lIns="0" tIns="0" rIns="0" bIns="0"/>
          <a:lstStyle/>
          <a:p>
            <a:pPr eaLnBrk="1" hangingPunct="1"/>
            <a:r>
              <a:rPr lang="en-US" altLang="en-US" sz="1000" b="0" dirty="0" smtClean="0">
                <a:solidFill>
                  <a:srgbClr val="000000"/>
                </a:solidFill>
                <a:latin typeface="Calibri" panose="020F0502020204030204" pitchFamily="34" charset="0"/>
                <a:cs typeface="Calibri" pitchFamily="34" charset="0"/>
              </a:rPr>
              <a:t>14</a:t>
            </a:r>
            <a:endParaRPr lang="en-US" altLang="en-US" sz="1000" b="0" dirty="0">
              <a:solidFill>
                <a:srgbClr val="000000"/>
              </a:solidFill>
              <a:latin typeface="Calibri" pitchFamily="34" charset="0"/>
              <a:cs typeface="Calibri" pitchFamily="34" charset="0"/>
            </a:endParaRPr>
          </a:p>
        </p:txBody>
      </p:sp>
      <p:sp>
        <p:nvSpPr>
          <p:cNvPr id="374812" name="Topic Heading"/>
          <p:cNvSpPr txBox="1">
            <a:spLocks noChangeArrowheads="1"/>
          </p:cNvSpPr>
          <p:nvPr>
            <p:custDataLst>
              <p:tags r:id="rId11"/>
            </p:custDataLst>
          </p:nvPr>
        </p:nvSpPr>
        <p:spPr bwMode="auto">
          <a:xfrm>
            <a:off x="384048" y="874064"/>
            <a:ext cx="6738583" cy="297517"/>
          </a:xfrm>
          <a:prstGeom prst="rect">
            <a:avLst/>
          </a:prstGeom>
          <a:noFill/>
          <a:ln w="12700">
            <a:noFill/>
            <a:prstDash val="dash"/>
            <a:miter lim="800000"/>
            <a:headEnd/>
            <a:tailEnd/>
          </a:ln>
          <a:effectLst/>
        </p:spPr>
        <p:txBody>
          <a:bodyPr wrap="square" lIns="0" tIns="50800" rIns="0" bIns="0">
            <a:spAutoFit/>
          </a:bodyPr>
          <a:lstStyle/>
          <a:p>
            <a:pPr eaLnBrk="1" hangingPunct="1"/>
            <a:r>
              <a:rPr lang="en-US" sz="1600" b="1" dirty="0" smtClean="0">
                <a:solidFill>
                  <a:srgbClr val="000000"/>
                </a:solidFill>
                <a:latin typeface="Calibri" panose="020F0502020204030204" pitchFamily="34" charset="0"/>
                <a:ea typeface="ＭＳ Ｐゴシック"/>
                <a:cs typeface="Calibri" pitchFamily="34" charset="0"/>
              </a:rPr>
              <a:t>Record IPO Volume in 2019 Driven by a Few Key Deals…</a:t>
            </a:r>
            <a:endParaRPr lang="en-US" sz="1600" b="1" dirty="0">
              <a:solidFill>
                <a:srgbClr val="000000"/>
              </a:solidFill>
              <a:latin typeface="Calibri" panose="020F0502020204030204" pitchFamily="34" charset="0"/>
              <a:ea typeface="ＭＳ Ｐゴシック"/>
              <a:cs typeface="Calibri" pitchFamily="34" charset="0"/>
            </a:endParaRPr>
          </a:p>
        </p:txBody>
      </p:sp>
      <p:sp>
        <p:nvSpPr>
          <p:cNvPr id="9" name="Main Heading"/>
          <p:cNvSpPr>
            <a:spLocks noChangeArrowheads="1"/>
          </p:cNvSpPr>
          <p:nvPr>
            <p:custDataLst>
              <p:tags r:id="rId12"/>
            </p:custDataLst>
          </p:nvPr>
        </p:nvSpPr>
        <p:spPr bwMode="gray">
          <a:xfrm>
            <a:off x="356616" y="502920"/>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The Tech IPO Landscape Has Shifted</a:t>
            </a:r>
          </a:p>
        </p:txBody>
      </p:sp>
      <p:pic>
        <p:nvPicPr>
          <p:cNvPr id="1026" name="Picture 2" descr="Image result for uber logo"/>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818669" y="3016091"/>
            <a:ext cx="518571" cy="2914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nterest logo 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91027" y="3734232"/>
            <a:ext cx="140592" cy="1405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zoom png logo"/>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33999" y="3895102"/>
            <a:ext cx="254649" cy="57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pagerduty log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599947" y="3953884"/>
            <a:ext cx="420459" cy="12554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lated image"/>
          <p:cNvPicPr>
            <a:picLocks noChangeAspect="1" noChangeArrowheads="1"/>
          </p:cNvPicPr>
          <p:nvPr/>
        </p:nvPicPr>
        <p:blipFill>
          <a:blip r:embed="rId28" cstate="print">
            <a:clrChange>
              <a:clrFrom>
                <a:srgbClr val="CE158D"/>
              </a:clrFrom>
              <a:clrTo>
                <a:srgbClr val="CE158D">
                  <a:alpha val="0"/>
                </a:srgbClr>
              </a:clrTo>
            </a:clrChange>
            <a:extLst>
              <a:ext uri="{28A0092B-C50C-407E-A947-70E740481C1C}">
                <a14:useLocalDpi xmlns:a14="http://schemas.microsoft.com/office/drawing/2010/main" val="0"/>
              </a:ext>
            </a:extLst>
          </a:blip>
          <a:srcRect/>
          <a:stretch>
            <a:fillRect/>
          </a:stretch>
        </p:blipFill>
        <p:spPr bwMode="auto">
          <a:xfrm>
            <a:off x="5816643" y="4001157"/>
            <a:ext cx="489361" cy="2446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bwMode="auto">
          <a:xfrm>
            <a:off x="6496818" y="3700816"/>
            <a:ext cx="152289" cy="0"/>
          </a:xfrm>
          <a:prstGeom prst="line">
            <a:avLst/>
          </a:prstGeom>
          <a:solidFill>
            <a:schemeClr val="accent1"/>
          </a:solidFill>
          <a:ln w="9525" cap="flat" cmpd="sng" algn="ctr">
            <a:solidFill>
              <a:srgbClr val="92D050"/>
            </a:solidFill>
            <a:prstDash val="solid"/>
            <a:round/>
            <a:headEnd type="none" w="med" len="med"/>
            <a:tailEnd type="none" w="med" len="med"/>
          </a:ln>
          <a:effectLst/>
        </p:spPr>
      </p:cxnSp>
      <p:cxnSp>
        <p:nvCxnSpPr>
          <p:cNvPr id="35" name="Straight Connector 34"/>
          <p:cNvCxnSpPr/>
          <p:nvPr/>
        </p:nvCxnSpPr>
        <p:spPr bwMode="auto">
          <a:xfrm>
            <a:off x="6509726" y="3978143"/>
            <a:ext cx="124114" cy="1"/>
          </a:xfrm>
          <a:prstGeom prst="line">
            <a:avLst/>
          </a:prstGeom>
          <a:solidFill>
            <a:schemeClr val="accent1"/>
          </a:solidFill>
          <a:ln w="9525" cap="flat" cmpd="sng" algn="ctr">
            <a:solidFill>
              <a:srgbClr val="EA7600"/>
            </a:solidFill>
            <a:prstDash val="solid"/>
            <a:round/>
            <a:headEnd type="none" w="med" len="med"/>
            <a:tailEnd type="none" w="med" len="med"/>
          </a:ln>
          <a:effectLst/>
        </p:spPr>
      </p:cxnSp>
      <p:cxnSp>
        <p:nvCxnSpPr>
          <p:cNvPr id="36" name="Straight Connector 35"/>
          <p:cNvCxnSpPr/>
          <p:nvPr/>
        </p:nvCxnSpPr>
        <p:spPr bwMode="auto">
          <a:xfrm>
            <a:off x="6506061" y="3997653"/>
            <a:ext cx="124114" cy="1"/>
          </a:xfrm>
          <a:prstGeom prst="line">
            <a:avLst/>
          </a:prstGeom>
          <a:solidFill>
            <a:schemeClr val="accent1"/>
          </a:solidFill>
          <a:ln w="9525" cap="flat" cmpd="sng" algn="ctr">
            <a:solidFill>
              <a:srgbClr val="00B050"/>
            </a:solidFill>
            <a:prstDash val="solid"/>
            <a:round/>
            <a:headEnd type="none" w="med" len="med"/>
            <a:tailEnd type="none" w="med" len="med"/>
          </a:ln>
          <a:effectLst/>
        </p:spPr>
      </p:cxnSp>
      <p:pic>
        <p:nvPicPr>
          <p:cNvPr id="62" name="Picture 61"/>
          <p:cNvPicPr>
            <a:picLocks noChangeAspect="1"/>
          </p:cNvPicPr>
          <p:nvPr/>
        </p:nvPicPr>
        <p:blipFill rotWithShape="1">
          <a:blip r:embed="rId29" cstate="print">
            <a:extLst>
              <a:ext uri="{28A0092B-C50C-407E-A947-70E740481C1C}">
                <a14:useLocalDpi xmlns:a14="http://schemas.microsoft.com/office/drawing/2010/main" val="0"/>
              </a:ext>
            </a:extLst>
          </a:blip>
          <a:srcRect l="20956" t="19742" r="20149" b="415"/>
          <a:stretch/>
        </p:blipFill>
        <p:spPr>
          <a:xfrm>
            <a:off x="6634934" y="3856503"/>
            <a:ext cx="304267" cy="202844"/>
          </a:xfrm>
          <a:prstGeom prst="rect">
            <a:avLst/>
          </a:prstGeom>
        </p:spPr>
      </p:pic>
      <p:sp>
        <p:nvSpPr>
          <p:cNvPr id="39" name="Rectangle 38"/>
          <p:cNvSpPr/>
          <p:nvPr/>
        </p:nvSpPr>
        <p:spPr bwMode="auto">
          <a:xfrm>
            <a:off x="5568134" y="1924295"/>
            <a:ext cx="991134" cy="5085914"/>
          </a:xfrm>
          <a:prstGeom prst="rect">
            <a:avLst/>
          </a:prstGeom>
          <a:noFill/>
          <a:ln w="12700" cap="flat" cmpd="sng" algn="ctr">
            <a:solidFill>
              <a:srgbClr val="F2A9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pic>
        <p:nvPicPr>
          <p:cNvPr id="106" name="Graphic (2 KB .emf)"/>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6662291" y="2762943"/>
            <a:ext cx="324211" cy="48433"/>
          </a:xfrm>
          <a:prstGeom prst="rect">
            <a:avLst/>
          </a:prstGeom>
        </p:spPr>
      </p:pic>
      <p:sp>
        <p:nvSpPr>
          <p:cNvPr id="139" name="Page Footnote"/>
          <p:cNvSpPr txBox="1">
            <a:spLocks noChangeArrowheads="1"/>
          </p:cNvSpPr>
          <p:nvPr>
            <p:custDataLst>
              <p:tags r:id="rId14"/>
            </p:custDataLst>
          </p:nvPr>
        </p:nvSpPr>
        <p:spPr bwMode="auto">
          <a:xfrm>
            <a:off x="563880" y="7268665"/>
            <a:ext cx="7589520" cy="323165"/>
          </a:xfrm>
          <a:prstGeom prst="rect">
            <a:avLst/>
          </a:prstGeom>
          <a:noFill/>
          <a:ln w="28575">
            <a:noFill/>
            <a:miter lim="800000"/>
            <a:headEnd/>
            <a:tailEnd/>
          </a:ln>
          <a:effectLst/>
        </p:spPr>
        <p:txBody>
          <a:bodyPr wrap="square" lIns="0" tIns="0" rIns="0" bIns="0" anchor="b">
            <a:spAutoFit/>
          </a:bodyPr>
          <a:lstStyle/>
          <a:p>
            <a:r>
              <a:rPr lang="en-US" sz="700" b="0" i="1" dirty="0" smtClean="0">
                <a:solidFill>
                  <a:srgbClr val="000000"/>
                </a:solidFill>
                <a:latin typeface="Calibri" pitchFamily="34" charset="0"/>
                <a:cs typeface="Calibri" pitchFamily="34" charset="0"/>
              </a:rPr>
              <a:t>___________________</a:t>
            </a:r>
          </a:p>
          <a:p>
            <a:r>
              <a:rPr lang="en-US" sz="700" b="0" i="1" dirty="0" smtClean="0">
                <a:solidFill>
                  <a:srgbClr val="000000"/>
                </a:solidFill>
                <a:latin typeface="Calibri" pitchFamily="34" charset="0"/>
                <a:cs typeface="Calibri" pitchFamily="34" charset="0"/>
              </a:rPr>
              <a:t>Source: Dealogic, Bloomberg as of October 11</a:t>
            </a:r>
            <a:r>
              <a:rPr lang="en-US" sz="700" b="0" i="1" dirty="0" smtClean="0">
                <a:latin typeface="Calibri" panose="020F0502020204030204" pitchFamily="34" charset="0"/>
                <a:cs typeface="Calibri" pitchFamily="34" charset="0"/>
              </a:rPr>
              <a:t>, 2019</a:t>
            </a:r>
            <a:r>
              <a:rPr lang="en-US" sz="700" b="0" i="1" dirty="0" smtClean="0">
                <a:solidFill>
                  <a:srgbClr val="000000"/>
                </a:solidFill>
                <a:latin typeface="Calibri" panose="020F0502020204030204" pitchFamily="34" charset="0"/>
                <a:cs typeface="Calibri" pitchFamily="34" charset="0"/>
              </a:rPr>
              <a:t>. Includes SEC registered Technology IPOs with a base deal value greater than or equal to $50mm. </a:t>
            </a:r>
          </a:p>
          <a:p>
            <a:endParaRPr lang="en-US" sz="700" b="0" i="1" dirty="0">
              <a:solidFill>
                <a:srgbClr val="000000"/>
              </a:solidFill>
              <a:latin typeface="Calibri" panose="020F0502020204030204" pitchFamily="34" charset="0"/>
              <a:cs typeface="Calibri" panose="020F0502020204030204" pitchFamily="34" charset="0"/>
            </a:endParaRPr>
          </a:p>
        </p:txBody>
      </p:sp>
      <p:pic>
        <p:nvPicPr>
          <p:cNvPr id="1028" name="Picture 4" descr="Image result for sciplay logo"/>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t="17331" b="17701"/>
          <a:stretch/>
        </p:blipFill>
        <p:spPr bwMode="auto">
          <a:xfrm>
            <a:off x="6638109" y="3643808"/>
            <a:ext cx="335280" cy="114281"/>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238043" y="2107717"/>
            <a:ext cx="1776166" cy="215444"/>
            <a:chOff x="790575" y="4205479"/>
            <a:chExt cx="1776166" cy="215444"/>
          </a:xfrm>
        </p:grpSpPr>
        <p:sp>
          <p:nvSpPr>
            <p:cNvPr id="52" name="Rounded Rectangle 51"/>
            <p:cNvSpPr/>
            <p:nvPr/>
          </p:nvSpPr>
          <p:spPr bwMode="auto">
            <a:xfrm>
              <a:off x="790575" y="4266679"/>
              <a:ext cx="93044" cy="93044"/>
            </a:xfrm>
            <a:prstGeom prst="roundRect">
              <a:avLst/>
            </a:prstGeom>
            <a:solidFill>
              <a:srgbClr val="7CB8C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anose="020F0502020204030204" pitchFamily="34" charset="0"/>
              </a:endParaRPr>
            </a:p>
          </p:txBody>
        </p:sp>
        <p:sp>
          <p:nvSpPr>
            <p:cNvPr id="53" name="TextBox 52"/>
            <p:cNvSpPr txBox="1"/>
            <p:nvPr/>
          </p:nvSpPr>
          <p:spPr>
            <a:xfrm>
              <a:off x="837097" y="4205479"/>
              <a:ext cx="1729644" cy="215444"/>
            </a:xfrm>
            <a:prstGeom prst="rect">
              <a:avLst/>
            </a:prstGeom>
            <a:noFill/>
          </p:spPr>
          <p:txBody>
            <a:bodyPr wrap="square" rtlCol="0">
              <a:spAutoFit/>
            </a:bodyPr>
            <a:lstStyle/>
            <a:p>
              <a:pPr>
                <a:spcBef>
                  <a:spcPts val="1560"/>
                </a:spcBef>
              </a:pPr>
              <a:r>
                <a:rPr sz="800" dirty="0" smtClean="0">
                  <a:solidFill>
                    <a:srgbClr val="000000"/>
                  </a:solidFill>
                  <a:latin typeface="Calibri" panose="020F0502020204030204" pitchFamily="34" charset="0"/>
                  <a:cs typeface="Calibri" panose="020F0502020204030204" pitchFamily="34" charset="0"/>
                </a:rPr>
                <a:t>Common Stock Volume ($</a:t>
              </a:r>
              <a:r>
                <a:rPr sz="800" dirty="0" err="1" smtClean="0">
                  <a:solidFill>
                    <a:srgbClr val="000000"/>
                  </a:solidFill>
                  <a:latin typeface="Calibri" panose="020F0502020204030204" pitchFamily="34" charset="0"/>
                  <a:cs typeface="Calibri" panose="020F0502020204030204" pitchFamily="34" charset="0"/>
                </a:rPr>
                <a:t>bn</a:t>
              </a:r>
              <a:r>
                <a:rPr sz="800" dirty="0" smtClean="0">
                  <a:solidFill>
                    <a:srgbClr val="000000"/>
                  </a:solidFill>
                  <a:latin typeface="Calibri" panose="020F0502020204030204" pitchFamily="34" charset="0"/>
                  <a:cs typeface="Calibri" panose="020F0502020204030204" pitchFamily="34" charset="0"/>
                </a:rPr>
                <a:t>)</a:t>
              </a:r>
            </a:p>
          </p:txBody>
        </p:sp>
      </p:grpSp>
      <p:grpSp>
        <p:nvGrpSpPr>
          <p:cNvPr id="54" name="Group 53"/>
          <p:cNvGrpSpPr/>
          <p:nvPr/>
        </p:nvGrpSpPr>
        <p:grpSpPr>
          <a:xfrm>
            <a:off x="1238043" y="2301475"/>
            <a:ext cx="1380680" cy="215444"/>
            <a:chOff x="3287767" y="4153915"/>
            <a:chExt cx="1380680" cy="215444"/>
          </a:xfrm>
        </p:grpSpPr>
        <p:sp>
          <p:nvSpPr>
            <p:cNvPr id="55" name="Rounded Rectangle 54"/>
            <p:cNvSpPr/>
            <p:nvPr/>
          </p:nvSpPr>
          <p:spPr bwMode="auto">
            <a:xfrm>
              <a:off x="3287767" y="4215115"/>
              <a:ext cx="93044" cy="93044"/>
            </a:xfrm>
            <a:prstGeom prst="roundRect">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anose="020F0502020204030204" pitchFamily="34" charset="0"/>
              </a:endParaRPr>
            </a:p>
          </p:txBody>
        </p:sp>
        <p:sp>
          <p:nvSpPr>
            <p:cNvPr id="56" name="TextBox 55"/>
            <p:cNvSpPr txBox="1"/>
            <p:nvPr/>
          </p:nvSpPr>
          <p:spPr>
            <a:xfrm>
              <a:off x="3337503" y="4153915"/>
              <a:ext cx="1330944" cy="215444"/>
            </a:xfrm>
            <a:prstGeom prst="rect">
              <a:avLst/>
            </a:prstGeom>
            <a:noFill/>
          </p:spPr>
          <p:txBody>
            <a:bodyPr wrap="square" rtlCol="0">
              <a:spAutoFit/>
            </a:bodyPr>
            <a:lstStyle/>
            <a:p>
              <a:pPr>
                <a:spcBef>
                  <a:spcPts val="1560"/>
                </a:spcBef>
              </a:pPr>
              <a:r>
                <a:rPr sz="800" dirty="0" smtClean="0">
                  <a:solidFill>
                    <a:srgbClr val="000000"/>
                  </a:solidFill>
                  <a:latin typeface="Calibri" panose="020F0502020204030204" pitchFamily="34" charset="0"/>
                  <a:cs typeface="Calibri" panose="020F0502020204030204" pitchFamily="34" charset="0"/>
                </a:rPr>
                <a:t>ADR Volume ($</a:t>
              </a:r>
              <a:r>
                <a:rPr sz="800" dirty="0" err="1" smtClean="0">
                  <a:solidFill>
                    <a:srgbClr val="000000"/>
                  </a:solidFill>
                  <a:latin typeface="Calibri" panose="020F0502020204030204" pitchFamily="34" charset="0"/>
                  <a:cs typeface="Calibri" panose="020F0502020204030204" pitchFamily="34" charset="0"/>
                </a:rPr>
                <a:t>bn</a:t>
              </a:r>
              <a:r>
                <a:rPr sz="800" dirty="0" smtClean="0">
                  <a:solidFill>
                    <a:srgbClr val="000000"/>
                  </a:solidFill>
                  <a:latin typeface="Calibri" panose="020F0502020204030204" pitchFamily="34" charset="0"/>
                  <a:cs typeface="Calibri" panose="020F0502020204030204" pitchFamily="34" charset="0"/>
                </a:rPr>
                <a:t>)</a:t>
              </a:r>
            </a:p>
          </p:txBody>
        </p:sp>
      </p:grpSp>
      <p:cxnSp>
        <p:nvCxnSpPr>
          <p:cNvPr id="58" name="Straight Connector 57"/>
          <p:cNvCxnSpPr/>
          <p:nvPr/>
        </p:nvCxnSpPr>
        <p:spPr bwMode="auto">
          <a:xfrm>
            <a:off x="6496818" y="2785182"/>
            <a:ext cx="152289" cy="0"/>
          </a:xfrm>
          <a:prstGeom prst="line">
            <a:avLst/>
          </a:prstGeom>
          <a:solidFill>
            <a:schemeClr val="accent1"/>
          </a:solidFill>
          <a:ln w="9525" cap="flat" cmpd="sng" algn="ctr">
            <a:solidFill>
              <a:srgbClr val="E82B29"/>
            </a:solidFill>
            <a:prstDash val="solid"/>
            <a:round/>
            <a:headEnd type="none" w="med" len="med"/>
            <a:tailEnd type="none" w="med" len="med"/>
          </a:ln>
          <a:effectLst/>
        </p:spPr>
      </p:cxnSp>
      <p:pic>
        <p:nvPicPr>
          <p:cNvPr id="59" name="Graphic (3 KB .emf)"/>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657924" y="2804231"/>
            <a:ext cx="270601" cy="105164"/>
          </a:xfrm>
          <a:prstGeom prst="rect">
            <a:avLst/>
          </a:prstGeom>
        </p:spPr>
      </p:pic>
      <p:cxnSp>
        <p:nvCxnSpPr>
          <p:cNvPr id="60" name="Straight Connector 59"/>
          <p:cNvCxnSpPr/>
          <p:nvPr/>
        </p:nvCxnSpPr>
        <p:spPr bwMode="auto">
          <a:xfrm>
            <a:off x="6496818" y="2768516"/>
            <a:ext cx="152289" cy="0"/>
          </a:xfrm>
          <a:prstGeom prst="line">
            <a:avLst/>
          </a:prstGeom>
          <a:solidFill>
            <a:schemeClr val="accent1"/>
          </a:solidFill>
          <a:ln w="9525" cap="flat" cmpd="sng" algn="ctr">
            <a:solidFill>
              <a:srgbClr val="5C068C"/>
            </a:solidFill>
            <a:prstDash val="solid"/>
            <a:round/>
            <a:headEnd type="none" w="med" len="med"/>
            <a:tailEnd type="none" w="med" len="med"/>
          </a:ln>
          <a:effectLst/>
        </p:spPr>
      </p:cxnSp>
      <p:cxnSp>
        <p:nvCxnSpPr>
          <p:cNvPr id="61" name="Straight Connector 60"/>
          <p:cNvCxnSpPr/>
          <p:nvPr/>
        </p:nvCxnSpPr>
        <p:spPr bwMode="auto">
          <a:xfrm>
            <a:off x="6496818" y="2713745"/>
            <a:ext cx="152289" cy="0"/>
          </a:xfrm>
          <a:prstGeom prst="line">
            <a:avLst/>
          </a:prstGeom>
          <a:solidFill>
            <a:schemeClr val="accent1"/>
          </a:solidFill>
          <a:ln w="9525" cap="flat" cmpd="sng" algn="ctr">
            <a:solidFill>
              <a:srgbClr val="F03727"/>
            </a:solidFill>
            <a:prstDash val="solid"/>
            <a:round/>
            <a:headEnd type="none" w="med" len="med"/>
            <a:tailEnd type="none" w="med" len="med"/>
          </a:ln>
          <a:effectLst/>
        </p:spPr>
      </p:cxnSp>
      <p:pic>
        <p:nvPicPr>
          <p:cNvPr id="63" name="Picture 6" descr="Image result for crowdstrike"/>
          <p:cNvPicPr>
            <a:picLocks noChangeAspect="1" noChangeArrowheads="1"/>
          </p:cNvPicPr>
          <p:nvPr/>
        </p:nvPicPr>
        <p:blipFill rotWithShape="1">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658" b="43070"/>
          <a:stretch/>
        </p:blipFill>
        <p:spPr bwMode="auto">
          <a:xfrm>
            <a:off x="6618115" y="2667759"/>
            <a:ext cx="409435" cy="10347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34" cstate="print">
            <a:extLst>
              <a:ext uri="{28A0092B-C50C-407E-A947-70E740481C1C}">
                <a14:useLocalDpi xmlns:a14="http://schemas.microsoft.com/office/drawing/2010/main" val="0"/>
              </a:ext>
            </a:extLst>
          </a:blip>
          <a:srcRect l="21999" t="34000" r="27001" b="34000"/>
          <a:stretch/>
        </p:blipFill>
        <p:spPr>
          <a:xfrm>
            <a:off x="6683119" y="2622233"/>
            <a:ext cx="249376" cy="78235"/>
          </a:xfrm>
          <a:prstGeom prst="rect">
            <a:avLst/>
          </a:prstGeom>
        </p:spPr>
      </p:pic>
      <p:cxnSp>
        <p:nvCxnSpPr>
          <p:cNvPr id="65" name="Straight Connector 64"/>
          <p:cNvCxnSpPr/>
          <p:nvPr/>
        </p:nvCxnSpPr>
        <p:spPr bwMode="auto">
          <a:xfrm>
            <a:off x="6496818" y="2670882"/>
            <a:ext cx="152289" cy="0"/>
          </a:xfrm>
          <a:prstGeom prst="line">
            <a:avLst/>
          </a:prstGeom>
          <a:solidFill>
            <a:schemeClr val="accent1"/>
          </a:solidFill>
          <a:ln w="9525" cap="flat" cmpd="sng" algn="ctr">
            <a:solidFill>
              <a:srgbClr val="00B92E"/>
            </a:solidFill>
            <a:prstDash val="solid"/>
            <a:round/>
            <a:headEnd type="none" w="med" len="med"/>
            <a:tailEnd type="none" w="med" len="med"/>
          </a:ln>
          <a:effectLst/>
        </p:spPr>
      </p:cxnSp>
      <p:pic>
        <p:nvPicPr>
          <p:cNvPr id="7" name="Picture 6"/>
          <p:cNvPicPr>
            <a:picLocks noChangeAspect="1"/>
          </p:cNvPicPr>
          <p:nvPr/>
        </p:nvPicPr>
        <p:blipFill>
          <a:blip r:embed="rId35"/>
          <a:stretch>
            <a:fillRect/>
          </a:stretch>
        </p:blipFill>
        <p:spPr>
          <a:xfrm>
            <a:off x="5921197" y="2557263"/>
            <a:ext cx="292536" cy="100503"/>
          </a:xfrm>
          <a:prstGeom prst="rect">
            <a:avLst/>
          </a:prstGeom>
        </p:spPr>
      </p:pic>
      <p:cxnSp>
        <p:nvCxnSpPr>
          <p:cNvPr id="66" name="Straight Connector 65"/>
          <p:cNvCxnSpPr/>
          <p:nvPr/>
        </p:nvCxnSpPr>
        <p:spPr bwMode="auto">
          <a:xfrm>
            <a:off x="6504109" y="2541540"/>
            <a:ext cx="152289" cy="0"/>
          </a:xfrm>
          <a:prstGeom prst="line">
            <a:avLst/>
          </a:prstGeom>
          <a:solidFill>
            <a:schemeClr val="accent1"/>
          </a:solidFill>
          <a:ln w="9525" cap="flat" cmpd="sng" algn="ctr">
            <a:solidFill>
              <a:srgbClr val="FFCCFF"/>
            </a:solidFill>
            <a:prstDash val="solid"/>
            <a:round/>
            <a:headEnd type="none" w="med" len="med"/>
            <a:tailEnd type="none" w="med" len="med"/>
          </a:ln>
          <a:effectLst/>
        </p:spPr>
      </p:cxnSp>
      <p:pic>
        <p:nvPicPr>
          <p:cNvPr id="14" name="Picture 13"/>
          <p:cNvPicPr>
            <a:picLocks noChangeAspect="1"/>
          </p:cNvPicPr>
          <p:nvPr/>
        </p:nvPicPr>
        <p:blipFill>
          <a:blip r:embed="rId36"/>
          <a:stretch>
            <a:fillRect/>
          </a:stretch>
        </p:blipFill>
        <p:spPr>
          <a:xfrm>
            <a:off x="6664920" y="2554935"/>
            <a:ext cx="300446" cy="68283"/>
          </a:xfrm>
          <a:prstGeom prst="rect">
            <a:avLst/>
          </a:prstGeom>
        </p:spPr>
      </p:pic>
      <p:sp>
        <p:nvSpPr>
          <p:cNvPr id="28" name="TextBox 27"/>
          <p:cNvSpPr txBox="1"/>
          <p:nvPr/>
        </p:nvSpPr>
        <p:spPr>
          <a:xfrm>
            <a:off x="8028446" y="1207846"/>
            <a:ext cx="904672" cy="261610"/>
          </a:xfrm>
          <a:prstGeom prst="rect">
            <a:avLst/>
          </a:prstGeom>
          <a:noFill/>
        </p:spPr>
        <p:txBody>
          <a:bodyPr wrap="square" rtlCol="0">
            <a:spAutoFit/>
          </a:bodyPr>
          <a:lstStyle/>
          <a:p>
            <a:pPr algn="ctr">
              <a:spcBef>
                <a:spcPts val="1560"/>
              </a:spcBef>
            </a:pPr>
            <a:r>
              <a:rPr lang="en-US" sz="1100" b="1" u="sng" dirty="0" smtClean="0">
                <a:solidFill>
                  <a:srgbClr val="000000"/>
                </a:solidFill>
                <a:latin typeface="Calibri" panose="020F0502020204030204" pitchFamily="34" charset="0"/>
                <a:cs typeface="Calibri" panose="020F0502020204030204" pitchFamily="34" charset="0"/>
              </a:rPr>
              <a:t>2019YTD</a:t>
            </a:r>
          </a:p>
        </p:txBody>
      </p:sp>
      <p:sp>
        <p:nvSpPr>
          <p:cNvPr id="69" name="TextBox 68"/>
          <p:cNvSpPr txBox="1"/>
          <p:nvPr/>
        </p:nvSpPr>
        <p:spPr>
          <a:xfrm>
            <a:off x="8042956" y="2656367"/>
            <a:ext cx="904672" cy="261610"/>
          </a:xfrm>
          <a:prstGeom prst="rect">
            <a:avLst/>
          </a:prstGeom>
          <a:noFill/>
        </p:spPr>
        <p:txBody>
          <a:bodyPr wrap="square" rtlCol="0">
            <a:spAutoFit/>
          </a:bodyPr>
          <a:lstStyle/>
          <a:p>
            <a:pPr algn="ctr">
              <a:spcBef>
                <a:spcPts val="1560"/>
              </a:spcBef>
            </a:pPr>
            <a:r>
              <a:rPr lang="en-US" sz="1100" b="1" u="sng" dirty="0" smtClean="0">
                <a:solidFill>
                  <a:srgbClr val="000000"/>
                </a:solidFill>
                <a:latin typeface="Calibri" panose="020F0502020204030204" pitchFamily="34" charset="0"/>
                <a:cs typeface="Calibri" panose="020F0502020204030204" pitchFamily="34" charset="0"/>
              </a:rPr>
              <a:t>2018</a:t>
            </a:r>
          </a:p>
        </p:txBody>
      </p:sp>
      <p:sp>
        <p:nvSpPr>
          <p:cNvPr id="70" name="TextBox 69"/>
          <p:cNvSpPr txBox="1"/>
          <p:nvPr/>
        </p:nvSpPr>
        <p:spPr>
          <a:xfrm>
            <a:off x="8042956" y="4070729"/>
            <a:ext cx="904672" cy="261610"/>
          </a:xfrm>
          <a:prstGeom prst="rect">
            <a:avLst/>
          </a:prstGeom>
          <a:noFill/>
        </p:spPr>
        <p:txBody>
          <a:bodyPr wrap="square" rtlCol="0">
            <a:spAutoFit/>
          </a:bodyPr>
          <a:lstStyle/>
          <a:p>
            <a:pPr algn="ctr">
              <a:spcBef>
                <a:spcPts val="1560"/>
              </a:spcBef>
            </a:pPr>
            <a:r>
              <a:rPr lang="en-US" sz="1100" b="1" u="sng" dirty="0" smtClean="0">
                <a:solidFill>
                  <a:srgbClr val="000000"/>
                </a:solidFill>
                <a:latin typeface="Calibri" panose="020F0502020204030204" pitchFamily="34" charset="0"/>
                <a:cs typeface="Calibri" panose="020F0502020204030204" pitchFamily="34" charset="0"/>
              </a:rPr>
              <a:t>2017</a:t>
            </a:r>
          </a:p>
        </p:txBody>
      </p:sp>
      <p:sp>
        <p:nvSpPr>
          <p:cNvPr id="72" name="TextBox 71"/>
          <p:cNvSpPr txBox="1"/>
          <p:nvPr/>
        </p:nvSpPr>
        <p:spPr>
          <a:xfrm>
            <a:off x="8042956" y="5475767"/>
            <a:ext cx="904672" cy="261610"/>
          </a:xfrm>
          <a:prstGeom prst="rect">
            <a:avLst/>
          </a:prstGeom>
          <a:noFill/>
        </p:spPr>
        <p:txBody>
          <a:bodyPr wrap="square" rtlCol="0">
            <a:spAutoFit/>
          </a:bodyPr>
          <a:lstStyle/>
          <a:p>
            <a:pPr algn="ctr">
              <a:spcBef>
                <a:spcPts val="1560"/>
              </a:spcBef>
            </a:pPr>
            <a:r>
              <a:rPr lang="en-US" sz="1100" b="1" u="sng" dirty="0" smtClean="0">
                <a:solidFill>
                  <a:srgbClr val="000000"/>
                </a:solidFill>
                <a:latin typeface="Calibri" panose="020F0502020204030204" pitchFamily="34" charset="0"/>
                <a:cs typeface="Calibri" panose="020F0502020204030204" pitchFamily="34" charset="0"/>
              </a:rPr>
              <a:t>2016</a:t>
            </a:r>
          </a:p>
        </p:txBody>
      </p:sp>
      <p:grpSp>
        <p:nvGrpSpPr>
          <p:cNvPr id="374792" name="Group 374791"/>
          <p:cNvGrpSpPr/>
          <p:nvPr/>
        </p:nvGrpSpPr>
        <p:grpSpPr>
          <a:xfrm>
            <a:off x="8552004" y="6943774"/>
            <a:ext cx="973543" cy="246221"/>
            <a:chOff x="7238999" y="7055232"/>
            <a:chExt cx="973543" cy="246221"/>
          </a:xfrm>
        </p:grpSpPr>
        <p:sp>
          <p:nvSpPr>
            <p:cNvPr id="374790" name="Rectangle 374789"/>
            <p:cNvSpPr/>
            <p:nvPr/>
          </p:nvSpPr>
          <p:spPr bwMode="auto">
            <a:xfrm>
              <a:off x="7238999" y="7124559"/>
              <a:ext cx="107567" cy="107567"/>
            </a:xfrm>
            <a:prstGeom prst="rect">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374791" name="TextBox 374790"/>
            <p:cNvSpPr txBox="1"/>
            <p:nvPr/>
          </p:nvSpPr>
          <p:spPr>
            <a:xfrm>
              <a:off x="7346566" y="7055232"/>
              <a:ext cx="865976" cy="246221"/>
            </a:xfrm>
            <a:prstGeom prst="rect">
              <a:avLst/>
            </a:prstGeom>
            <a:noFill/>
          </p:spPr>
          <p:txBody>
            <a:bodyPr wrap="square" rtlCol="0">
              <a:spAutoFit/>
            </a:bodyPr>
            <a:lstStyle/>
            <a:p>
              <a:pPr>
                <a:spcBef>
                  <a:spcPts val="1560"/>
                </a:spcBef>
              </a:pPr>
              <a:r>
                <a:rPr lang="en-US" sz="1000" dirty="0" smtClean="0">
                  <a:solidFill>
                    <a:srgbClr val="000000"/>
                  </a:solidFill>
                  <a:latin typeface="Calibri" panose="020F0502020204030204" pitchFamily="34" charset="0"/>
                  <a:cs typeface="Calibri" panose="020F0502020204030204" pitchFamily="34" charset="0"/>
                </a:rPr>
                <a:t>Software</a:t>
              </a:r>
            </a:p>
          </p:txBody>
        </p:sp>
      </p:grpSp>
      <p:grpSp>
        <p:nvGrpSpPr>
          <p:cNvPr id="75" name="Group 74"/>
          <p:cNvGrpSpPr/>
          <p:nvPr/>
        </p:nvGrpSpPr>
        <p:grpSpPr>
          <a:xfrm>
            <a:off x="7785563" y="7315200"/>
            <a:ext cx="977437" cy="246221"/>
            <a:chOff x="7238999" y="7055232"/>
            <a:chExt cx="977437" cy="246221"/>
          </a:xfrm>
        </p:grpSpPr>
        <p:sp>
          <p:nvSpPr>
            <p:cNvPr id="76" name="Rectangle 75"/>
            <p:cNvSpPr/>
            <p:nvPr/>
          </p:nvSpPr>
          <p:spPr bwMode="auto">
            <a:xfrm>
              <a:off x="7238999" y="7124559"/>
              <a:ext cx="107567" cy="107567"/>
            </a:xfrm>
            <a:prstGeom prst="rect">
              <a:avLst/>
            </a:prstGeom>
            <a:solidFill>
              <a:srgbClr val="BF6A1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77" name="TextBox 76"/>
            <p:cNvSpPr txBox="1"/>
            <p:nvPr/>
          </p:nvSpPr>
          <p:spPr>
            <a:xfrm>
              <a:off x="7346565" y="7055232"/>
              <a:ext cx="869871" cy="246221"/>
            </a:xfrm>
            <a:prstGeom prst="rect">
              <a:avLst/>
            </a:prstGeom>
            <a:noFill/>
          </p:spPr>
          <p:txBody>
            <a:bodyPr wrap="square" rtlCol="0">
              <a:spAutoFit/>
            </a:bodyPr>
            <a:lstStyle/>
            <a:p>
              <a:pPr>
                <a:spcBef>
                  <a:spcPts val="1560"/>
                </a:spcBef>
              </a:pPr>
              <a:r>
                <a:rPr lang="en-US" sz="1000" dirty="0" smtClean="0">
                  <a:solidFill>
                    <a:srgbClr val="000000"/>
                  </a:solidFill>
                  <a:latin typeface="Calibri" panose="020F0502020204030204" pitchFamily="34" charset="0"/>
                  <a:cs typeface="Calibri" panose="020F0502020204030204" pitchFamily="34" charset="0"/>
                </a:rPr>
                <a:t>Hardware</a:t>
              </a:r>
            </a:p>
          </p:txBody>
        </p:sp>
      </p:grpSp>
      <p:grpSp>
        <p:nvGrpSpPr>
          <p:cNvPr id="78" name="Group 77"/>
          <p:cNvGrpSpPr/>
          <p:nvPr/>
        </p:nvGrpSpPr>
        <p:grpSpPr>
          <a:xfrm>
            <a:off x="7783423" y="6923567"/>
            <a:ext cx="762001" cy="246221"/>
            <a:chOff x="7238999" y="7055232"/>
            <a:chExt cx="762001" cy="246221"/>
          </a:xfrm>
        </p:grpSpPr>
        <p:sp>
          <p:nvSpPr>
            <p:cNvPr id="79" name="Rectangle 78"/>
            <p:cNvSpPr/>
            <p:nvPr/>
          </p:nvSpPr>
          <p:spPr bwMode="auto">
            <a:xfrm>
              <a:off x="7238999" y="7124559"/>
              <a:ext cx="107567" cy="107567"/>
            </a:xfrm>
            <a:prstGeom prst="rect">
              <a:avLst/>
            </a:prstGeom>
            <a:solidFill>
              <a:srgbClr val="0052C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80" name="TextBox 79"/>
            <p:cNvSpPr txBox="1"/>
            <p:nvPr/>
          </p:nvSpPr>
          <p:spPr>
            <a:xfrm>
              <a:off x="7346566" y="7055232"/>
              <a:ext cx="654434" cy="246221"/>
            </a:xfrm>
            <a:prstGeom prst="rect">
              <a:avLst/>
            </a:prstGeom>
            <a:noFill/>
          </p:spPr>
          <p:txBody>
            <a:bodyPr wrap="square" rtlCol="0">
              <a:spAutoFit/>
            </a:bodyPr>
            <a:lstStyle/>
            <a:p>
              <a:pPr>
                <a:spcBef>
                  <a:spcPts val="1560"/>
                </a:spcBef>
              </a:pPr>
              <a:r>
                <a:rPr lang="en-US" sz="1000" dirty="0" smtClean="0">
                  <a:solidFill>
                    <a:srgbClr val="000000"/>
                  </a:solidFill>
                  <a:latin typeface="Calibri" panose="020F0502020204030204" pitchFamily="34" charset="0"/>
                  <a:cs typeface="Calibri" panose="020F0502020204030204" pitchFamily="34" charset="0"/>
                </a:rPr>
                <a:t>Internet</a:t>
              </a:r>
            </a:p>
          </p:txBody>
        </p:sp>
      </p:grpSp>
      <p:grpSp>
        <p:nvGrpSpPr>
          <p:cNvPr id="107" name="Group 106"/>
          <p:cNvGrpSpPr/>
          <p:nvPr/>
        </p:nvGrpSpPr>
        <p:grpSpPr>
          <a:xfrm>
            <a:off x="7783423" y="7122163"/>
            <a:ext cx="762001" cy="246221"/>
            <a:chOff x="7238999" y="7055232"/>
            <a:chExt cx="762001" cy="246221"/>
          </a:xfrm>
        </p:grpSpPr>
        <p:sp>
          <p:nvSpPr>
            <p:cNvPr id="108" name="Rectangle 107"/>
            <p:cNvSpPr/>
            <p:nvPr/>
          </p:nvSpPr>
          <p:spPr bwMode="auto">
            <a:xfrm>
              <a:off x="7238999" y="7124559"/>
              <a:ext cx="107567" cy="107567"/>
            </a:xfrm>
            <a:prstGeom prst="rect">
              <a:avLst/>
            </a:prstGeom>
            <a:solidFill>
              <a:srgbClr val="85736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109" name="TextBox 108"/>
            <p:cNvSpPr txBox="1"/>
            <p:nvPr/>
          </p:nvSpPr>
          <p:spPr>
            <a:xfrm>
              <a:off x="7346566" y="7055232"/>
              <a:ext cx="654434" cy="246221"/>
            </a:xfrm>
            <a:prstGeom prst="rect">
              <a:avLst/>
            </a:prstGeom>
            <a:noFill/>
          </p:spPr>
          <p:txBody>
            <a:bodyPr wrap="square" rtlCol="0">
              <a:spAutoFit/>
            </a:bodyPr>
            <a:lstStyle/>
            <a:p>
              <a:pPr>
                <a:spcBef>
                  <a:spcPts val="1560"/>
                </a:spcBef>
              </a:pPr>
              <a:r>
                <a:rPr lang="en-US" sz="1000" dirty="0" smtClean="0">
                  <a:solidFill>
                    <a:srgbClr val="000000"/>
                  </a:solidFill>
                  <a:latin typeface="Calibri" panose="020F0502020204030204" pitchFamily="34" charset="0"/>
                  <a:cs typeface="Calibri" panose="020F0502020204030204" pitchFamily="34" charset="0"/>
                </a:rPr>
                <a:t>Services</a:t>
              </a:r>
            </a:p>
          </p:txBody>
        </p:sp>
      </p:grpSp>
      <p:grpSp>
        <p:nvGrpSpPr>
          <p:cNvPr id="113" name="Group 112"/>
          <p:cNvGrpSpPr/>
          <p:nvPr/>
        </p:nvGrpSpPr>
        <p:grpSpPr>
          <a:xfrm>
            <a:off x="8552004" y="7122163"/>
            <a:ext cx="1087369" cy="246221"/>
            <a:chOff x="7238999" y="7055232"/>
            <a:chExt cx="1087369" cy="246221"/>
          </a:xfrm>
        </p:grpSpPr>
        <p:sp>
          <p:nvSpPr>
            <p:cNvPr id="114" name="Rectangle 113"/>
            <p:cNvSpPr/>
            <p:nvPr/>
          </p:nvSpPr>
          <p:spPr bwMode="auto">
            <a:xfrm>
              <a:off x="7238999" y="7124559"/>
              <a:ext cx="107567" cy="107567"/>
            </a:xfrm>
            <a:prstGeom prst="rect">
              <a:avLst/>
            </a:prstGeom>
            <a:solidFill>
              <a:srgbClr val="A3938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115" name="TextBox 114"/>
            <p:cNvSpPr txBox="1"/>
            <p:nvPr/>
          </p:nvSpPr>
          <p:spPr>
            <a:xfrm>
              <a:off x="7346566" y="7055232"/>
              <a:ext cx="979802" cy="246221"/>
            </a:xfrm>
            <a:prstGeom prst="rect">
              <a:avLst/>
            </a:prstGeom>
            <a:noFill/>
          </p:spPr>
          <p:txBody>
            <a:bodyPr wrap="square" rtlCol="0">
              <a:spAutoFit/>
            </a:bodyPr>
            <a:lstStyle/>
            <a:p>
              <a:pPr>
                <a:spcBef>
                  <a:spcPts val="1560"/>
                </a:spcBef>
              </a:pPr>
              <a:r>
                <a:rPr lang="en-US" sz="1000" dirty="0" smtClean="0">
                  <a:solidFill>
                    <a:srgbClr val="000000"/>
                  </a:solidFill>
                  <a:latin typeface="Calibri" panose="020F0502020204030204" pitchFamily="34" charset="0"/>
                  <a:cs typeface="Calibri" panose="020F0502020204030204" pitchFamily="34" charset="0"/>
                </a:rPr>
                <a:t>Networking </a:t>
              </a:r>
            </a:p>
          </p:txBody>
        </p:sp>
      </p:grpSp>
      <p:sp>
        <p:nvSpPr>
          <p:cNvPr id="374801" name="Rectangle 374800"/>
          <p:cNvSpPr/>
          <p:nvPr/>
        </p:nvSpPr>
        <p:spPr bwMode="auto">
          <a:xfrm>
            <a:off x="7239000" y="1207846"/>
            <a:ext cx="320040" cy="6295317"/>
          </a:xfrm>
          <a:prstGeom prst="rect">
            <a:avLst/>
          </a:prstGeom>
          <a:noFill/>
          <a:ln w="28575" cap="flat" cmpd="sng" algn="ctr">
            <a:solidFill>
              <a:srgbClr val="012169"/>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panose="020F0502020204030204" pitchFamily="34" charset="0"/>
                <a:cs typeface="Calibri" pitchFamily="34" charset="0"/>
              </a:rPr>
              <a:t>Issuance by Subsector</a:t>
            </a:r>
          </a:p>
        </p:txBody>
      </p:sp>
      <p:cxnSp>
        <p:nvCxnSpPr>
          <p:cNvPr id="73" name="Straight Connector 72"/>
          <p:cNvCxnSpPr/>
          <p:nvPr/>
        </p:nvCxnSpPr>
        <p:spPr bwMode="auto">
          <a:xfrm>
            <a:off x="6495942" y="2504381"/>
            <a:ext cx="152289" cy="0"/>
          </a:xfrm>
          <a:prstGeom prst="line">
            <a:avLst/>
          </a:prstGeom>
          <a:solidFill>
            <a:schemeClr val="accent1"/>
          </a:solidFill>
          <a:ln w="9525" cap="flat" cmpd="sng" algn="ctr">
            <a:solidFill>
              <a:srgbClr val="4050C6"/>
            </a:solidFill>
            <a:prstDash val="solid"/>
            <a:round/>
            <a:headEnd type="none" w="med" len="med"/>
            <a:tailEnd type="none" w="med" len="med"/>
          </a:ln>
          <a:effectLst/>
        </p:spPr>
      </p:cxnSp>
      <p:pic>
        <p:nvPicPr>
          <p:cNvPr id="68" name="Picture 67"/>
          <p:cNvPicPr>
            <a:picLocks noChangeAspect="1"/>
          </p:cNvPicPr>
          <p:nvPr/>
        </p:nvPicPr>
        <p:blipFill rotWithShape="1">
          <a:blip r:embed="rId37" cstate="print">
            <a:extLst>
              <a:ext uri="{28A0092B-C50C-407E-A947-70E740481C1C}">
                <a14:useLocalDpi xmlns:a14="http://schemas.microsoft.com/office/drawing/2010/main" val="0"/>
              </a:ext>
            </a:extLst>
          </a:blip>
          <a:srcRect t="34324" b="33984"/>
          <a:stretch/>
        </p:blipFill>
        <p:spPr>
          <a:xfrm>
            <a:off x="6634075" y="2418478"/>
            <a:ext cx="377513" cy="67354"/>
          </a:xfrm>
          <a:prstGeom prst="rect">
            <a:avLst/>
          </a:prstGeom>
        </p:spPr>
      </p:pic>
      <p:cxnSp>
        <p:nvCxnSpPr>
          <p:cNvPr id="71" name="Straight Connector 70"/>
          <p:cNvCxnSpPr/>
          <p:nvPr/>
        </p:nvCxnSpPr>
        <p:spPr bwMode="auto">
          <a:xfrm>
            <a:off x="6491973" y="2459586"/>
            <a:ext cx="152289" cy="0"/>
          </a:xfrm>
          <a:prstGeom prst="line">
            <a:avLst/>
          </a:prstGeom>
          <a:solidFill>
            <a:schemeClr val="accent1"/>
          </a:solidFill>
          <a:ln w="9525" cap="flat" cmpd="sng" algn="ctr">
            <a:solidFill>
              <a:srgbClr val="C5D831"/>
            </a:solidFill>
            <a:prstDash val="solid"/>
            <a:round/>
            <a:headEnd type="none" w="med" len="med"/>
            <a:tailEnd type="none" w="med" len="med"/>
          </a:ln>
          <a:effectLst/>
        </p:spPr>
      </p:cxnSp>
      <p:pic>
        <p:nvPicPr>
          <p:cNvPr id="74" name="Graphic (4 KB .emf)"/>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684285" y="2333431"/>
            <a:ext cx="272126" cy="90999"/>
          </a:xfrm>
          <a:prstGeom prst="rect">
            <a:avLst/>
          </a:prstGeom>
        </p:spPr>
      </p:pic>
      <p:cxnSp>
        <p:nvCxnSpPr>
          <p:cNvPr id="81" name="Straight Connector 80"/>
          <p:cNvCxnSpPr/>
          <p:nvPr/>
        </p:nvCxnSpPr>
        <p:spPr bwMode="auto">
          <a:xfrm>
            <a:off x="6495942" y="2389244"/>
            <a:ext cx="152289" cy="0"/>
          </a:xfrm>
          <a:prstGeom prst="line">
            <a:avLst/>
          </a:prstGeom>
          <a:solidFill>
            <a:schemeClr val="accent1"/>
          </a:solidFill>
          <a:ln w="9525" cap="flat" cmpd="sng" algn="ctr">
            <a:solidFill>
              <a:srgbClr val="FF6600"/>
            </a:solidFill>
            <a:prstDash val="solid"/>
            <a:round/>
            <a:headEnd type="none" w="med" len="med"/>
            <a:tailEnd type="none" w="med" len="med"/>
          </a:ln>
          <a:effectLst/>
        </p:spPr>
      </p:cxnSp>
      <p:pic>
        <p:nvPicPr>
          <p:cNvPr id="12" name="Picture 11"/>
          <p:cNvPicPr>
            <a:picLocks noChangeAspect="1"/>
          </p:cNvPicPr>
          <p:nvPr/>
        </p:nvPicPr>
        <p:blipFill rotWithShape="1">
          <a:blip r:embed="rId39" cstate="print">
            <a:extLst>
              <a:ext uri="{28A0092B-C50C-407E-A947-70E740481C1C}">
                <a14:useLocalDpi xmlns:a14="http://schemas.microsoft.com/office/drawing/2010/main" val="0"/>
              </a:ext>
            </a:extLst>
          </a:blip>
          <a:srcRect t="29592" b="26266"/>
          <a:stretch/>
        </p:blipFill>
        <p:spPr>
          <a:xfrm>
            <a:off x="6618115" y="2267804"/>
            <a:ext cx="410788" cy="95251"/>
          </a:xfrm>
          <a:prstGeom prst="rect">
            <a:avLst/>
          </a:prstGeom>
        </p:spPr>
      </p:pic>
      <p:pic>
        <p:nvPicPr>
          <p:cNvPr id="13" name="Picture 1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649457" y="2142320"/>
            <a:ext cx="128405" cy="128405"/>
          </a:xfrm>
          <a:prstGeom prst="rect">
            <a:avLst/>
          </a:prstGeom>
        </p:spPr>
      </p:pic>
      <p:cxnSp>
        <p:nvCxnSpPr>
          <p:cNvPr id="92" name="Straight Connector 91"/>
          <p:cNvCxnSpPr/>
          <p:nvPr/>
        </p:nvCxnSpPr>
        <p:spPr bwMode="auto">
          <a:xfrm>
            <a:off x="6495942" y="2342773"/>
            <a:ext cx="152289" cy="0"/>
          </a:xfrm>
          <a:prstGeom prst="line">
            <a:avLst/>
          </a:prstGeom>
          <a:solidFill>
            <a:schemeClr val="accent1"/>
          </a:solidFill>
          <a:ln w="9525" cap="flat" cmpd="sng" algn="ctr">
            <a:solidFill>
              <a:srgbClr val="783B8F"/>
            </a:solidFill>
            <a:prstDash val="solid"/>
            <a:round/>
            <a:headEnd type="none" w="med" len="med"/>
            <a:tailEnd type="none" w="med" len="med"/>
          </a:ln>
          <a:effectLst/>
        </p:spPr>
      </p:cxnSp>
      <p:cxnSp>
        <p:nvCxnSpPr>
          <p:cNvPr id="93" name="Straight Connector 92"/>
          <p:cNvCxnSpPr/>
          <p:nvPr/>
        </p:nvCxnSpPr>
        <p:spPr bwMode="auto">
          <a:xfrm>
            <a:off x="6495942" y="2295147"/>
            <a:ext cx="152289" cy="0"/>
          </a:xfrm>
          <a:prstGeom prst="line">
            <a:avLst/>
          </a:prstGeom>
          <a:solidFill>
            <a:schemeClr val="accent1"/>
          </a:solidFill>
          <a:ln w="9525" cap="flat" cmpd="sng" algn="ctr">
            <a:solidFill>
              <a:srgbClr val="B8232F"/>
            </a:solidFill>
            <a:prstDash val="solid"/>
            <a:round/>
            <a:headEnd type="none" w="med" len="med"/>
            <a:tailEnd type="none" w="med" len="med"/>
          </a:ln>
          <a:effectLst/>
        </p:spPr>
      </p:cxnSp>
      <p:pic>
        <p:nvPicPr>
          <p:cNvPr id="5" name="Picture 4"/>
          <p:cNvPicPr>
            <a:picLocks noChangeAspect="1"/>
          </p:cNvPicPr>
          <p:nvPr/>
        </p:nvPicPr>
        <p:blipFill rotWithShape="1">
          <a:blip r:embed="rId41" cstate="print">
            <a:extLst>
              <a:ext uri="{28A0092B-C50C-407E-A947-70E740481C1C}">
                <a14:useLocalDpi xmlns:a14="http://schemas.microsoft.com/office/drawing/2010/main" val="0"/>
              </a:ext>
            </a:extLst>
          </a:blip>
          <a:srcRect l="26038" t="35692" r="25710" b="35997"/>
          <a:stretch/>
        </p:blipFill>
        <p:spPr>
          <a:xfrm>
            <a:off x="5822575" y="2127379"/>
            <a:ext cx="488426" cy="152841"/>
          </a:xfrm>
          <a:prstGeom prst="rect">
            <a:avLst/>
          </a:prstGeom>
        </p:spPr>
      </p:pic>
    </p:spTree>
    <p:custDataLst>
      <p:tags r:id="rId1"/>
    </p:custDataLst>
    <p:extLst>
      <p:ext uri="{BB962C8B-B14F-4D97-AF65-F5344CB8AC3E}">
        <p14:creationId xmlns:p14="http://schemas.microsoft.com/office/powerpoint/2010/main" val="1099526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Recent Aftermarket Performance Has Been Mixed</a:t>
            </a:r>
            <a:endParaRPr lang="en-US" dirty="0">
              <a:latin typeface="Calibri" panose="020F0502020204030204" pitchFamily="34" charset="0"/>
            </a:endParaRPr>
          </a:p>
        </p:txBody>
      </p:sp>
      <p:sp>
        <p:nvSpPr>
          <p:cNvPr id="15" name="Page Number"/>
          <p:cNvSpPr txBox="1">
            <a:spLocks noChangeArrowheads="1"/>
          </p:cNvSpPr>
          <p:nvPr>
            <p:custDataLst>
              <p:tags r:id="rId3"/>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anose="020F0502020204030204" pitchFamily="34" charset="0"/>
                <a:cs typeface="Calibri" pitchFamily="34" charset="0"/>
              </a:rPr>
              <a:t>15</a:t>
            </a:r>
            <a:endParaRPr lang="" altLang="en-US" sz="1000" b="0" dirty="0">
              <a:solidFill>
                <a:srgbClr val="000000"/>
              </a:solidFill>
              <a:latin typeface="Calibri" pitchFamily="34" charset="0"/>
              <a:cs typeface="Calibri" pitchFamily="34" charset="0"/>
            </a:endParaRPr>
          </a:p>
        </p:txBody>
      </p:sp>
      <p:sp>
        <p:nvSpPr>
          <p:cNvPr id="125" name="Main Heading"/>
          <p:cNvSpPr>
            <a:spLocks noChangeArrowheads="1"/>
          </p:cNvSpPr>
          <p:nvPr>
            <p:custDataLst>
              <p:tags r:id="rId4"/>
            </p:custDataLst>
          </p:nvPr>
        </p:nvSpPr>
        <p:spPr bwMode="gray">
          <a:xfrm>
            <a:off x="316422" y="502919"/>
            <a:ext cx="8515648"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smtClean="0">
                <a:solidFill>
                  <a:srgbClr val="000000"/>
                </a:solidFill>
                <a:cs typeface="Calibri" panose="020F0502020204030204" pitchFamily="34" charset="0"/>
              </a:rPr>
              <a:t>Solid Year For Tech IPOs</a:t>
            </a:r>
            <a:endParaRPr lang="en-US" sz="2800" b="0" dirty="0">
              <a:solidFill>
                <a:srgbClr val="000000"/>
              </a:solidFill>
              <a:cs typeface="Calibri" panose="020F0502020204030204" pitchFamily="34" charset="0"/>
            </a:endParaRPr>
          </a:p>
        </p:txBody>
      </p:sp>
      <p:sp>
        <p:nvSpPr>
          <p:cNvPr id="23" name="Page Footnote"/>
          <p:cNvSpPr txBox="1">
            <a:spLocks noChangeArrowheads="1"/>
          </p:cNvSpPr>
          <p:nvPr>
            <p:custDataLst>
              <p:tags r:id="rId5"/>
            </p:custDataLst>
          </p:nvPr>
        </p:nvSpPr>
        <p:spPr bwMode="auto">
          <a:xfrm>
            <a:off x="640080" y="7242175"/>
            <a:ext cx="7589520" cy="323165"/>
          </a:xfrm>
          <a:prstGeom prst="rect">
            <a:avLst/>
          </a:prstGeom>
          <a:noFill/>
          <a:ln w="28575">
            <a:noFill/>
            <a:miter lim="800000"/>
            <a:headEnd/>
            <a:tailEnd/>
          </a:ln>
          <a:effectLst/>
        </p:spPr>
        <p:txBody>
          <a:bodyPr wrap="square" lIns="0" tIns="0" rIns="0" bIns="0" anchor="b">
            <a:spAutoFit/>
          </a:bodyPr>
          <a:lstStyle/>
          <a:p>
            <a:r>
              <a:rPr lang="en-US" sz="700" b="0" i="1" dirty="0" smtClean="0">
                <a:solidFill>
                  <a:srgbClr val="000000"/>
                </a:solidFill>
                <a:latin typeface="Calibri" panose="020F0502020204030204" pitchFamily="34" charset="0"/>
                <a:cs typeface="Calibri" panose="020F0502020204030204" pitchFamily="34" charset="0"/>
              </a:rPr>
              <a:t>____________________</a:t>
            </a:r>
          </a:p>
          <a:p>
            <a:r>
              <a:rPr lang="en-US" sz="700" b="0" i="1" dirty="0" smtClean="0">
                <a:solidFill>
                  <a:srgbClr val="000000"/>
                </a:solidFill>
                <a:latin typeface="Calibri" panose="020F0502020204030204" pitchFamily="34" charset="0"/>
                <a:cs typeface="Calibri" panose="020F0502020204030204" pitchFamily="34" charset="0"/>
              </a:rPr>
              <a:t>Source: Dealogic, </a:t>
            </a:r>
            <a:r>
              <a:rPr lang="en-US" sz="700" b="0" i="1" dirty="0" err="1" smtClean="0">
                <a:solidFill>
                  <a:srgbClr val="000000"/>
                </a:solidFill>
                <a:latin typeface="Calibri" panose="020F0502020204030204" pitchFamily="34" charset="0"/>
                <a:cs typeface="Calibri" panose="020F0502020204030204" pitchFamily="34" charset="0"/>
              </a:rPr>
              <a:t>Factset</a:t>
            </a:r>
            <a:r>
              <a:rPr lang="en-US" sz="700" b="0" i="1" dirty="0" smtClean="0">
                <a:solidFill>
                  <a:srgbClr val="000000"/>
                </a:solidFill>
                <a:latin typeface="Calibri" panose="020F0502020204030204" pitchFamily="34" charset="0"/>
                <a:cs typeface="Calibri" panose="020F0502020204030204" pitchFamily="34" charset="0"/>
              </a:rPr>
              <a:t> as of </a:t>
            </a:r>
            <a:r>
              <a:rPr lang="en-US" sz="700" b="0" i="1" dirty="0" smtClean="0">
                <a:latin typeface="Calibri" panose="020F0502020204030204" pitchFamily="34" charset="0"/>
                <a:cs typeface="Calibri" panose="020F0502020204030204" pitchFamily="34" charset="0"/>
              </a:rPr>
              <a:t>October 17, 2019</a:t>
            </a:r>
            <a:r>
              <a:rPr lang="en-US" sz="700" b="0" i="1" dirty="0" smtClean="0">
                <a:solidFill>
                  <a:srgbClr val="000000"/>
                </a:solidFill>
                <a:latin typeface="Calibri" panose="020F0502020204030204" pitchFamily="34" charset="0"/>
                <a:cs typeface="Calibri" panose="020F0502020204030204" pitchFamily="34" charset="0"/>
              </a:rPr>
              <a:t>. Includes SEC registered Technology IPOs with a base deal value greater than or equal to $50mm. Excludes ADRs.</a:t>
            </a:r>
          </a:p>
          <a:p>
            <a:r>
              <a:rPr lang="en-US" sz="700" b="0" i="1" dirty="0" smtClean="0">
                <a:solidFill>
                  <a:srgbClr val="000000"/>
                </a:solidFill>
                <a:latin typeface="Calibri" panose="020F0502020204030204" pitchFamily="34" charset="0"/>
                <a:cs typeface="Calibri" panose="020F0502020204030204" pitchFamily="34" charset="0"/>
              </a:rPr>
              <a:t>(1)</a:t>
            </a:r>
            <a:r>
              <a:rPr lang="en-US" sz="700" b="0" i="1" dirty="0">
                <a:solidFill>
                  <a:srgbClr val="000000"/>
                </a:solidFill>
                <a:latin typeface="Calibri" panose="020F0502020204030204" pitchFamily="34" charset="0"/>
                <a:cs typeface="Calibri" panose="020F0502020204030204" pitchFamily="34" charset="0"/>
              </a:rPr>
              <a:t> </a:t>
            </a:r>
            <a:r>
              <a:rPr lang="en-US" sz="700" b="0" i="1" dirty="0" smtClean="0">
                <a:solidFill>
                  <a:srgbClr val="000000"/>
                </a:solidFill>
                <a:latin typeface="Calibri" panose="020F0502020204030204" pitchFamily="34" charset="0"/>
                <a:cs typeface="Calibri" panose="020F0502020204030204" pitchFamily="34" charset="0"/>
              </a:rPr>
              <a:t>       EV / Revenue only.</a:t>
            </a:r>
          </a:p>
        </p:txBody>
      </p:sp>
      <p:sp>
        <p:nvSpPr>
          <p:cNvPr id="81" name="Topic Heading"/>
          <p:cNvSpPr txBox="1">
            <a:spLocks noChangeArrowheads="1"/>
          </p:cNvSpPr>
          <p:nvPr>
            <p:custDataLst>
              <p:tags r:id="rId6"/>
            </p:custDataLst>
          </p:nvPr>
        </p:nvSpPr>
        <p:spPr bwMode="auto">
          <a:xfrm>
            <a:off x="330307" y="762000"/>
            <a:ext cx="4634924" cy="297517"/>
          </a:xfrm>
          <a:prstGeom prst="rect">
            <a:avLst/>
          </a:prstGeom>
          <a:noFill/>
          <a:ln w="12700">
            <a:noFill/>
            <a:prstDash val="dash"/>
            <a:miter lim="800000"/>
            <a:headEnd/>
            <a:tailEnd/>
          </a:ln>
          <a:effectLst/>
        </p:spPr>
        <p:txBody>
          <a:bodyPr wrap="square" lIns="0" tIns="50800" rIns="0" bIns="0">
            <a:spAutoFit/>
          </a:bodyPr>
          <a:lstStyle/>
          <a:p>
            <a:pPr eaLnBrk="1" hangingPunct="1"/>
            <a:r>
              <a:rPr lang="en-US" sz="1600" b="1" dirty="0" smtClean="0">
                <a:solidFill>
                  <a:srgbClr val="000000"/>
                </a:solidFill>
                <a:latin typeface="Calibri" panose="020F0502020204030204" pitchFamily="34" charset="0"/>
                <a:ea typeface="ＭＳ Ｐゴシック"/>
                <a:cs typeface="Calibri" panose="020F0502020204030204" pitchFamily="34" charset="0"/>
              </a:rPr>
              <a:t>2019 YTD US Tech IPOs</a:t>
            </a:r>
            <a:endParaRPr lang="en-US" sz="1600" b="1" baseline="30000" dirty="0">
              <a:solidFill>
                <a:srgbClr val="000000"/>
              </a:solidFill>
              <a:latin typeface="Calibri" panose="020F0502020204030204" pitchFamily="34" charset="0"/>
              <a:ea typeface="ＭＳ Ｐゴシック"/>
              <a:cs typeface="Calibri" panose="020F0502020204030204" pitchFamily="34" charset="0"/>
            </a:endParaRPr>
          </a:p>
        </p:txBody>
      </p:sp>
      <p:grpSp>
        <p:nvGrpSpPr>
          <p:cNvPr id="3" name="Group 2"/>
          <p:cNvGrpSpPr/>
          <p:nvPr/>
        </p:nvGrpSpPr>
        <p:grpSpPr>
          <a:xfrm>
            <a:off x="483616" y="1266857"/>
            <a:ext cx="8495099" cy="5769095"/>
            <a:chOff x="910711" y="1738912"/>
            <a:chExt cx="7693569" cy="4965840"/>
          </a:xfrm>
        </p:grpSpPr>
        <p:pic>
          <p:nvPicPr>
            <p:cNvPr id="4" name="Picture 3"/>
            <p:cNvPicPr>
              <a:picLocks noChangeAspect="1"/>
            </p:cNvPicPr>
            <p:nvPr>
              <p:custDataLst>
                <p:tags r:id="rId7"/>
              </p:custDataLst>
            </p:nvPr>
          </p:nvPicPr>
          <p:blipFill rotWithShape="1">
            <a:blip r:embed="rId11"/>
            <a:srcRect l="-1" r="20711"/>
            <a:stretch/>
          </p:blipFill>
          <p:spPr>
            <a:xfrm>
              <a:off x="1097885" y="1738912"/>
              <a:ext cx="7373586" cy="4965840"/>
            </a:xfrm>
            <a:prstGeom prst="rect">
              <a:avLst/>
            </a:prstGeom>
            <a:noFill/>
            <a:ln/>
            <a:extLst>
              <a:ext uri="{909E8E84-426E-40DD-AFC4-6F175D3DCCD1}">
                <a14:hiddenFill xmlns:a14="http://schemas.microsoft.com/office/drawing/2010/main">
                  <a:solidFill>
                    <a:srgbClr val="000000"/>
                  </a:solidFill>
                </a14:hiddenFill>
              </a:ext>
            </a:extLst>
          </p:spPr>
        </p:pic>
        <p:pic>
          <p:nvPicPr>
            <p:cNvPr id="16" name="Graphic (1 KB .em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96216" y="6090194"/>
              <a:ext cx="285510" cy="202690"/>
            </a:xfrm>
            <a:prstGeom prst="rect">
              <a:avLst/>
            </a:prstGeom>
          </p:spPr>
        </p:pic>
        <p:pic>
          <p:nvPicPr>
            <p:cNvPr id="18" name="Picture 8" descr="Image result for tufin logo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4622" y="5641586"/>
              <a:ext cx="528698" cy="1962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Image result for pagerduty logo png"/>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20026" b="21197"/>
            <a:stretch/>
          </p:blipFill>
          <p:spPr bwMode="auto">
            <a:xfrm>
              <a:off x="1743856" y="5889338"/>
              <a:ext cx="790230" cy="198177"/>
            </a:xfrm>
            <a:prstGeom prst="rect">
              <a:avLst/>
            </a:prstGeom>
            <a:noFill/>
            <a:extLst>
              <a:ext uri="{909E8E84-426E-40DD-AFC4-6F175D3DCCD1}">
                <a14:hiddenFill xmlns:a14="http://schemas.microsoft.com/office/drawing/2010/main">
                  <a:solidFill>
                    <a:srgbClr val="FFFFFF"/>
                  </a:solidFill>
                </a14:hiddenFill>
              </a:ext>
            </a:extLst>
          </p:spPr>
        </p:pic>
        <p:pic>
          <p:nvPicPr>
            <p:cNvPr id="20" name="Graphic (13 KB .wmf)"/>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22434" y="5216956"/>
              <a:ext cx="633074" cy="163053"/>
            </a:xfrm>
            <a:prstGeom prst="rect">
              <a:avLst/>
            </a:prstGeom>
          </p:spPr>
        </p:pic>
        <p:pic>
          <p:nvPicPr>
            <p:cNvPr id="21" name="Picture 14" descr="Image result for zoom logo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96956" y="5446074"/>
              <a:ext cx="684031" cy="1538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id:image002.jpg@01D4EAE3.2A5B017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02558" y="4995243"/>
              <a:ext cx="472826" cy="1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Image result for uber logo .png"/>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1919868" y="4776749"/>
              <a:ext cx="438207" cy="146967"/>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3 KB .emf)"/>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96578" y="4548234"/>
              <a:ext cx="484786" cy="188404"/>
            </a:xfrm>
            <a:prstGeom prst="rect">
              <a:avLst/>
            </a:prstGeom>
          </p:spPr>
        </p:pic>
        <p:pic>
          <p:nvPicPr>
            <p:cNvPr id="30" name="Graphic (2 KB .emf)"/>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1749661" y="4351394"/>
              <a:ext cx="778620" cy="116316"/>
            </a:xfrm>
            <a:prstGeom prst="rect">
              <a:avLst/>
            </a:prstGeom>
          </p:spPr>
        </p:pic>
        <p:pic>
          <p:nvPicPr>
            <p:cNvPr id="35" name="Picture 6" descr="Image result for crowdstrike"/>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t="31658" b="43070"/>
            <a:stretch/>
          </p:blipFill>
          <p:spPr bwMode="auto">
            <a:xfrm>
              <a:off x="1711375" y="4081592"/>
              <a:ext cx="855192" cy="2161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23" cstate="print">
              <a:extLst>
                <a:ext uri="{28A0092B-C50C-407E-A947-70E740481C1C}">
                  <a14:useLocalDpi xmlns:a14="http://schemas.microsoft.com/office/drawing/2010/main" val="0"/>
                </a:ext>
              </a:extLst>
            </a:blip>
            <a:srcRect l="21999" t="34000" r="27001" b="34000"/>
            <a:stretch/>
          </p:blipFill>
          <p:spPr>
            <a:xfrm>
              <a:off x="1844963" y="3895896"/>
              <a:ext cx="588016" cy="184477"/>
            </a:xfrm>
            <a:prstGeom prst="rect">
              <a:avLst/>
            </a:prstGeom>
          </p:spPr>
        </p:pic>
        <p:pic>
          <p:nvPicPr>
            <p:cNvPr id="10" name="Picture 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802805" y="3676375"/>
              <a:ext cx="672332" cy="198723"/>
            </a:xfrm>
            <a:prstGeom prst="rect">
              <a:avLst/>
            </a:prstGeom>
          </p:spPr>
        </p:pic>
        <p:sp>
          <p:nvSpPr>
            <p:cNvPr id="83" name="TextBox 82"/>
            <p:cNvSpPr txBox="1"/>
            <p:nvPr/>
          </p:nvSpPr>
          <p:spPr>
            <a:xfrm>
              <a:off x="8261380" y="6258511"/>
              <a:ext cx="342900" cy="184666"/>
            </a:xfrm>
            <a:prstGeom prst="rect">
              <a:avLst/>
            </a:prstGeom>
            <a:noFill/>
          </p:spPr>
          <p:txBody>
            <a:bodyPr wrap="square" rtlCol="0">
              <a:spAutoFit/>
            </a:bodyPr>
            <a:lstStyle/>
            <a:p>
              <a:pPr>
                <a:spcBef>
                  <a:spcPts val="1560"/>
                </a:spcBef>
              </a:pPr>
              <a:r>
                <a:rPr lang="en-US" sz="600" b="1" dirty="0" smtClean="0">
                  <a:solidFill>
                    <a:srgbClr val="FFFFFF"/>
                  </a:solidFill>
                  <a:latin typeface="Calibri" panose="020F0502020204030204" pitchFamily="34" charset="0"/>
                  <a:cs typeface="Calibri" panose="020F0502020204030204" pitchFamily="34" charset="0"/>
                </a:rPr>
                <a:t>(1)</a:t>
              </a:r>
            </a:p>
          </p:txBody>
        </p:sp>
        <p:sp>
          <p:nvSpPr>
            <p:cNvPr id="85" name="TextBox 84"/>
            <p:cNvSpPr txBox="1"/>
            <p:nvPr/>
          </p:nvSpPr>
          <p:spPr>
            <a:xfrm>
              <a:off x="7760759" y="6248056"/>
              <a:ext cx="342900" cy="184666"/>
            </a:xfrm>
            <a:prstGeom prst="rect">
              <a:avLst/>
            </a:prstGeom>
            <a:noFill/>
          </p:spPr>
          <p:txBody>
            <a:bodyPr wrap="square" rtlCol="0">
              <a:spAutoFit/>
            </a:bodyPr>
            <a:lstStyle/>
            <a:p>
              <a:pPr>
                <a:spcBef>
                  <a:spcPts val="1560"/>
                </a:spcBef>
              </a:pPr>
              <a:r>
                <a:rPr lang="en-US" sz="600" b="1" dirty="0" smtClean="0">
                  <a:solidFill>
                    <a:srgbClr val="FFFFFF"/>
                  </a:solidFill>
                  <a:latin typeface="Calibri" panose="020F0502020204030204" pitchFamily="34" charset="0"/>
                  <a:cs typeface="Calibri" panose="020F0502020204030204" pitchFamily="34" charset="0"/>
                </a:rPr>
                <a:t>(1)</a:t>
              </a:r>
            </a:p>
          </p:txBody>
        </p:sp>
        <p:sp>
          <p:nvSpPr>
            <p:cNvPr id="90" name="TextBox 89"/>
            <p:cNvSpPr txBox="1"/>
            <p:nvPr/>
          </p:nvSpPr>
          <p:spPr>
            <a:xfrm>
              <a:off x="8250588" y="6463474"/>
              <a:ext cx="342900" cy="184666"/>
            </a:xfrm>
            <a:prstGeom prst="rect">
              <a:avLst/>
            </a:prstGeom>
            <a:noFill/>
          </p:spPr>
          <p:txBody>
            <a:bodyPr wrap="square" rtlCol="0">
              <a:spAutoFit/>
            </a:bodyPr>
            <a:lstStyle/>
            <a:p>
              <a:pPr>
                <a:spcBef>
                  <a:spcPts val="1560"/>
                </a:spcBef>
              </a:pPr>
              <a:r>
                <a:rPr lang="en-US" sz="600" b="1" dirty="0" smtClean="0">
                  <a:solidFill>
                    <a:srgbClr val="FFFFFF"/>
                  </a:solidFill>
                  <a:latin typeface="Calibri" panose="020F0502020204030204" pitchFamily="34" charset="0"/>
                  <a:cs typeface="Calibri" panose="020F0502020204030204" pitchFamily="34" charset="0"/>
                </a:rPr>
                <a:t>(1)</a:t>
              </a:r>
            </a:p>
          </p:txBody>
        </p:sp>
        <p:sp>
          <p:nvSpPr>
            <p:cNvPr id="91" name="TextBox 90"/>
            <p:cNvSpPr txBox="1"/>
            <p:nvPr/>
          </p:nvSpPr>
          <p:spPr>
            <a:xfrm>
              <a:off x="7770285" y="6464496"/>
              <a:ext cx="342900" cy="184666"/>
            </a:xfrm>
            <a:prstGeom prst="rect">
              <a:avLst/>
            </a:prstGeom>
            <a:noFill/>
          </p:spPr>
          <p:txBody>
            <a:bodyPr wrap="square" rtlCol="0">
              <a:spAutoFit/>
            </a:bodyPr>
            <a:lstStyle/>
            <a:p>
              <a:pPr>
                <a:spcBef>
                  <a:spcPts val="1560"/>
                </a:spcBef>
              </a:pPr>
              <a:r>
                <a:rPr lang="en-US" sz="600" b="1" dirty="0" smtClean="0">
                  <a:solidFill>
                    <a:srgbClr val="FFFFFF"/>
                  </a:solidFill>
                  <a:latin typeface="Calibri" panose="020F0502020204030204" pitchFamily="34" charset="0"/>
                  <a:cs typeface="Calibri" panose="020F0502020204030204" pitchFamily="34" charset="0"/>
                </a:rPr>
                <a:t>(1)</a:t>
              </a:r>
            </a:p>
          </p:txBody>
        </p:sp>
        <p:pic>
          <p:nvPicPr>
            <p:cNvPr id="28" name="Picture 27"/>
            <p:cNvPicPr>
              <a:picLocks noChangeAspect="1"/>
            </p:cNvPicPr>
            <p:nvPr/>
          </p:nvPicPr>
          <p:blipFill>
            <a:blip r:embed="rId25"/>
            <a:stretch>
              <a:fillRect/>
            </a:stretch>
          </p:blipFill>
          <p:spPr>
            <a:xfrm>
              <a:off x="1757014" y="3467153"/>
              <a:ext cx="763914" cy="173616"/>
            </a:xfrm>
            <a:prstGeom prst="rect">
              <a:avLst/>
            </a:prstGeom>
          </p:spPr>
        </p:pic>
        <p:pic>
          <p:nvPicPr>
            <p:cNvPr id="7" name="Graphic (3 KB .emf)"/>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770696" y="3233652"/>
              <a:ext cx="736550" cy="164408"/>
            </a:xfrm>
            <a:prstGeom prst="rect">
              <a:avLst/>
            </a:prstGeom>
          </p:spPr>
        </p:pic>
        <p:pic>
          <p:nvPicPr>
            <p:cNvPr id="32" name="Picture 31"/>
            <p:cNvPicPr>
              <a:picLocks noChangeAspect="1"/>
            </p:cNvPicPr>
            <p:nvPr/>
          </p:nvPicPr>
          <p:blipFill rotWithShape="1">
            <a:blip r:embed="rId27" cstate="print">
              <a:extLst>
                <a:ext uri="{28A0092B-C50C-407E-A947-70E740481C1C}">
                  <a14:useLocalDpi xmlns:a14="http://schemas.microsoft.com/office/drawing/2010/main" val="0"/>
                </a:ext>
              </a:extLst>
            </a:blip>
            <a:srcRect t="34324" b="33984"/>
            <a:stretch/>
          </p:blipFill>
          <p:spPr>
            <a:xfrm>
              <a:off x="1672764" y="3015733"/>
              <a:ext cx="932415" cy="166357"/>
            </a:xfrm>
            <a:prstGeom prst="rect">
              <a:avLst/>
            </a:prstGeom>
          </p:spPr>
        </p:pic>
        <p:pic>
          <p:nvPicPr>
            <p:cNvPr id="45" name="Graphic (4 KB .emf)"/>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849804" y="2777942"/>
              <a:ext cx="578335" cy="193395"/>
            </a:xfrm>
            <a:prstGeom prst="rect">
              <a:avLst/>
            </a:prstGeom>
          </p:spPr>
        </p:pic>
        <p:pic>
          <p:nvPicPr>
            <p:cNvPr id="46" name="Picture 45"/>
            <p:cNvPicPr>
              <a:picLocks noChangeAspect="1"/>
            </p:cNvPicPr>
            <p:nvPr/>
          </p:nvPicPr>
          <p:blipFill rotWithShape="1">
            <a:blip r:embed="rId29" cstate="print">
              <a:extLst>
                <a:ext uri="{28A0092B-C50C-407E-A947-70E740481C1C}">
                  <a14:useLocalDpi xmlns:a14="http://schemas.microsoft.com/office/drawing/2010/main" val="0"/>
                </a:ext>
              </a:extLst>
            </a:blip>
            <a:srcRect t="29592" b="26266"/>
            <a:stretch/>
          </p:blipFill>
          <p:spPr>
            <a:xfrm>
              <a:off x="1552957" y="2518773"/>
              <a:ext cx="1172028" cy="271763"/>
            </a:xfrm>
            <a:prstGeom prst="rect">
              <a:avLst/>
            </a:prstGeom>
          </p:spPr>
        </p:pic>
        <p:pic>
          <p:nvPicPr>
            <p:cNvPr id="47" name="Picture 4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053517" y="2357434"/>
              <a:ext cx="170908" cy="170908"/>
            </a:xfrm>
            <a:prstGeom prst="rect">
              <a:avLst/>
            </a:prstGeom>
          </p:spPr>
        </p:pic>
        <p:pic>
          <p:nvPicPr>
            <p:cNvPr id="9" name="Picture 8"/>
            <p:cNvPicPr>
              <a:picLocks noChangeAspect="1"/>
            </p:cNvPicPr>
            <p:nvPr/>
          </p:nvPicPr>
          <p:blipFill rotWithShape="1">
            <a:blip r:embed="rId31" cstate="print">
              <a:extLst>
                <a:ext uri="{28A0092B-C50C-407E-A947-70E740481C1C}">
                  <a14:useLocalDpi xmlns:a14="http://schemas.microsoft.com/office/drawing/2010/main" val="0"/>
                </a:ext>
              </a:extLst>
            </a:blip>
            <a:srcRect l="26379" t="37829" r="25970" b="39671"/>
            <a:stretch/>
          </p:blipFill>
          <p:spPr>
            <a:xfrm>
              <a:off x="1845141" y="2111123"/>
              <a:ext cx="587661" cy="185224"/>
            </a:xfrm>
            <a:prstGeom prst="rect">
              <a:avLst/>
            </a:prstGeom>
          </p:spPr>
        </p:pic>
        <p:pic>
          <p:nvPicPr>
            <p:cNvPr id="2" name="Picture 1"/>
            <p:cNvPicPr>
              <a:picLocks noChangeAspect="1"/>
            </p:cNvPicPr>
            <p:nvPr/>
          </p:nvPicPr>
          <p:blipFill>
            <a:blip r:embed="rId32">
              <a:clrChange>
                <a:clrFrom>
                  <a:srgbClr val="FFFFFF"/>
                </a:clrFrom>
                <a:clrTo>
                  <a:srgbClr val="FFFFFF">
                    <a:alpha val="0"/>
                  </a:srgbClr>
                </a:clrTo>
              </a:clrChange>
            </a:blip>
            <a:stretch>
              <a:fillRect/>
            </a:stretch>
          </p:blipFill>
          <p:spPr>
            <a:xfrm>
              <a:off x="940164" y="2132018"/>
              <a:ext cx="243030" cy="192024"/>
            </a:xfrm>
            <a:prstGeom prst="rect">
              <a:avLst/>
            </a:prstGeom>
          </p:spPr>
        </p:pic>
        <p:pic>
          <p:nvPicPr>
            <p:cNvPr id="49" name="Picture 48"/>
            <p:cNvPicPr>
              <a:picLocks noChangeAspect="1"/>
            </p:cNvPicPr>
            <p:nvPr/>
          </p:nvPicPr>
          <p:blipFill>
            <a:blip r:embed="rId32">
              <a:clrChange>
                <a:clrFrom>
                  <a:srgbClr val="FFFFFF"/>
                </a:clrFrom>
                <a:clrTo>
                  <a:srgbClr val="FFFFFF">
                    <a:alpha val="0"/>
                  </a:srgbClr>
                </a:clrTo>
              </a:clrChange>
            </a:blip>
            <a:stretch>
              <a:fillRect/>
            </a:stretch>
          </p:blipFill>
          <p:spPr>
            <a:xfrm>
              <a:off x="940164" y="2350309"/>
              <a:ext cx="243030" cy="192024"/>
            </a:xfrm>
            <a:prstGeom prst="rect">
              <a:avLst/>
            </a:prstGeom>
          </p:spPr>
        </p:pic>
        <p:pic>
          <p:nvPicPr>
            <p:cNvPr id="51" name="Picture 50"/>
            <p:cNvPicPr>
              <a:picLocks noChangeAspect="1"/>
            </p:cNvPicPr>
            <p:nvPr/>
          </p:nvPicPr>
          <p:blipFill>
            <a:blip r:embed="rId32">
              <a:clrChange>
                <a:clrFrom>
                  <a:srgbClr val="FFFFFF"/>
                </a:clrFrom>
                <a:clrTo>
                  <a:srgbClr val="FFFFFF">
                    <a:alpha val="0"/>
                  </a:srgbClr>
                </a:clrTo>
              </a:clrChange>
            </a:blip>
            <a:stretch>
              <a:fillRect/>
            </a:stretch>
          </p:blipFill>
          <p:spPr>
            <a:xfrm>
              <a:off x="964437" y="3194019"/>
              <a:ext cx="243030" cy="192024"/>
            </a:xfrm>
            <a:prstGeom prst="rect">
              <a:avLst/>
            </a:prstGeom>
          </p:spPr>
        </p:pic>
        <p:pic>
          <p:nvPicPr>
            <p:cNvPr id="52" name="Picture 51"/>
            <p:cNvPicPr>
              <a:picLocks noChangeAspect="1"/>
            </p:cNvPicPr>
            <p:nvPr/>
          </p:nvPicPr>
          <p:blipFill>
            <a:blip r:embed="rId32">
              <a:clrChange>
                <a:clrFrom>
                  <a:srgbClr val="FFFFFF"/>
                </a:clrFrom>
                <a:clrTo>
                  <a:srgbClr val="FFFFFF">
                    <a:alpha val="0"/>
                  </a:srgbClr>
                </a:clrTo>
              </a:clrChange>
            </a:blip>
            <a:stretch>
              <a:fillRect/>
            </a:stretch>
          </p:blipFill>
          <p:spPr>
            <a:xfrm>
              <a:off x="964437" y="3420194"/>
              <a:ext cx="243030" cy="192024"/>
            </a:xfrm>
            <a:prstGeom prst="rect">
              <a:avLst/>
            </a:prstGeom>
          </p:spPr>
        </p:pic>
        <p:pic>
          <p:nvPicPr>
            <p:cNvPr id="53" name="Picture 52"/>
            <p:cNvPicPr>
              <a:picLocks noChangeAspect="1"/>
            </p:cNvPicPr>
            <p:nvPr/>
          </p:nvPicPr>
          <p:blipFill>
            <a:blip r:embed="rId32">
              <a:clrChange>
                <a:clrFrom>
                  <a:srgbClr val="FFFFFF"/>
                </a:clrFrom>
                <a:clrTo>
                  <a:srgbClr val="FFFFFF">
                    <a:alpha val="0"/>
                  </a:srgbClr>
                </a:clrTo>
              </a:clrChange>
            </a:blip>
            <a:stretch>
              <a:fillRect/>
            </a:stretch>
          </p:blipFill>
          <p:spPr>
            <a:xfrm>
              <a:off x="940164" y="3646369"/>
              <a:ext cx="243030" cy="192024"/>
            </a:xfrm>
            <a:prstGeom prst="rect">
              <a:avLst/>
            </a:prstGeom>
          </p:spPr>
        </p:pic>
        <p:pic>
          <p:nvPicPr>
            <p:cNvPr id="54" name="Picture 53"/>
            <p:cNvPicPr>
              <a:picLocks noChangeAspect="1"/>
            </p:cNvPicPr>
            <p:nvPr/>
          </p:nvPicPr>
          <p:blipFill>
            <a:blip r:embed="rId32">
              <a:clrChange>
                <a:clrFrom>
                  <a:srgbClr val="FFFFFF"/>
                </a:clrFrom>
                <a:clrTo>
                  <a:srgbClr val="FFFFFF">
                    <a:alpha val="0"/>
                  </a:srgbClr>
                </a:clrTo>
              </a:clrChange>
            </a:blip>
            <a:stretch>
              <a:fillRect/>
            </a:stretch>
          </p:blipFill>
          <p:spPr>
            <a:xfrm>
              <a:off x="940164" y="3872544"/>
              <a:ext cx="243030" cy="192024"/>
            </a:xfrm>
            <a:prstGeom prst="rect">
              <a:avLst/>
            </a:prstGeom>
          </p:spPr>
        </p:pic>
        <p:pic>
          <p:nvPicPr>
            <p:cNvPr id="55" name="Picture 54"/>
            <p:cNvPicPr>
              <a:picLocks noChangeAspect="1"/>
            </p:cNvPicPr>
            <p:nvPr/>
          </p:nvPicPr>
          <p:blipFill>
            <a:blip r:embed="rId32">
              <a:clrChange>
                <a:clrFrom>
                  <a:srgbClr val="FFFFFF"/>
                </a:clrFrom>
                <a:clrTo>
                  <a:srgbClr val="FFFFFF">
                    <a:alpha val="0"/>
                  </a:srgbClr>
                </a:clrTo>
              </a:clrChange>
            </a:blip>
            <a:stretch>
              <a:fillRect/>
            </a:stretch>
          </p:blipFill>
          <p:spPr>
            <a:xfrm>
              <a:off x="910711" y="4098719"/>
              <a:ext cx="243030" cy="192024"/>
            </a:xfrm>
            <a:prstGeom prst="rect">
              <a:avLst/>
            </a:prstGeom>
          </p:spPr>
        </p:pic>
        <p:pic>
          <p:nvPicPr>
            <p:cNvPr id="56" name="Picture 55"/>
            <p:cNvPicPr>
              <a:picLocks noChangeAspect="1"/>
            </p:cNvPicPr>
            <p:nvPr/>
          </p:nvPicPr>
          <p:blipFill>
            <a:blip r:embed="rId32">
              <a:clrChange>
                <a:clrFrom>
                  <a:srgbClr val="FFFFFF"/>
                </a:clrFrom>
                <a:clrTo>
                  <a:srgbClr val="FFFFFF">
                    <a:alpha val="0"/>
                  </a:srgbClr>
                </a:clrTo>
              </a:clrChange>
            </a:blip>
            <a:stretch>
              <a:fillRect/>
            </a:stretch>
          </p:blipFill>
          <p:spPr>
            <a:xfrm>
              <a:off x="910711" y="4324894"/>
              <a:ext cx="243030" cy="192024"/>
            </a:xfrm>
            <a:prstGeom prst="rect">
              <a:avLst/>
            </a:prstGeom>
          </p:spPr>
        </p:pic>
        <p:pic>
          <p:nvPicPr>
            <p:cNvPr id="57" name="Picture 56"/>
            <p:cNvPicPr>
              <a:picLocks noChangeAspect="1"/>
            </p:cNvPicPr>
            <p:nvPr/>
          </p:nvPicPr>
          <p:blipFill>
            <a:blip r:embed="rId32">
              <a:clrChange>
                <a:clrFrom>
                  <a:srgbClr val="FFFFFF"/>
                </a:clrFrom>
                <a:clrTo>
                  <a:srgbClr val="FFFFFF">
                    <a:alpha val="0"/>
                  </a:srgbClr>
                </a:clrTo>
              </a:clrChange>
            </a:blip>
            <a:stretch>
              <a:fillRect/>
            </a:stretch>
          </p:blipFill>
          <p:spPr>
            <a:xfrm>
              <a:off x="930285" y="4551069"/>
              <a:ext cx="243030" cy="192024"/>
            </a:xfrm>
            <a:prstGeom prst="rect">
              <a:avLst/>
            </a:prstGeom>
          </p:spPr>
        </p:pic>
        <p:pic>
          <p:nvPicPr>
            <p:cNvPr id="58" name="Picture 57"/>
            <p:cNvPicPr>
              <a:picLocks noChangeAspect="1"/>
            </p:cNvPicPr>
            <p:nvPr/>
          </p:nvPicPr>
          <p:blipFill>
            <a:blip r:embed="rId32">
              <a:clrChange>
                <a:clrFrom>
                  <a:srgbClr val="FFFFFF"/>
                </a:clrFrom>
                <a:clrTo>
                  <a:srgbClr val="FFFFFF">
                    <a:alpha val="0"/>
                  </a:srgbClr>
                </a:clrTo>
              </a:clrChange>
            </a:blip>
            <a:stretch>
              <a:fillRect/>
            </a:stretch>
          </p:blipFill>
          <p:spPr>
            <a:xfrm>
              <a:off x="930285" y="4758194"/>
              <a:ext cx="243030" cy="192024"/>
            </a:xfrm>
            <a:prstGeom prst="rect">
              <a:avLst/>
            </a:prstGeom>
          </p:spPr>
        </p:pic>
        <p:pic>
          <p:nvPicPr>
            <p:cNvPr id="59" name="Picture 58"/>
            <p:cNvPicPr>
              <a:picLocks noChangeAspect="1"/>
            </p:cNvPicPr>
            <p:nvPr/>
          </p:nvPicPr>
          <p:blipFill>
            <a:blip r:embed="rId32">
              <a:clrChange>
                <a:clrFrom>
                  <a:srgbClr val="FFFFFF"/>
                </a:clrFrom>
                <a:clrTo>
                  <a:srgbClr val="FFFFFF">
                    <a:alpha val="0"/>
                  </a:srgbClr>
                </a:clrTo>
              </a:clrChange>
            </a:blip>
            <a:stretch>
              <a:fillRect/>
            </a:stretch>
          </p:blipFill>
          <p:spPr>
            <a:xfrm>
              <a:off x="930285" y="4984369"/>
              <a:ext cx="243030" cy="192024"/>
            </a:xfrm>
            <a:prstGeom prst="rect">
              <a:avLst/>
            </a:prstGeom>
          </p:spPr>
        </p:pic>
        <p:pic>
          <p:nvPicPr>
            <p:cNvPr id="60" name="Picture 59"/>
            <p:cNvPicPr>
              <a:picLocks noChangeAspect="1"/>
            </p:cNvPicPr>
            <p:nvPr/>
          </p:nvPicPr>
          <p:blipFill>
            <a:blip r:embed="rId32">
              <a:clrChange>
                <a:clrFrom>
                  <a:srgbClr val="FFFFFF"/>
                </a:clrFrom>
                <a:clrTo>
                  <a:srgbClr val="FFFFFF">
                    <a:alpha val="0"/>
                  </a:srgbClr>
                </a:clrTo>
              </a:clrChange>
            </a:blip>
            <a:stretch>
              <a:fillRect/>
            </a:stretch>
          </p:blipFill>
          <p:spPr>
            <a:xfrm>
              <a:off x="930285" y="5210544"/>
              <a:ext cx="243030" cy="192024"/>
            </a:xfrm>
            <a:prstGeom prst="rect">
              <a:avLst/>
            </a:prstGeom>
          </p:spPr>
        </p:pic>
        <p:pic>
          <p:nvPicPr>
            <p:cNvPr id="61" name="Picture 60"/>
            <p:cNvPicPr>
              <a:picLocks noChangeAspect="1"/>
            </p:cNvPicPr>
            <p:nvPr/>
          </p:nvPicPr>
          <p:blipFill>
            <a:blip r:embed="rId32">
              <a:clrChange>
                <a:clrFrom>
                  <a:srgbClr val="FFFFFF"/>
                </a:clrFrom>
                <a:clrTo>
                  <a:srgbClr val="FFFFFF">
                    <a:alpha val="0"/>
                  </a:srgbClr>
                </a:clrTo>
              </a:clrChange>
            </a:blip>
            <a:stretch>
              <a:fillRect/>
            </a:stretch>
          </p:blipFill>
          <p:spPr>
            <a:xfrm>
              <a:off x="939657" y="5436722"/>
              <a:ext cx="243030" cy="192024"/>
            </a:xfrm>
            <a:prstGeom prst="rect">
              <a:avLst/>
            </a:prstGeom>
          </p:spPr>
        </p:pic>
      </p:grpSp>
    </p:spTree>
    <p:custDataLst>
      <p:tags r:id="rId1"/>
    </p:custDataLst>
    <p:extLst>
      <p:ext uri="{BB962C8B-B14F-4D97-AF65-F5344CB8AC3E}">
        <p14:creationId xmlns:p14="http://schemas.microsoft.com/office/powerpoint/2010/main" val="7977903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Potential US Technology IPO Pipeline</a:t>
            </a:r>
            <a:endParaRPr lang="en-US" dirty="0">
              <a:latin typeface="Calibri" panose="020F0502020204030204" pitchFamily="34" charset="0"/>
            </a:endParaRPr>
          </a:p>
        </p:txBody>
      </p:sp>
      <p:sp>
        <p:nvSpPr>
          <p:cNvPr id="11" name="Sub Heading"/>
          <p:cNvSpPr>
            <a:spLocks noChangeArrowheads="1"/>
          </p:cNvSpPr>
          <p:nvPr>
            <p:custDataLst>
              <p:tags r:id="rId3"/>
            </p:custDataLst>
          </p:nvPr>
        </p:nvSpPr>
        <p:spPr bwMode="gray">
          <a:xfrm>
            <a:off x="356615" y="723773"/>
            <a:ext cx="7772400" cy="292608"/>
          </a:xfrm>
          <a:prstGeom prst="rect">
            <a:avLst/>
          </a:prstGeom>
          <a:noFill/>
          <a:ln w="12700">
            <a:noFill/>
            <a:prstDash val="dash"/>
            <a:miter lim="800000"/>
            <a:headEnd/>
            <a:tailEnd/>
          </a:ln>
          <a:effectLst/>
        </p:spPr>
        <p:txBody>
          <a:bodyPr lIns="0" tIns="0" rIns="0" bIns="0"/>
          <a:lstStyle/>
          <a:p>
            <a:pPr eaLnBrk="1" hangingPunct="1"/>
            <a:endParaRPr sz="1800" b="0" dirty="0">
              <a:solidFill>
                <a:srgbClr val="000000"/>
              </a:solidFill>
              <a:latin typeface="Calibri Light" panose="020F0302020204030204" pitchFamily="34" charset="0"/>
              <a:ea typeface="ＭＳ Ｐゴシック"/>
              <a:cs typeface="Calibri" pitchFamily="34" charset="0"/>
            </a:endParaRPr>
          </a:p>
        </p:txBody>
      </p:sp>
      <p:sp>
        <p:nvSpPr>
          <p:cNvPr id="78" name="Main Heading"/>
          <p:cNvSpPr>
            <a:spLocks noChangeArrowheads="1"/>
          </p:cNvSpPr>
          <p:nvPr>
            <p:custDataLst>
              <p:tags r:id="rId4"/>
            </p:custDataLst>
          </p:nvPr>
        </p:nvSpPr>
        <p:spPr bwMode="gray">
          <a:xfrm>
            <a:off x="356615" y="502919"/>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sz="2800" b="0" dirty="0">
                <a:solidFill>
                  <a:srgbClr val="000000"/>
                </a:solidFill>
                <a:cs typeface="Calibri" panose="020F0502020204030204" pitchFamily="34" charset="0"/>
              </a:rPr>
              <a:t>Potential US Technology IPO Pipeline</a:t>
            </a:r>
          </a:p>
        </p:txBody>
      </p:sp>
      <p:sp>
        <p:nvSpPr>
          <p:cNvPr id="79" name="TextBox 78"/>
          <p:cNvSpPr txBox="1"/>
          <p:nvPr>
            <p:custDataLst>
              <p:tags r:id="rId5"/>
            </p:custDataLst>
          </p:nvPr>
        </p:nvSpPr>
        <p:spPr>
          <a:xfrm>
            <a:off x="356616" y="7315200"/>
            <a:ext cx="254000" cy="153888"/>
          </a:xfrm>
          <a:prstGeom prst="rect">
            <a:avLst/>
          </a:prstGeom>
          <a:noFill/>
        </p:spPr>
        <p:txBody>
          <a:bodyPr vert="horz" lIns="0" tIns="0" rIns="0" bIns="0" rtlCol="0" anchorCtr="0">
            <a:spAutoFit/>
          </a:bodyPr>
          <a:lstStyle/>
          <a:p>
            <a:r>
              <a:rPr lang="en-US" sz="1000" b="0" dirty="0" smtClean="0">
                <a:solidFill>
                  <a:srgbClr val="000000"/>
                </a:solidFill>
              </a:rPr>
              <a:t>16</a:t>
            </a:r>
            <a:endParaRPr sz="1000" b="0" dirty="0">
              <a:solidFill>
                <a:srgbClr val="000000"/>
              </a:solidFill>
            </a:endParaRPr>
          </a:p>
        </p:txBody>
      </p:sp>
      <p:sp>
        <p:nvSpPr>
          <p:cNvPr id="21" name="AutoShape 4" descr="Image result for adaptive insigh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dirty="0">
              <a:solidFill>
                <a:srgbClr val="000000"/>
              </a:solidFill>
              <a:latin typeface="Calibri" panose="020F0502020204030204" pitchFamily="34" charset="0"/>
            </a:endParaRPr>
          </a:p>
        </p:txBody>
      </p:sp>
      <p:sp>
        <p:nvSpPr>
          <p:cNvPr id="22" name="AutoShape 6" descr="Image result for adaptive insight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dirty="0">
              <a:solidFill>
                <a:srgbClr val="000000"/>
              </a:solidFill>
              <a:latin typeface="Calibri" panose="020F0502020204030204" pitchFamily="34" charset="0"/>
            </a:endParaRPr>
          </a:p>
        </p:txBody>
      </p:sp>
      <p:sp>
        <p:nvSpPr>
          <p:cNvPr id="30" name="AutoShape 8" descr="Image result for epic games logo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solidFill>
                <a:srgbClr val="000000"/>
              </a:solidFill>
              <a:latin typeface="Calibri" panose="020F0502020204030204" pitchFamily="34" charset="0"/>
            </a:endParaRPr>
          </a:p>
        </p:txBody>
      </p:sp>
      <p:pic>
        <p:nvPicPr>
          <p:cNvPr id="117" name="Graphic (5 KB .em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9872" y="5035039"/>
            <a:ext cx="1176596" cy="120508"/>
          </a:xfrm>
          <a:prstGeom prst="rect">
            <a:avLst/>
          </a:prstGeom>
        </p:spPr>
      </p:pic>
      <p:pic>
        <p:nvPicPr>
          <p:cNvPr id="118" name="Graphic (3 KB .emf)"/>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9039" y="4718601"/>
            <a:ext cx="1007268" cy="314562"/>
          </a:xfrm>
          <a:prstGeom prst="rect">
            <a:avLst/>
          </a:prstGeom>
        </p:spPr>
      </p:pic>
      <p:pic>
        <p:nvPicPr>
          <p:cNvPr id="119" name="Picture 8" descr="Image result for velodyne logo pn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073" t="31760" r="3327" b="32195"/>
          <a:stretch/>
        </p:blipFill>
        <p:spPr bwMode="auto">
          <a:xfrm>
            <a:off x="505707" y="4730847"/>
            <a:ext cx="1529684" cy="267973"/>
          </a:xfrm>
          <a:prstGeom prst="rect">
            <a:avLst/>
          </a:prstGeom>
          <a:noFill/>
          <a:extLst>
            <a:ext uri="{909E8E84-426E-40DD-AFC4-6F175D3DCCD1}">
              <a14:hiddenFill xmlns:a14="http://schemas.microsoft.com/office/drawing/2010/main">
                <a:solidFill>
                  <a:srgbClr val="FFFFFF"/>
                </a:solidFill>
              </a14:hiddenFill>
            </a:ext>
          </a:extLst>
        </p:spPr>
      </p:pic>
      <p:pic>
        <p:nvPicPr>
          <p:cNvPr id="120" name="Graphic (3 KB .em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78372" y="3458749"/>
            <a:ext cx="982429" cy="246392"/>
          </a:xfrm>
          <a:prstGeom prst="rect">
            <a:avLst/>
          </a:prstGeom>
        </p:spPr>
      </p:pic>
      <p:sp>
        <p:nvSpPr>
          <p:cNvPr id="121" name="Rectangle 120"/>
          <p:cNvSpPr/>
          <p:nvPr/>
        </p:nvSpPr>
        <p:spPr>
          <a:xfrm>
            <a:off x="381000" y="1307688"/>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smtClean="0">
                <a:solidFill>
                  <a:srgbClr val="FFFFFF"/>
                </a:solidFill>
                <a:latin typeface="Calibri" panose="020F0502020204030204" pitchFamily="34" charset="0"/>
                <a:cs typeface="Calibri" pitchFamily="34" charset="0"/>
              </a:rPr>
              <a:t>Artificial Intelligence</a:t>
            </a:r>
            <a:endParaRPr lang="en-GB" sz="1200" b="1" dirty="0">
              <a:solidFill>
                <a:srgbClr val="FFFFFF"/>
              </a:solidFill>
              <a:latin typeface="Calibri" panose="020F0502020204030204" pitchFamily="34" charset="0"/>
              <a:cs typeface="Calibri" pitchFamily="34" charset="0"/>
            </a:endParaRPr>
          </a:p>
        </p:txBody>
      </p:sp>
      <p:sp>
        <p:nvSpPr>
          <p:cNvPr id="122" name="Rectangle 121"/>
          <p:cNvSpPr/>
          <p:nvPr/>
        </p:nvSpPr>
        <p:spPr>
          <a:xfrm>
            <a:off x="2266951" y="1307688"/>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err="1" smtClean="0">
                <a:solidFill>
                  <a:srgbClr val="FFFFFF"/>
                </a:solidFill>
                <a:latin typeface="Calibri" panose="020F0502020204030204" pitchFamily="34" charset="0"/>
                <a:cs typeface="Calibri" pitchFamily="34" charset="0"/>
              </a:rPr>
              <a:t>FinTech</a:t>
            </a:r>
            <a:endParaRPr lang="en-GB" sz="1200" b="1" dirty="0">
              <a:solidFill>
                <a:srgbClr val="FFFFFF"/>
              </a:solidFill>
              <a:latin typeface="Calibri" panose="020F0502020204030204" pitchFamily="34" charset="0"/>
              <a:cs typeface="Calibri" pitchFamily="34" charset="0"/>
            </a:endParaRPr>
          </a:p>
        </p:txBody>
      </p:sp>
      <p:sp>
        <p:nvSpPr>
          <p:cNvPr id="124" name="Rectangle 123"/>
          <p:cNvSpPr/>
          <p:nvPr/>
        </p:nvSpPr>
        <p:spPr>
          <a:xfrm>
            <a:off x="7924800" y="1307688"/>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smtClean="0">
                <a:solidFill>
                  <a:srgbClr val="FFFFFF"/>
                </a:solidFill>
                <a:latin typeface="Calibri" panose="020F0502020204030204" pitchFamily="34" charset="0"/>
                <a:cs typeface="Calibri" pitchFamily="34" charset="0"/>
              </a:rPr>
              <a:t>Security</a:t>
            </a:r>
          </a:p>
        </p:txBody>
      </p:sp>
      <p:sp>
        <p:nvSpPr>
          <p:cNvPr id="125" name="Rectangle 124"/>
          <p:cNvSpPr/>
          <p:nvPr/>
        </p:nvSpPr>
        <p:spPr>
          <a:xfrm>
            <a:off x="4152901" y="1307688"/>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smtClean="0">
                <a:solidFill>
                  <a:srgbClr val="FFFFFF"/>
                </a:solidFill>
                <a:latin typeface="Calibri" panose="020F0502020204030204" pitchFamily="34" charset="0"/>
                <a:cs typeface="Calibri" pitchFamily="34" charset="0"/>
              </a:rPr>
              <a:t>E-Commerce</a:t>
            </a:r>
            <a:endParaRPr lang="en-GB" sz="1200" b="1" dirty="0">
              <a:solidFill>
                <a:srgbClr val="FFFFFF"/>
              </a:solidFill>
              <a:latin typeface="Calibri" panose="020F0502020204030204" pitchFamily="34" charset="0"/>
              <a:cs typeface="Calibri" pitchFamily="34" charset="0"/>
            </a:endParaRPr>
          </a:p>
        </p:txBody>
      </p:sp>
      <p:pic>
        <p:nvPicPr>
          <p:cNvPr id="126" name="Graphic (5 KB .em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04591" y="4672622"/>
            <a:ext cx="1113895" cy="210978"/>
          </a:xfrm>
          <a:prstGeom prst="rect">
            <a:avLst/>
          </a:prstGeom>
        </p:spPr>
      </p:pic>
      <p:pic>
        <p:nvPicPr>
          <p:cNvPr id="127" name="Graphic (1 KB .emf)"/>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6259" y="5087479"/>
            <a:ext cx="694906" cy="227276"/>
          </a:xfrm>
          <a:prstGeom prst="rect">
            <a:avLst/>
          </a:prstGeom>
        </p:spPr>
      </p:pic>
      <p:pic>
        <p:nvPicPr>
          <p:cNvPr id="128" name="Picture 46" descr="https://lh3.googleusercontent.com/GXRdOwOm_A-hYcQFVg_qdegTHU7tItKMZVRBPNrqeX3H7KIQMizrtoF6mX8TFQp_r14=w300"/>
          <p:cNvPicPr>
            <a:picLocks noChangeAspect="1" noChangeArrowheads="1"/>
          </p:cNvPicPr>
          <p:nvPr>
            <p:custDataLst>
              <p:tags r:id="rId6"/>
            </p:custDataLst>
          </p:nvPr>
        </p:nvPicPr>
        <p:blipFill rotWithShape="1">
          <a:blip r:embed="rId15">
            <a:clrChange>
              <a:clrFrom>
                <a:srgbClr val="FFFFFF"/>
              </a:clrFrom>
              <a:clrTo>
                <a:srgbClr val="FFFFFF">
                  <a:alpha val="0"/>
                </a:srgbClr>
              </a:clrTo>
            </a:clrChange>
          </a:blip>
          <a:srcRect t="32507" b="33226"/>
          <a:stretch/>
        </p:blipFill>
        <p:spPr bwMode="auto">
          <a:xfrm>
            <a:off x="5406046" y="4742858"/>
            <a:ext cx="544850" cy="186704"/>
          </a:xfrm>
          <a:prstGeom prst="rect">
            <a:avLst/>
          </a:prstGeom>
          <a:noFill/>
        </p:spPr>
      </p:pic>
      <p:pic>
        <p:nvPicPr>
          <p:cNvPr id="129" name="Picture 14" descr="Image result for via logo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27868" y="6646479"/>
            <a:ext cx="495475" cy="227024"/>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27368" y="3208513"/>
            <a:ext cx="800065" cy="176745"/>
          </a:xfrm>
          <a:prstGeom prst="rect">
            <a:avLst/>
          </a:prstGeom>
        </p:spPr>
      </p:pic>
      <p:pic>
        <p:nvPicPr>
          <p:cNvPr id="131" name="Picture 130"/>
          <p:cNvPicPr>
            <a:picLocks noChangeAspect="1"/>
          </p:cNvPicPr>
          <p:nvPr/>
        </p:nvPicPr>
        <p:blipFill rotWithShape="1">
          <a:blip r:embed="rId18" cstate="print">
            <a:extLst>
              <a:ext uri="{28A0092B-C50C-407E-A947-70E740481C1C}">
                <a14:useLocalDpi xmlns:a14="http://schemas.microsoft.com/office/drawing/2010/main" val="0"/>
              </a:ext>
            </a:extLst>
          </a:blip>
          <a:srcRect t="32986" b="32292"/>
          <a:stretch/>
        </p:blipFill>
        <p:spPr>
          <a:xfrm>
            <a:off x="5146182" y="1803753"/>
            <a:ext cx="804281" cy="209448"/>
          </a:xfrm>
          <a:prstGeom prst="rect">
            <a:avLst/>
          </a:prstGeom>
        </p:spPr>
      </p:pic>
      <p:pic>
        <p:nvPicPr>
          <p:cNvPr id="132" name="Picture 16" descr="Image result for backcountry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91000" y="1752600"/>
            <a:ext cx="834905" cy="223535"/>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32"/>
          <p:cNvPicPr>
            <a:picLocks noChangeAspect="1"/>
          </p:cNvPicPr>
          <p:nvPr/>
        </p:nvPicPr>
        <p:blipFill>
          <a:blip r:embed="rId20"/>
          <a:stretch>
            <a:fillRect/>
          </a:stretch>
        </p:blipFill>
        <p:spPr>
          <a:xfrm>
            <a:off x="5365439" y="2517705"/>
            <a:ext cx="579929" cy="219514"/>
          </a:xfrm>
          <a:prstGeom prst="rect">
            <a:avLst/>
          </a:prstGeom>
        </p:spPr>
      </p:pic>
      <p:pic>
        <p:nvPicPr>
          <p:cNvPr id="134" name="Graphic (8 KB .emf)"/>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00554" y="3120971"/>
            <a:ext cx="1103986" cy="309047"/>
          </a:xfrm>
          <a:prstGeom prst="rect">
            <a:avLst/>
          </a:prstGeom>
        </p:spPr>
      </p:pic>
      <p:pic>
        <p:nvPicPr>
          <p:cNvPr id="135" name="Graphic (4 KB .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6832" y="3827973"/>
            <a:ext cx="664177" cy="272747"/>
          </a:xfrm>
          <a:prstGeom prst="rect">
            <a:avLst/>
          </a:prstGeom>
        </p:spPr>
      </p:pic>
      <p:pic>
        <p:nvPicPr>
          <p:cNvPr id="136" name="Graphic (3 KB .emf)"/>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393313" y="1730985"/>
            <a:ext cx="1119687" cy="314859"/>
          </a:xfrm>
          <a:prstGeom prst="rect">
            <a:avLst/>
          </a:prstGeom>
        </p:spPr>
      </p:pic>
      <p:pic>
        <p:nvPicPr>
          <p:cNvPr id="137" name="Picture 6" descr="Image result for uipath logo 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23904" y="3815815"/>
            <a:ext cx="921626" cy="32964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78976" y="2888862"/>
            <a:ext cx="670035" cy="224731"/>
          </a:xfrm>
          <a:prstGeom prst="rect">
            <a:avLst/>
          </a:prstGeom>
        </p:spPr>
      </p:pic>
      <p:pic>
        <p:nvPicPr>
          <p:cNvPr id="139" name="Graphic (2 KB .emf)"/>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156479" y="1733881"/>
            <a:ext cx="432081" cy="395090"/>
          </a:xfrm>
          <a:prstGeom prst="rect">
            <a:avLst/>
          </a:prstGeom>
        </p:spPr>
      </p:pic>
      <p:pic>
        <p:nvPicPr>
          <p:cNvPr id="140" name="Picture 2" descr="H:\Work Folder\4-7\tanium-2.emf"/>
          <p:cNvPicPr>
            <a:picLocks noChangeAspect="1" noChangeArrowheads="1"/>
          </p:cNvPicPr>
          <p:nvPr/>
        </p:nvPicPr>
        <p:blipFill>
          <a:blip r:embed="rId27" cstate="print"/>
          <a:srcRect l="9040" t="25839" r="1573" b="25242"/>
          <a:stretch>
            <a:fillRect/>
          </a:stretch>
        </p:blipFill>
        <p:spPr bwMode="auto">
          <a:xfrm>
            <a:off x="8345787" y="4013924"/>
            <a:ext cx="1065451" cy="208513"/>
          </a:xfrm>
          <a:prstGeom prst="rect">
            <a:avLst/>
          </a:prstGeom>
          <a:noFill/>
        </p:spPr>
      </p:pic>
      <p:pic>
        <p:nvPicPr>
          <p:cNvPr id="142" name="Picture 2" descr="Image result for rubrik"/>
          <p:cNvPicPr>
            <a:picLocks noChangeAspect="1" noChangeArrowheads="1"/>
          </p:cNvPicPr>
          <p:nvPr/>
        </p:nvPicPr>
        <p:blipFill>
          <a:blip r:embed="rId28" cstate="print"/>
          <a:srcRect/>
          <a:stretch>
            <a:fillRect/>
          </a:stretch>
        </p:blipFill>
        <p:spPr bwMode="auto">
          <a:xfrm>
            <a:off x="6661239" y="1706632"/>
            <a:ext cx="919464" cy="443709"/>
          </a:xfrm>
          <a:prstGeom prst="rect">
            <a:avLst/>
          </a:prstGeom>
          <a:noFill/>
        </p:spPr>
      </p:pic>
      <p:pic>
        <p:nvPicPr>
          <p:cNvPr id="143" name="Picture 12" descr="Image result for toast logo"/>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037931" y="5608581"/>
            <a:ext cx="920521" cy="501645"/>
          </a:xfrm>
          <a:prstGeom prst="rect">
            <a:avLst/>
          </a:prstGeom>
          <a:noFill/>
          <a:extLst>
            <a:ext uri="{909E8E84-426E-40DD-AFC4-6F175D3DCCD1}">
              <a14:hiddenFill xmlns:a14="http://schemas.microsoft.com/office/drawing/2010/main">
                <a:solidFill>
                  <a:srgbClr val="FFFFFF"/>
                </a:solidFill>
              </a14:hiddenFill>
            </a:ext>
          </a:extLst>
        </p:spPr>
      </p:pic>
      <p:pic>
        <p:nvPicPr>
          <p:cNvPr id="144" name="Graphic (2 KB .emf)"/>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413882" y="1850626"/>
            <a:ext cx="648686" cy="350928"/>
          </a:xfrm>
          <a:prstGeom prst="rect">
            <a:avLst/>
          </a:prstGeom>
        </p:spPr>
      </p:pic>
      <p:pic>
        <p:nvPicPr>
          <p:cNvPr id="148" name="Picture 6" descr="Image result for houzz logo"/>
          <p:cNvPicPr>
            <a:picLocks noChangeAspect="1" noChangeArrowheads="1"/>
          </p:cNvPicPr>
          <p:nvPr/>
        </p:nvPicPr>
        <p:blipFill>
          <a:blip r:embed="rId3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7091" y="5544673"/>
            <a:ext cx="1479608" cy="58781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8" descr="Image result for instacart logo"/>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425954" y="6070431"/>
            <a:ext cx="1393874" cy="278774"/>
          </a:xfrm>
          <a:prstGeom prst="rect">
            <a:avLst/>
          </a:prstGeom>
          <a:noFill/>
          <a:extLst>
            <a:ext uri="{909E8E84-426E-40DD-AFC4-6F175D3DCCD1}">
              <a14:hiddenFill xmlns:a14="http://schemas.microsoft.com/office/drawing/2010/main">
                <a:solidFill>
                  <a:srgbClr val="FFFFFF"/>
                </a:solidFill>
              </a14:hiddenFill>
            </a:ext>
          </a:extLst>
        </p:spPr>
      </p:pic>
      <p:pic>
        <p:nvPicPr>
          <p:cNvPr id="150" name="Graphic (4 KB .emf)"/>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770916" y="2589934"/>
            <a:ext cx="437690" cy="183045"/>
          </a:xfrm>
          <a:prstGeom prst="rect">
            <a:avLst/>
          </a:prstGeom>
        </p:spPr>
      </p:pic>
      <p:pic>
        <p:nvPicPr>
          <p:cNvPr id="151" name="Picture 2" descr="Image result for olo log"/>
          <p:cNvPicPr>
            <a:picLocks noChangeAspect="1" noChangeArrowheads="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5226" y="4721393"/>
            <a:ext cx="399584" cy="399584"/>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8" descr="Image result for ezcate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77176" y="5372581"/>
            <a:ext cx="825494" cy="189889"/>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6" descr="Image result for duck creek logo pn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20363" b="20364"/>
          <a:stretch/>
        </p:blipFill>
        <p:spPr bwMode="auto">
          <a:xfrm>
            <a:off x="2494139" y="2294936"/>
            <a:ext cx="128558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8" descr="Image result for rent the runway logo png"/>
          <p:cNvPicPr>
            <a:picLocks noChangeAspect="1" noChangeArrowheads="1"/>
          </p:cNvPicPr>
          <p:nvPr/>
        </p:nvPicPr>
        <p:blipFill>
          <a:blip r:embed="rId3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083668" y="3525514"/>
            <a:ext cx="596881" cy="49177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57"/>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010175" y="1656101"/>
            <a:ext cx="1189195" cy="334461"/>
          </a:xfrm>
          <a:prstGeom prst="rect">
            <a:avLst/>
          </a:prstGeom>
        </p:spPr>
      </p:pic>
      <p:pic>
        <p:nvPicPr>
          <p:cNvPr id="159" name="Picture 4" descr="Image result for mavenir logo 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201482" y="2375672"/>
            <a:ext cx="1291859" cy="23795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Image result for fanatics"/>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010342" y="5507187"/>
            <a:ext cx="794034" cy="16815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4" descr="Image result for compass real estate logo"/>
          <p:cNvPicPr>
            <a:picLocks noChangeAspect="1" noChangeArrowheads="1"/>
          </p:cNvPicPr>
          <p:nvPr/>
        </p:nvPicPr>
        <p:blipFill rotWithShape="1">
          <a:blip r:embed="rId41" cstate="print">
            <a:extLst>
              <a:ext uri="{28A0092B-C50C-407E-A947-70E740481C1C}">
                <a14:useLocalDpi xmlns:a14="http://schemas.microsoft.com/office/drawing/2010/main" val="0"/>
              </a:ext>
            </a:extLst>
          </a:blip>
          <a:srcRect b="48305"/>
          <a:stretch/>
        </p:blipFill>
        <p:spPr bwMode="auto">
          <a:xfrm>
            <a:off x="6301732" y="5198269"/>
            <a:ext cx="1301933" cy="20553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descr="Image result for opendoor logo"/>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l="15084" t="28678" r="15361" b="29655"/>
          <a:stretch/>
        </p:blipFill>
        <p:spPr bwMode="auto">
          <a:xfrm>
            <a:off x="6261958" y="6183409"/>
            <a:ext cx="1388927" cy="354998"/>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6038852" y="1307688"/>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smtClean="0">
                <a:solidFill>
                  <a:srgbClr val="FFFFFF"/>
                </a:solidFill>
                <a:latin typeface="Calibri" panose="020F0502020204030204" pitchFamily="34" charset="0"/>
                <a:cs typeface="Calibri" pitchFamily="34" charset="0"/>
              </a:rPr>
              <a:t>Cloud</a:t>
            </a:r>
            <a:endParaRPr lang="en-GB" sz="1200" b="1" dirty="0">
              <a:solidFill>
                <a:srgbClr val="FFFFFF"/>
              </a:solidFill>
              <a:latin typeface="Calibri" panose="020F0502020204030204" pitchFamily="34" charset="0"/>
              <a:cs typeface="Calibri" pitchFamily="34" charset="0"/>
            </a:endParaRPr>
          </a:p>
        </p:txBody>
      </p:sp>
      <p:pic>
        <p:nvPicPr>
          <p:cNvPr id="2" name="Picture 1"/>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678930" y="5271405"/>
            <a:ext cx="1123898" cy="300369"/>
          </a:xfrm>
          <a:prstGeom prst="rect">
            <a:avLst/>
          </a:prstGeom>
        </p:spPr>
      </p:pic>
      <p:pic>
        <p:nvPicPr>
          <p:cNvPr id="3" name="Picture 2"/>
          <p:cNvPicPr>
            <a:picLocks noChangeAspect="1"/>
          </p:cNvPicPr>
          <p:nvPr/>
        </p:nvPicPr>
        <p:blipFill rotWithShape="1">
          <a:blip r:embed="rId44" cstate="print">
            <a:extLst>
              <a:ext uri="{28A0092B-C50C-407E-A947-70E740481C1C}">
                <a14:useLocalDpi xmlns:a14="http://schemas.microsoft.com/office/drawing/2010/main" val="0"/>
              </a:ext>
            </a:extLst>
          </a:blip>
          <a:srcRect t="37019" b="37019"/>
          <a:stretch/>
        </p:blipFill>
        <p:spPr>
          <a:xfrm>
            <a:off x="495777" y="3476248"/>
            <a:ext cx="952406" cy="247259"/>
          </a:xfrm>
          <a:prstGeom prst="rect">
            <a:avLst/>
          </a:prstGeom>
        </p:spPr>
      </p:pic>
      <p:pic>
        <p:nvPicPr>
          <p:cNvPr id="72" name="Picture 71"/>
          <p:cNvPicPr>
            <a:picLocks noChangeAspect="1"/>
          </p:cNvPicPr>
          <p:nvPr/>
        </p:nvPicPr>
        <p:blipFill>
          <a:blip r:embed="rId45"/>
          <a:stretch>
            <a:fillRect/>
          </a:stretch>
        </p:blipFill>
        <p:spPr>
          <a:xfrm>
            <a:off x="418454" y="1694904"/>
            <a:ext cx="929555" cy="254123"/>
          </a:xfrm>
          <a:prstGeom prst="rect">
            <a:avLst/>
          </a:prstGeom>
        </p:spPr>
      </p:pic>
      <p:pic>
        <p:nvPicPr>
          <p:cNvPr id="74" name="Picture 73"/>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8304940" y="2689264"/>
            <a:ext cx="1073232" cy="276438"/>
          </a:xfrm>
          <a:prstGeom prst="rect">
            <a:avLst/>
          </a:prstGeom>
        </p:spPr>
      </p:pic>
      <p:pic>
        <p:nvPicPr>
          <p:cNvPr id="7" name="Picture 6"/>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54951" y="2900262"/>
            <a:ext cx="946101" cy="193951"/>
          </a:xfrm>
          <a:prstGeom prst="rect">
            <a:avLst/>
          </a:prstGeom>
        </p:spPr>
      </p:pic>
      <p:pic>
        <p:nvPicPr>
          <p:cNvPr id="8" name="Picture 7"/>
          <p:cNvPicPr>
            <a:picLocks noChangeAspect="1"/>
          </p:cNvPicPr>
          <p:nvPr/>
        </p:nvPicPr>
        <p:blipFill>
          <a:blip r:embed="rId48"/>
          <a:stretch>
            <a:fillRect/>
          </a:stretch>
        </p:blipFill>
        <p:spPr>
          <a:xfrm>
            <a:off x="6328102" y="2740801"/>
            <a:ext cx="1146752" cy="191125"/>
          </a:xfrm>
          <a:prstGeom prst="rect">
            <a:avLst/>
          </a:prstGeom>
        </p:spPr>
      </p:pic>
      <p:pic>
        <p:nvPicPr>
          <p:cNvPr id="9" name="Picture 8"/>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871144" y="2593623"/>
            <a:ext cx="1179966" cy="209039"/>
          </a:xfrm>
          <a:prstGeom prst="rect">
            <a:avLst/>
          </a:prstGeom>
        </p:spPr>
      </p:pic>
      <p:pic>
        <p:nvPicPr>
          <p:cNvPr id="80" name="Picture 10" descr="Image result for epic games logo 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923705" y="4722620"/>
            <a:ext cx="610695" cy="6106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8841556" y="6983968"/>
            <a:ext cx="678361" cy="246471"/>
          </a:xfrm>
          <a:prstGeom prst="rect">
            <a:avLst/>
          </a:prstGeom>
        </p:spPr>
      </p:pic>
      <p:pic>
        <p:nvPicPr>
          <p:cNvPr id="13" name="Picture 12"/>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8686800" y="5034583"/>
            <a:ext cx="747515" cy="235716"/>
          </a:xfrm>
          <a:prstGeom prst="rect">
            <a:avLst/>
          </a:prstGeom>
        </p:spPr>
      </p:pic>
      <p:pic>
        <p:nvPicPr>
          <p:cNvPr id="14" name="Picture 13"/>
          <p:cNvPicPr>
            <a:picLocks noChangeAspect="1"/>
          </p:cNvPicPr>
          <p:nvPr/>
        </p:nvPicPr>
        <p:blipFill rotWithShape="1">
          <a:blip r:embed="rId53" cstate="print">
            <a:extLst>
              <a:ext uri="{28A0092B-C50C-407E-A947-70E740481C1C}">
                <a14:useLocalDpi xmlns:a14="http://schemas.microsoft.com/office/drawing/2010/main" val="0"/>
              </a:ext>
            </a:extLst>
          </a:blip>
          <a:srcRect l="7806" t="26371" r="6119" b="26371"/>
          <a:stretch/>
        </p:blipFill>
        <p:spPr>
          <a:xfrm>
            <a:off x="8740614" y="5791359"/>
            <a:ext cx="949108" cy="260539"/>
          </a:xfrm>
          <a:prstGeom prst="rect">
            <a:avLst/>
          </a:prstGeom>
        </p:spPr>
      </p:pic>
      <p:pic>
        <p:nvPicPr>
          <p:cNvPr id="16" name="Picture 15"/>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4199001" y="5039648"/>
            <a:ext cx="734038" cy="264518"/>
          </a:xfrm>
          <a:prstGeom prst="rect">
            <a:avLst/>
          </a:prstGeom>
        </p:spPr>
      </p:pic>
      <p:pic>
        <p:nvPicPr>
          <p:cNvPr id="17" name="Picture 16"/>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3442886" y="6438480"/>
            <a:ext cx="461875" cy="461875"/>
          </a:xfrm>
          <a:prstGeom prst="rect">
            <a:avLst/>
          </a:prstGeom>
        </p:spPr>
      </p:pic>
      <p:pic>
        <p:nvPicPr>
          <p:cNvPr id="18" name="Picture 17"/>
          <p:cNvPicPr>
            <a:picLocks noChangeAspect="1"/>
          </p:cNvPicPr>
          <p:nvPr/>
        </p:nvPicPr>
        <p:blipFill rotWithShape="1">
          <a:blip r:embed="rId56" cstate="print">
            <a:extLst>
              <a:ext uri="{28A0092B-C50C-407E-A947-70E740481C1C}">
                <a14:useLocalDpi xmlns:a14="http://schemas.microsoft.com/office/drawing/2010/main" val="0"/>
              </a:ext>
            </a:extLst>
          </a:blip>
          <a:srcRect t="15111" b="10662"/>
          <a:stretch/>
        </p:blipFill>
        <p:spPr>
          <a:xfrm>
            <a:off x="5253734" y="6035237"/>
            <a:ext cx="634552" cy="456876"/>
          </a:xfrm>
          <a:prstGeom prst="rect">
            <a:avLst/>
          </a:prstGeom>
        </p:spPr>
      </p:pic>
      <p:pic>
        <p:nvPicPr>
          <p:cNvPr id="25" name="Picture 24"/>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7989200" y="6391153"/>
            <a:ext cx="901145" cy="167205"/>
          </a:xfrm>
          <a:prstGeom prst="rect">
            <a:avLst/>
          </a:prstGeom>
        </p:spPr>
      </p:pic>
      <p:pic>
        <p:nvPicPr>
          <p:cNvPr id="26" name="Picture 25"/>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8053800" y="6825010"/>
            <a:ext cx="498695" cy="247685"/>
          </a:xfrm>
          <a:prstGeom prst="rect">
            <a:avLst/>
          </a:prstGeom>
        </p:spPr>
      </p:pic>
      <p:pic>
        <p:nvPicPr>
          <p:cNvPr id="27" name="Picture 26"/>
          <p:cNvPicPr>
            <a:picLocks noChangeAspect="1"/>
          </p:cNvPicPr>
          <p:nvPr/>
        </p:nvPicPr>
        <p:blipFill rotWithShape="1">
          <a:blip r:embed="rId59" cstate="print">
            <a:extLst>
              <a:ext uri="{28A0092B-C50C-407E-A947-70E740481C1C}">
                <a14:useLocalDpi xmlns:a14="http://schemas.microsoft.com/office/drawing/2010/main" val="0"/>
              </a:ext>
            </a:extLst>
          </a:blip>
          <a:srcRect t="12914" b="18212"/>
          <a:stretch/>
        </p:blipFill>
        <p:spPr>
          <a:xfrm>
            <a:off x="5144989" y="2154905"/>
            <a:ext cx="714188" cy="156700"/>
          </a:xfrm>
          <a:prstGeom prst="rect">
            <a:avLst/>
          </a:prstGeom>
        </p:spPr>
      </p:pic>
      <p:pic>
        <p:nvPicPr>
          <p:cNvPr id="28" name="Picture 27"/>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4117855" y="2992129"/>
            <a:ext cx="844993" cy="397477"/>
          </a:xfrm>
          <a:prstGeom prst="rect">
            <a:avLst/>
          </a:prstGeom>
        </p:spPr>
      </p:pic>
      <p:pic>
        <p:nvPicPr>
          <p:cNvPr id="29" name="Picture 28"/>
          <p:cNvPicPr>
            <a:picLocks noChangeAspect="1"/>
          </p:cNvPicPr>
          <p:nvPr/>
        </p:nvPicPr>
        <p:blipFill rotWithShape="1">
          <a:blip r:embed="rId61" cstate="print">
            <a:extLst>
              <a:ext uri="{28A0092B-C50C-407E-A947-70E740481C1C}">
                <a14:useLocalDpi xmlns:a14="http://schemas.microsoft.com/office/drawing/2010/main" val="0"/>
              </a:ext>
            </a:extLst>
          </a:blip>
          <a:srcRect l="10714" t="40000" r="7143" b="40000"/>
          <a:stretch/>
        </p:blipFill>
        <p:spPr>
          <a:xfrm>
            <a:off x="4430703" y="4012173"/>
            <a:ext cx="1448430" cy="251902"/>
          </a:xfrm>
          <a:prstGeom prst="rect">
            <a:avLst/>
          </a:prstGeom>
        </p:spPr>
      </p:pic>
      <p:pic>
        <p:nvPicPr>
          <p:cNvPr id="31" name="Picture 30"/>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4631480" y="3577859"/>
            <a:ext cx="591531" cy="305624"/>
          </a:xfrm>
          <a:prstGeom prst="rect">
            <a:avLst/>
          </a:prstGeom>
        </p:spPr>
      </p:pic>
      <p:pic>
        <p:nvPicPr>
          <p:cNvPr id="32" name="Picture 31"/>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8818356" y="4738371"/>
            <a:ext cx="778395" cy="135307"/>
          </a:xfrm>
          <a:prstGeom prst="rect">
            <a:avLst/>
          </a:prstGeom>
        </p:spPr>
      </p:pic>
      <p:pic>
        <p:nvPicPr>
          <p:cNvPr id="33" name="Picture 32"/>
          <p:cNvPicPr>
            <a:picLocks noChangeAspect="1"/>
          </p:cNvPicPr>
          <p:nvPr/>
        </p:nvPicPr>
        <p:blipFill>
          <a:blip r:embed="rId64" cstate="print">
            <a:extLst>
              <a:ext uri="{28A0092B-C50C-407E-A947-70E740481C1C}">
                <a14:useLocalDpi xmlns:a14="http://schemas.microsoft.com/office/drawing/2010/main" val="0"/>
              </a:ext>
            </a:extLst>
          </a:blip>
          <a:stretch>
            <a:fillRect/>
          </a:stretch>
        </p:blipFill>
        <p:spPr>
          <a:xfrm>
            <a:off x="9071844" y="5470605"/>
            <a:ext cx="459051" cy="221875"/>
          </a:xfrm>
          <a:prstGeom prst="rect">
            <a:avLst/>
          </a:prstGeom>
        </p:spPr>
      </p:pic>
      <p:pic>
        <p:nvPicPr>
          <p:cNvPr id="35" name="Picture 34"/>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4277966" y="5924812"/>
            <a:ext cx="707477" cy="258229"/>
          </a:xfrm>
          <a:prstGeom prst="rect">
            <a:avLst/>
          </a:prstGeom>
        </p:spPr>
      </p:pic>
      <p:pic>
        <p:nvPicPr>
          <p:cNvPr id="36" name="Picture 35"/>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4978020" y="5429547"/>
            <a:ext cx="1000338" cy="123088"/>
          </a:xfrm>
          <a:prstGeom prst="rect">
            <a:avLst/>
          </a:prstGeom>
        </p:spPr>
      </p:pic>
      <p:pic>
        <p:nvPicPr>
          <p:cNvPr id="38" name="Picture 37"/>
          <p:cNvPicPr>
            <a:picLocks noChangeAspect="1"/>
          </p:cNvPicPr>
          <p:nvPr/>
        </p:nvPicPr>
        <p:blipFill>
          <a:blip r:embed="rId67" cstate="print">
            <a:extLst>
              <a:ext uri="{28A0092B-C50C-407E-A947-70E740481C1C}">
                <a14:useLocalDpi xmlns:a14="http://schemas.microsoft.com/office/drawing/2010/main" val="0"/>
              </a:ext>
            </a:extLst>
          </a:blip>
          <a:stretch>
            <a:fillRect/>
          </a:stretch>
        </p:blipFill>
        <p:spPr>
          <a:xfrm>
            <a:off x="8123949" y="2198136"/>
            <a:ext cx="1364481" cy="372131"/>
          </a:xfrm>
          <a:prstGeom prst="rect">
            <a:avLst/>
          </a:prstGeom>
        </p:spPr>
      </p:pic>
      <p:pic>
        <p:nvPicPr>
          <p:cNvPr id="39" name="Picture 38"/>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2421517" y="3109443"/>
            <a:ext cx="1292683" cy="323632"/>
          </a:xfrm>
          <a:prstGeom prst="rect">
            <a:avLst/>
          </a:prstGeom>
        </p:spPr>
      </p:pic>
      <p:pic>
        <p:nvPicPr>
          <p:cNvPr id="40" name="Picture 39"/>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a:xfrm>
            <a:off x="8383539" y="3549312"/>
            <a:ext cx="916035" cy="324916"/>
          </a:xfrm>
          <a:prstGeom prst="rect">
            <a:avLst/>
          </a:prstGeom>
        </p:spPr>
      </p:pic>
      <p:pic>
        <p:nvPicPr>
          <p:cNvPr id="41" name="Picture 40"/>
          <p:cNvPicPr>
            <a:picLocks noChangeAspect="1"/>
          </p:cNvPicPr>
          <p:nvPr/>
        </p:nvPicPr>
        <p:blipFill>
          <a:blip r:embed="rId70" cstate="print">
            <a:extLst>
              <a:ext uri="{28A0092B-C50C-407E-A947-70E740481C1C}">
                <a14:useLocalDpi xmlns:a14="http://schemas.microsoft.com/office/drawing/2010/main" val="0"/>
              </a:ext>
            </a:extLst>
          </a:blip>
          <a:stretch>
            <a:fillRect/>
          </a:stretch>
        </p:blipFill>
        <p:spPr>
          <a:xfrm>
            <a:off x="596842" y="2284479"/>
            <a:ext cx="1062321" cy="163262"/>
          </a:xfrm>
          <a:prstGeom prst="rect">
            <a:avLst/>
          </a:prstGeom>
        </p:spPr>
      </p:pic>
      <p:pic>
        <p:nvPicPr>
          <p:cNvPr id="42" name="Picture 41"/>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a:xfrm>
            <a:off x="2361607" y="5403800"/>
            <a:ext cx="700926" cy="507514"/>
          </a:xfrm>
          <a:prstGeom prst="rect">
            <a:avLst/>
          </a:prstGeom>
        </p:spPr>
      </p:pic>
      <p:pic>
        <p:nvPicPr>
          <p:cNvPr id="43" name="Picture 42"/>
          <p:cNvPicPr>
            <a:picLocks noChangeAspect="1"/>
          </p:cNvPicPr>
          <p:nvPr/>
        </p:nvPicPr>
        <p:blipFill>
          <a:blip r:embed="rId72" cstate="print">
            <a:extLst>
              <a:ext uri="{28A0092B-C50C-407E-A947-70E740481C1C}">
                <a14:useLocalDpi xmlns:a14="http://schemas.microsoft.com/office/drawing/2010/main" val="0"/>
              </a:ext>
            </a:extLst>
          </a:blip>
          <a:stretch>
            <a:fillRect/>
          </a:stretch>
        </p:blipFill>
        <p:spPr>
          <a:xfrm>
            <a:off x="837550" y="6001098"/>
            <a:ext cx="798084" cy="438010"/>
          </a:xfrm>
          <a:prstGeom prst="rect">
            <a:avLst/>
          </a:prstGeom>
        </p:spPr>
      </p:pic>
      <p:cxnSp>
        <p:nvCxnSpPr>
          <p:cNvPr id="6" name="Straight Connector 5"/>
          <p:cNvCxnSpPr/>
          <p:nvPr/>
        </p:nvCxnSpPr>
        <p:spPr bwMode="auto">
          <a:xfrm>
            <a:off x="2219262" y="1307688"/>
            <a:ext cx="0" cy="5933939"/>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113" name="Straight Connector 112"/>
          <p:cNvCxnSpPr/>
          <p:nvPr/>
        </p:nvCxnSpPr>
        <p:spPr bwMode="auto">
          <a:xfrm>
            <a:off x="4105212" y="1307688"/>
            <a:ext cx="0" cy="5933939"/>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115" name="Straight Connector 114"/>
          <p:cNvCxnSpPr/>
          <p:nvPr/>
        </p:nvCxnSpPr>
        <p:spPr bwMode="auto">
          <a:xfrm>
            <a:off x="5991163" y="1307688"/>
            <a:ext cx="0" cy="5933939"/>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165" name="Straight Connector 164"/>
          <p:cNvCxnSpPr/>
          <p:nvPr/>
        </p:nvCxnSpPr>
        <p:spPr bwMode="auto">
          <a:xfrm>
            <a:off x="7877114" y="1307688"/>
            <a:ext cx="0" cy="5933939"/>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19" name="Picture 18"/>
          <p:cNvPicPr>
            <a:picLocks noChangeAspect="1"/>
          </p:cNvPicPr>
          <p:nvPr/>
        </p:nvPicPr>
        <p:blipFill>
          <a:blip r:embed="rId73" cstate="print">
            <a:extLst>
              <a:ext uri="{28A0092B-C50C-407E-A947-70E740481C1C}">
                <a14:useLocalDpi xmlns:a14="http://schemas.microsoft.com/office/drawing/2010/main" val="0"/>
              </a:ext>
            </a:extLst>
          </a:blip>
          <a:stretch>
            <a:fillRect/>
          </a:stretch>
        </p:blipFill>
        <p:spPr>
          <a:xfrm>
            <a:off x="4241368" y="6611863"/>
            <a:ext cx="1021185" cy="221615"/>
          </a:xfrm>
          <a:prstGeom prst="rect">
            <a:avLst/>
          </a:prstGeom>
        </p:spPr>
      </p:pic>
      <p:pic>
        <p:nvPicPr>
          <p:cNvPr id="23" name="Picture 22"/>
          <p:cNvPicPr>
            <a:picLocks noChangeAspect="1"/>
          </p:cNvPicPr>
          <p:nvPr/>
        </p:nvPicPr>
        <p:blipFill>
          <a:blip r:embed="rId74" cstate="print">
            <a:extLst>
              <a:ext uri="{28A0092B-C50C-407E-A947-70E740481C1C}">
                <a14:useLocalDpi xmlns:a14="http://schemas.microsoft.com/office/drawing/2010/main" val="0"/>
              </a:ext>
            </a:extLst>
          </a:blip>
          <a:stretch>
            <a:fillRect/>
          </a:stretch>
        </p:blipFill>
        <p:spPr>
          <a:xfrm>
            <a:off x="4124484" y="5320176"/>
            <a:ext cx="767232" cy="542177"/>
          </a:xfrm>
          <a:prstGeom prst="rect">
            <a:avLst/>
          </a:prstGeom>
        </p:spPr>
      </p:pic>
      <p:pic>
        <p:nvPicPr>
          <p:cNvPr id="24" name="Picture 23"/>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5125191" y="5636345"/>
            <a:ext cx="634076" cy="295995"/>
          </a:xfrm>
          <a:prstGeom prst="rect">
            <a:avLst/>
          </a:prstGeom>
        </p:spPr>
      </p:pic>
      <p:pic>
        <p:nvPicPr>
          <p:cNvPr id="44" name="Picture 43"/>
          <p:cNvPicPr>
            <a:picLocks noChangeAspect="1"/>
          </p:cNvPicPr>
          <p:nvPr/>
        </p:nvPicPr>
        <p:blipFill>
          <a:blip r:embed="rId76"/>
          <a:stretch>
            <a:fillRect/>
          </a:stretch>
        </p:blipFill>
        <p:spPr>
          <a:xfrm>
            <a:off x="4282127" y="6919862"/>
            <a:ext cx="779318" cy="299132"/>
          </a:xfrm>
          <a:prstGeom prst="rect">
            <a:avLst/>
          </a:prstGeom>
        </p:spPr>
      </p:pic>
      <p:pic>
        <p:nvPicPr>
          <p:cNvPr id="45" name="Picture 44"/>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8889387" y="6497832"/>
            <a:ext cx="767232" cy="431568"/>
          </a:xfrm>
          <a:prstGeom prst="rect">
            <a:avLst/>
          </a:prstGeom>
        </p:spPr>
      </p:pic>
      <p:pic>
        <p:nvPicPr>
          <p:cNvPr id="47" name="Picture 46"/>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3211013" y="2031758"/>
            <a:ext cx="841619" cy="296811"/>
          </a:xfrm>
          <a:prstGeom prst="rect">
            <a:avLst/>
          </a:prstGeom>
        </p:spPr>
      </p:pic>
      <p:pic>
        <p:nvPicPr>
          <p:cNvPr id="49" name="Picture 48"/>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a:xfrm>
            <a:off x="1048916" y="3250388"/>
            <a:ext cx="906127" cy="131657"/>
          </a:xfrm>
          <a:prstGeom prst="rect">
            <a:avLst/>
          </a:prstGeom>
        </p:spPr>
      </p:pic>
      <p:pic>
        <p:nvPicPr>
          <p:cNvPr id="50" name="Picture 49"/>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a:xfrm>
            <a:off x="668237" y="6822580"/>
            <a:ext cx="1203439" cy="363004"/>
          </a:xfrm>
          <a:prstGeom prst="rect">
            <a:avLst/>
          </a:prstGeom>
        </p:spPr>
      </p:pic>
      <p:pic>
        <p:nvPicPr>
          <p:cNvPr id="51" name="Picture 50"/>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8858923" y="6093733"/>
            <a:ext cx="904142" cy="284805"/>
          </a:xfrm>
          <a:prstGeom prst="rect">
            <a:avLst/>
          </a:prstGeom>
        </p:spPr>
      </p:pic>
      <p:pic>
        <p:nvPicPr>
          <p:cNvPr id="53" name="Picture 52"/>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3030831" y="2727245"/>
            <a:ext cx="928350" cy="273983"/>
          </a:xfrm>
          <a:prstGeom prst="rect">
            <a:avLst/>
          </a:prstGeom>
        </p:spPr>
      </p:pic>
      <p:pic>
        <p:nvPicPr>
          <p:cNvPr id="54" name="Picture 53"/>
          <p:cNvPicPr>
            <a:picLocks noChangeAspect="1"/>
          </p:cNvPicPr>
          <p:nvPr/>
        </p:nvPicPr>
        <p:blipFill rotWithShape="1">
          <a:blip r:embed="rId83" cstate="print">
            <a:extLst>
              <a:ext uri="{28A0092B-C50C-407E-A947-70E740481C1C}">
                <a14:useLocalDpi xmlns:a14="http://schemas.microsoft.com/office/drawing/2010/main" val="0"/>
              </a:ext>
            </a:extLst>
          </a:blip>
          <a:srcRect l="35641" t="34000" r="35641" b="34000"/>
          <a:stretch/>
        </p:blipFill>
        <p:spPr>
          <a:xfrm>
            <a:off x="4282075" y="2472840"/>
            <a:ext cx="394870" cy="225640"/>
          </a:xfrm>
          <a:prstGeom prst="rect">
            <a:avLst/>
          </a:prstGeom>
        </p:spPr>
      </p:pic>
      <p:pic>
        <p:nvPicPr>
          <p:cNvPr id="55" name="Picture 54"/>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a:xfrm>
            <a:off x="4237726" y="2158242"/>
            <a:ext cx="747244" cy="164188"/>
          </a:xfrm>
          <a:prstGeom prst="rect">
            <a:avLst/>
          </a:prstGeom>
        </p:spPr>
      </p:pic>
      <p:pic>
        <p:nvPicPr>
          <p:cNvPr id="56" name="Picture 55"/>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8041472" y="5843234"/>
            <a:ext cx="634076" cy="451779"/>
          </a:xfrm>
          <a:prstGeom prst="rect">
            <a:avLst/>
          </a:prstGeom>
        </p:spPr>
      </p:pic>
      <p:pic>
        <p:nvPicPr>
          <p:cNvPr id="58" name="Picture 57"/>
          <p:cNvPicPr>
            <a:picLocks noChangeAspect="1"/>
          </p:cNvPicPr>
          <p:nvPr/>
        </p:nvPicPr>
        <p:blipFill>
          <a:blip r:embed="rId86" cstate="print">
            <a:extLst>
              <a:ext uri="{28A0092B-C50C-407E-A947-70E740481C1C}">
                <a14:useLocalDpi xmlns:a14="http://schemas.microsoft.com/office/drawing/2010/main" val="0"/>
              </a:ext>
            </a:extLst>
          </a:blip>
          <a:stretch>
            <a:fillRect/>
          </a:stretch>
        </p:blipFill>
        <p:spPr>
          <a:xfrm>
            <a:off x="2418478" y="6837439"/>
            <a:ext cx="1088416" cy="544208"/>
          </a:xfrm>
          <a:prstGeom prst="rect">
            <a:avLst/>
          </a:prstGeom>
        </p:spPr>
      </p:pic>
      <p:pic>
        <p:nvPicPr>
          <p:cNvPr id="59" name="Picture 58"/>
          <p:cNvPicPr>
            <a:picLocks noChangeAspect="1"/>
          </p:cNvPicPr>
          <p:nvPr/>
        </p:nvPicPr>
        <p:blipFill rotWithShape="1">
          <a:blip r:embed="rId87" cstate="print">
            <a:extLst>
              <a:ext uri="{28A0092B-C50C-407E-A947-70E740481C1C}">
                <a14:useLocalDpi xmlns:a14="http://schemas.microsoft.com/office/drawing/2010/main" val="0"/>
              </a:ext>
            </a:extLst>
          </a:blip>
          <a:srcRect l="26515" t="33244" r="27273" b="42670"/>
          <a:stretch/>
        </p:blipFill>
        <p:spPr>
          <a:xfrm>
            <a:off x="5379192" y="3640392"/>
            <a:ext cx="522945" cy="197176"/>
          </a:xfrm>
          <a:prstGeom prst="rect">
            <a:avLst/>
          </a:prstGeom>
        </p:spPr>
      </p:pic>
      <p:pic>
        <p:nvPicPr>
          <p:cNvPr id="60" name="Picture 59"/>
          <p:cNvPicPr>
            <a:picLocks noChangeAspect="1"/>
          </p:cNvPicPr>
          <p:nvPr/>
        </p:nvPicPr>
        <p:blipFill rotWithShape="1">
          <a:blip r:embed="rId88" cstate="print">
            <a:extLst>
              <a:ext uri="{28A0092B-C50C-407E-A947-70E740481C1C}">
                <a14:useLocalDpi xmlns:a14="http://schemas.microsoft.com/office/drawing/2010/main" val="0"/>
              </a:ext>
            </a:extLst>
          </a:blip>
          <a:srcRect t="24210" b="39818"/>
          <a:stretch/>
        </p:blipFill>
        <p:spPr>
          <a:xfrm>
            <a:off x="2366447" y="6537632"/>
            <a:ext cx="904664" cy="193718"/>
          </a:xfrm>
          <a:prstGeom prst="rect">
            <a:avLst/>
          </a:prstGeom>
        </p:spPr>
      </p:pic>
      <p:sp>
        <p:nvSpPr>
          <p:cNvPr id="166" name="Rectangle 165"/>
          <p:cNvSpPr/>
          <p:nvPr/>
        </p:nvSpPr>
        <p:spPr>
          <a:xfrm>
            <a:off x="390035" y="4302890"/>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err="1" smtClean="0">
                <a:solidFill>
                  <a:srgbClr val="FFFFFF"/>
                </a:solidFill>
                <a:latin typeface="Calibri" panose="020F0502020204030204" pitchFamily="34" charset="0"/>
                <a:cs typeface="Calibri" pitchFamily="34" charset="0"/>
              </a:rPr>
              <a:t>AutoTech</a:t>
            </a:r>
            <a:endParaRPr lang="en-GB" sz="1200" b="1" dirty="0">
              <a:solidFill>
                <a:srgbClr val="FFFFFF"/>
              </a:solidFill>
              <a:latin typeface="Calibri" panose="020F0502020204030204" pitchFamily="34" charset="0"/>
              <a:cs typeface="Calibri" pitchFamily="34" charset="0"/>
            </a:endParaRPr>
          </a:p>
        </p:txBody>
      </p:sp>
      <p:sp>
        <p:nvSpPr>
          <p:cNvPr id="167" name="Rectangle 166"/>
          <p:cNvSpPr/>
          <p:nvPr/>
        </p:nvSpPr>
        <p:spPr>
          <a:xfrm>
            <a:off x="2275986" y="4302890"/>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err="1" smtClean="0">
                <a:solidFill>
                  <a:srgbClr val="FFFFFF"/>
                </a:solidFill>
                <a:latin typeface="Calibri" panose="020F0502020204030204" pitchFamily="34" charset="0"/>
                <a:cs typeface="Calibri" pitchFamily="34" charset="0"/>
              </a:rPr>
              <a:t>FoodTech</a:t>
            </a:r>
            <a:endParaRPr lang="en-GB" sz="1200" b="1" dirty="0">
              <a:solidFill>
                <a:srgbClr val="FFFFFF"/>
              </a:solidFill>
              <a:latin typeface="Calibri" panose="020F0502020204030204" pitchFamily="34" charset="0"/>
              <a:cs typeface="Calibri" pitchFamily="34" charset="0"/>
            </a:endParaRPr>
          </a:p>
        </p:txBody>
      </p:sp>
      <p:sp>
        <p:nvSpPr>
          <p:cNvPr id="168" name="Rectangle 167"/>
          <p:cNvSpPr/>
          <p:nvPr/>
        </p:nvSpPr>
        <p:spPr>
          <a:xfrm>
            <a:off x="7933835" y="4302890"/>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smtClean="0">
                <a:solidFill>
                  <a:srgbClr val="FFFFFF"/>
                </a:solidFill>
                <a:latin typeface="Calibri" panose="020F0502020204030204" pitchFamily="34" charset="0"/>
                <a:cs typeface="Calibri" pitchFamily="34" charset="0"/>
              </a:rPr>
              <a:t>Gaming / Media</a:t>
            </a:r>
          </a:p>
        </p:txBody>
      </p:sp>
      <p:sp>
        <p:nvSpPr>
          <p:cNvPr id="169" name="Rectangle 168"/>
          <p:cNvSpPr/>
          <p:nvPr/>
        </p:nvSpPr>
        <p:spPr>
          <a:xfrm>
            <a:off x="4161936" y="4302890"/>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smtClean="0">
                <a:solidFill>
                  <a:srgbClr val="FFFFFF"/>
                </a:solidFill>
                <a:latin typeface="Calibri" panose="020F0502020204030204" pitchFamily="34" charset="0"/>
                <a:cs typeface="Calibri" pitchFamily="34" charset="0"/>
              </a:rPr>
              <a:t>Mobility</a:t>
            </a:r>
            <a:endParaRPr lang="en-GB" sz="1200" b="1" dirty="0">
              <a:solidFill>
                <a:srgbClr val="FFFFFF"/>
              </a:solidFill>
              <a:latin typeface="Calibri" panose="020F0502020204030204" pitchFamily="34" charset="0"/>
              <a:cs typeface="Calibri" pitchFamily="34" charset="0"/>
            </a:endParaRPr>
          </a:p>
        </p:txBody>
      </p:sp>
      <p:sp>
        <p:nvSpPr>
          <p:cNvPr id="170" name="Rectangle 169"/>
          <p:cNvSpPr/>
          <p:nvPr/>
        </p:nvSpPr>
        <p:spPr>
          <a:xfrm>
            <a:off x="6047887" y="4302890"/>
            <a:ext cx="1790573" cy="308438"/>
          </a:xfrm>
          <a:prstGeom prst="rect">
            <a:avLst/>
          </a:prstGeom>
          <a:solidFill>
            <a:srgbClr val="012169"/>
          </a:solidFill>
          <a:ln>
            <a:noFill/>
          </a:ln>
          <a:effectLst/>
        </p:spPr>
        <p:txBody>
          <a:bodyPr wrap="square" lIns="0" tIns="0" rIns="0" bIns="0" rtlCol="0" anchor="ctr">
            <a:noAutofit/>
          </a:bodyPr>
          <a:lstStyle/>
          <a:p>
            <a:pPr algn="ctr"/>
            <a:r>
              <a:rPr lang="en-GB" sz="1200" b="1" dirty="0" err="1" smtClean="0">
                <a:solidFill>
                  <a:srgbClr val="FFFFFF"/>
                </a:solidFill>
                <a:latin typeface="Calibri" panose="020F0502020204030204" pitchFamily="34" charset="0"/>
                <a:cs typeface="Calibri" pitchFamily="34" charset="0"/>
              </a:rPr>
              <a:t>PropTech</a:t>
            </a:r>
            <a:endParaRPr lang="en-GB" sz="1200" b="1" dirty="0">
              <a:solidFill>
                <a:srgbClr val="FFFFFF"/>
              </a:solidFill>
              <a:latin typeface="Calibri" panose="020F0502020204030204" pitchFamily="34" charset="0"/>
              <a:cs typeface="Calibri" pitchFamily="34" charset="0"/>
            </a:endParaRPr>
          </a:p>
        </p:txBody>
      </p:sp>
      <p:sp>
        <p:nvSpPr>
          <p:cNvPr id="171" name="Rectangle 170"/>
          <p:cNvSpPr/>
          <p:nvPr/>
        </p:nvSpPr>
        <p:spPr>
          <a:xfrm>
            <a:off x="4186423" y="2591824"/>
            <a:ext cx="570532" cy="308438"/>
          </a:xfrm>
          <a:prstGeom prst="rect">
            <a:avLst/>
          </a:prstGeom>
          <a:noFill/>
          <a:ln>
            <a:noFill/>
          </a:ln>
          <a:effectLst/>
        </p:spPr>
        <p:txBody>
          <a:bodyPr wrap="square" lIns="0" tIns="0" rIns="0" bIns="0" rtlCol="0" anchor="ctr">
            <a:noAutofit/>
          </a:bodyPr>
          <a:lstStyle/>
          <a:p>
            <a:pPr algn="ctr"/>
            <a:r>
              <a:rPr lang="en-GB" sz="700" b="1" dirty="0" err="1" smtClean="0">
                <a:solidFill>
                  <a:srgbClr val="000000"/>
                </a:solidFill>
                <a:latin typeface="Calibri" panose="020F0502020204030204" pitchFamily="34" charset="0"/>
                <a:cs typeface="Calibri" pitchFamily="34" charset="0"/>
              </a:rPr>
              <a:t>Guazi</a:t>
            </a:r>
            <a:endParaRPr lang="en-GB" sz="700" b="1" dirty="0">
              <a:solidFill>
                <a:srgbClr val="000000"/>
              </a:solidFill>
              <a:latin typeface="Calibri" panose="020F0502020204030204" pitchFamily="34" charset="0"/>
              <a:cs typeface="Calibri" pitchFamily="34" charset="0"/>
            </a:endParaRPr>
          </a:p>
        </p:txBody>
      </p:sp>
      <p:sp>
        <p:nvSpPr>
          <p:cNvPr id="172" name="Rectangle 171"/>
          <p:cNvSpPr/>
          <p:nvPr/>
        </p:nvSpPr>
        <p:spPr>
          <a:xfrm>
            <a:off x="5363236" y="3743501"/>
            <a:ext cx="570532" cy="308438"/>
          </a:xfrm>
          <a:prstGeom prst="rect">
            <a:avLst/>
          </a:prstGeom>
          <a:noFill/>
          <a:ln>
            <a:noFill/>
          </a:ln>
          <a:effectLst/>
        </p:spPr>
        <p:txBody>
          <a:bodyPr wrap="square" lIns="0" tIns="0" rIns="0" bIns="0" rtlCol="0" anchor="ctr">
            <a:noAutofit/>
          </a:bodyPr>
          <a:lstStyle/>
          <a:p>
            <a:pPr algn="ctr"/>
            <a:r>
              <a:rPr lang="en-GB" sz="700" b="1" dirty="0" err="1" smtClean="0">
                <a:solidFill>
                  <a:srgbClr val="000000"/>
                </a:solidFill>
                <a:latin typeface="Calibri" panose="020F0502020204030204" pitchFamily="34" charset="0"/>
                <a:cs typeface="Calibri" pitchFamily="34" charset="0"/>
              </a:rPr>
              <a:t>Xiaohongshu</a:t>
            </a:r>
            <a:endParaRPr lang="en-GB" sz="700" b="1" dirty="0">
              <a:solidFill>
                <a:srgbClr val="000000"/>
              </a:solidFill>
              <a:latin typeface="Calibri" panose="020F0502020204030204" pitchFamily="34" charset="0"/>
              <a:cs typeface="Calibri" pitchFamily="34" charset="0"/>
            </a:endParaRPr>
          </a:p>
        </p:txBody>
      </p:sp>
      <p:pic>
        <p:nvPicPr>
          <p:cNvPr id="155" name="Graphic (2 KB .emf)"/>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8953640" y="1989012"/>
            <a:ext cx="673214" cy="222541"/>
          </a:xfrm>
          <a:prstGeom prst="rect">
            <a:avLst/>
          </a:prstGeom>
        </p:spPr>
      </p:pic>
      <p:sp>
        <p:nvSpPr>
          <p:cNvPr id="173" name="Rectangle 172"/>
          <p:cNvSpPr/>
          <p:nvPr/>
        </p:nvSpPr>
        <p:spPr>
          <a:xfrm>
            <a:off x="9102200" y="6294628"/>
            <a:ext cx="570532" cy="308438"/>
          </a:xfrm>
          <a:prstGeom prst="rect">
            <a:avLst/>
          </a:prstGeom>
          <a:noFill/>
          <a:ln>
            <a:noFill/>
          </a:ln>
          <a:effectLst/>
        </p:spPr>
        <p:txBody>
          <a:bodyPr wrap="square" lIns="0" tIns="0" rIns="0" bIns="0" rtlCol="0" anchor="ctr">
            <a:noAutofit/>
          </a:bodyPr>
          <a:lstStyle/>
          <a:p>
            <a:pPr algn="ctr"/>
            <a:r>
              <a:rPr lang="en-GB" sz="700" b="1" dirty="0" err="1" smtClean="0">
                <a:solidFill>
                  <a:srgbClr val="000000"/>
                </a:solidFill>
                <a:latin typeface="Calibri" panose="020F0502020204030204" pitchFamily="34" charset="0"/>
                <a:cs typeface="Calibri" pitchFamily="34" charset="0"/>
              </a:rPr>
              <a:t>Kuaishou</a:t>
            </a:r>
            <a:endParaRPr lang="en-GB" sz="700" b="1" dirty="0">
              <a:solidFill>
                <a:srgbClr val="000000"/>
              </a:solidFill>
              <a:latin typeface="Calibri" panose="020F0502020204030204" pitchFamily="34" charset="0"/>
              <a:cs typeface="Calibri" pitchFamily="34" charset="0"/>
            </a:endParaRPr>
          </a:p>
        </p:txBody>
      </p:sp>
      <p:pic>
        <p:nvPicPr>
          <p:cNvPr id="61" name="Picture 60"/>
          <p:cNvPicPr>
            <a:picLocks noChangeAspect="1"/>
          </p:cNvPicPr>
          <p:nvPr/>
        </p:nvPicPr>
        <p:blipFill>
          <a:blip r:embed="rId90" cstate="print">
            <a:extLst>
              <a:ext uri="{28A0092B-C50C-407E-A947-70E740481C1C}">
                <a14:useLocalDpi xmlns:a14="http://schemas.microsoft.com/office/drawing/2010/main" val="0"/>
              </a:ext>
            </a:extLst>
          </a:blip>
          <a:stretch>
            <a:fillRect/>
          </a:stretch>
        </p:blipFill>
        <p:spPr>
          <a:xfrm>
            <a:off x="6631950" y="2075331"/>
            <a:ext cx="1171090" cy="344350"/>
          </a:xfrm>
          <a:prstGeom prst="rect">
            <a:avLst/>
          </a:prstGeom>
        </p:spPr>
      </p:pic>
      <p:pic>
        <p:nvPicPr>
          <p:cNvPr id="174" name="Picture 6" descr="Image result for cloudbees logo"/>
          <p:cNvPicPr>
            <a:picLocks noChangeAspect="1" noChangeArrowheads="1"/>
          </p:cNvPicPr>
          <p:nvPr/>
        </p:nvPicPr>
        <p:blipFill rotWithShape="1">
          <a:blip r:embed="rId91" cstate="print">
            <a:extLst>
              <a:ext uri="{28A0092B-C50C-407E-A947-70E740481C1C}">
                <a14:useLocalDpi xmlns:a14="http://schemas.microsoft.com/office/drawing/2010/main" val="0"/>
              </a:ext>
            </a:extLst>
          </a:blip>
          <a:srcRect t="16169" b="15391"/>
          <a:stretch/>
        </p:blipFill>
        <p:spPr bwMode="auto">
          <a:xfrm>
            <a:off x="6820765" y="3026044"/>
            <a:ext cx="959039" cy="343501"/>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Image result for databricks logo"/>
          <p:cNvPicPr>
            <a:picLocks noChangeAspect="1" noChangeArrowheads="1"/>
          </p:cNvPicPr>
          <p:nvPr/>
        </p:nvPicPr>
        <p:blipFill>
          <a:blip r:embed="rId92" cstate="print">
            <a:extLst>
              <a:ext uri="{28A0092B-C50C-407E-A947-70E740481C1C}">
                <a14:useLocalDpi xmlns:a14="http://schemas.microsoft.com/office/drawing/2010/main" val="0"/>
              </a:ext>
            </a:extLst>
          </a:blip>
          <a:srcRect/>
          <a:stretch>
            <a:fillRect/>
          </a:stretch>
        </p:blipFill>
        <p:spPr bwMode="auto">
          <a:xfrm>
            <a:off x="6108977" y="3047213"/>
            <a:ext cx="896182" cy="448092"/>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Image result for datastax logo"/>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6491568" y="3945088"/>
            <a:ext cx="1129056" cy="263028"/>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2" descr="Image result for fuze logo communication"/>
          <p:cNvPicPr>
            <a:picLocks noChangeAspect="1" noChangeArrowheads="1"/>
          </p:cNvPicPr>
          <p:nvPr/>
        </p:nvPicPr>
        <p:blipFill>
          <a:blip r:embed="rId94" cstate="print">
            <a:extLst>
              <a:ext uri="{28A0092B-C50C-407E-A947-70E740481C1C}">
                <a14:useLocalDpi xmlns:a14="http://schemas.microsoft.com/office/drawing/2010/main" val="0"/>
              </a:ext>
            </a:extLst>
          </a:blip>
          <a:srcRect/>
          <a:stretch>
            <a:fillRect/>
          </a:stretch>
        </p:blipFill>
        <p:spPr bwMode="auto">
          <a:xfrm>
            <a:off x="6380900" y="3600119"/>
            <a:ext cx="916739" cy="29420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6390990" y="6701784"/>
            <a:ext cx="1195487" cy="494135"/>
          </a:xfrm>
          <a:prstGeom prst="rect">
            <a:avLst/>
          </a:prstGeom>
        </p:spPr>
      </p:pic>
      <p:pic>
        <p:nvPicPr>
          <p:cNvPr id="4" name="Picture 3"/>
          <p:cNvPicPr>
            <a:picLocks noChangeAspect="1"/>
          </p:cNvPicPr>
          <p:nvPr/>
        </p:nvPicPr>
        <p:blipFill>
          <a:blip r:embed="rId96" cstate="print">
            <a:extLst>
              <a:ext uri="{28A0092B-C50C-407E-A947-70E740481C1C}">
                <a14:useLocalDpi xmlns:a14="http://schemas.microsoft.com/office/drawing/2010/main" val="0"/>
              </a:ext>
            </a:extLst>
          </a:blip>
          <a:stretch>
            <a:fillRect/>
          </a:stretch>
        </p:blipFill>
        <p:spPr>
          <a:xfrm>
            <a:off x="4275662" y="4748088"/>
            <a:ext cx="381145" cy="223605"/>
          </a:xfrm>
          <a:prstGeom prst="rect">
            <a:avLst/>
          </a:prstGeom>
        </p:spPr>
      </p:pic>
      <p:pic>
        <p:nvPicPr>
          <p:cNvPr id="5" name="Picture 4"/>
          <p:cNvPicPr>
            <a:picLocks noChangeAspect="1"/>
          </p:cNvPicPr>
          <p:nvPr/>
        </p:nvPicPr>
        <p:blipFill>
          <a:blip r:embed="rId97" cstate="print">
            <a:extLst>
              <a:ext uri="{28A0092B-C50C-407E-A947-70E740481C1C}">
                <a14:useLocalDpi xmlns:a14="http://schemas.microsoft.com/office/drawing/2010/main" val="0"/>
              </a:ext>
            </a:extLst>
          </a:blip>
          <a:stretch>
            <a:fillRect/>
          </a:stretch>
        </p:blipFill>
        <p:spPr>
          <a:xfrm>
            <a:off x="5219699" y="6954012"/>
            <a:ext cx="670561" cy="173736"/>
          </a:xfrm>
          <a:prstGeom prst="rect">
            <a:avLst/>
          </a:prstGeom>
        </p:spPr>
      </p:pic>
      <p:pic>
        <p:nvPicPr>
          <p:cNvPr id="20" name="Picture 19"/>
          <p:cNvPicPr>
            <a:picLocks noChangeAspect="1"/>
          </p:cNvPicPr>
          <p:nvPr/>
        </p:nvPicPr>
        <p:blipFill rotWithShape="1">
          <a:blip r:embed="rId98" cstate="print">
            <a:extLst>
              <a:ext uri="{28A0092B-C50C-407E-A947-70E740481C1C}">
                <a14:useLocalDpi xmlns:a14="http://schemas.microsoft.com/office/drawing/2010/main" val="0"/>
              </a:ext>
            </a:extLst>
          </a:blip>
          <a:srcRect l="31037" t="33511" r="30189" b="33512"/>
          <a:stretch/>
        </p:blipFill>
        <p:spPr>
          <a:xfrm>
            <a:off x="4748217" y="4745414"/>
            <a:ext cx="563285" cy="197355"/>
          </a:xfrm>
          <a:prstGeom prst="rect">
            <a:avLst/>
          </a:prstGeom>
        </p:spPr>
      </p:pic>
      <p:pic>
        <p:nvPicPr>
          <p:cNvPr id="34" name="Picture 33"/>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280426" y="6313255"/>
            <a:ext cx="767232" cy="269170"/>
          </a:xfrm>
          <a:prstGeom prst="rect">
            <a:avLst/>
          </a:prstGeom>
        </p:spPr>
      </p:pic>
    </p:spTree>
    <p:custDataLst>
      <p:tags r:id="rId1"/>
    </p:custDataLst>
    <p:extLst>
      <p:ext uri="{BB962C8B-B14F-4D97-AF65-F5344CB8AC3E}">
        <p14:creationId xmlns:p14="http://schemas.microsoft.com/office/powerpoint/2010/main" val="459931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Publishing Placeholder" hidden="1"/>
          <p:cNvSpPr>
            <a:spLocks noGrp="1"/>
          </p:cNvSpPr>
          <p:nvPr>
            <p:ph type="title"/>
            <p:custDataLst>
              <p:tags r:id="rId3"/>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Technology M&amp;A Overview</a:t>
            </a:r>
            <a:endParaRPr lang="en-US" dirty="0">
              <a:latin typeface="Calibri" panose="020F0502020204030204" pitchFamily="34" charset="0"/>
            </a:endParaRPr>
          </a:p>
        </p:txBody>
      </p:sp>
      <p:graphicFrame>
        <p:nvGraphicFramePr>
          <p:cNvPr id="19" name="Object 18" hidden="1"/>
          <p:cNvGraphicFramePr>
            <a:graphicFrameLocks noChangeAspect="1"/>
          </p:cNvGraphicFramePr>
          <p:nvPr>
            <p:custDataLst>
              <p:tags r:id="rId4"/>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03" name="think-cell Slide" r:id="rId27" imgW="270" imgH="270" progId="TCLayout.ActiveDocument.1">
                  <p:embed/>
                </p:oleObj>
              </mc:Choice>
              <mc:Fallback>
                <p:oleObj name="think-cell Slide" r:id="rId27" imgW="270" imgH="270" progId="TCLayout.ActiveDocument.1">
                  <p:embed/>
                  <p:pic>
                    <p:nvPicPr>
                      <p:cNvPr id="0" name=""/>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5"/>
            </p:custDataLst>
          </p:nvPr>
        </p:nvSpPr>
        <p:spPr bwMode="auto">
          <a:xfrm>
            <a:off x="0" y="0"/>
            <a:ext cx="158750" cy="158750"/>
          </a:xfrm>
          <a:prstGeom prst="rect">
            <a:avLst/>
          </a:prstGeom>
          <a:solidFill>
            <a:srgbClr val="012169"/>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kumimoji="0" lang="en-US" sz="100" b="1" u="none" strike="noStrike" cap="none" normalizeH="0" dirty="0" smtClean="0">
              <a:ln>
                <a:noFill/>
              </a:ln>
              <a:solidFill>
                <a:srgbClr val="FFFFFF"/>
              </a:solidFill>
              <a:effectLst/>
              <a:latin typeface="Calibri" panose="020F0502020204030204" pitchFamily="34" charset="0"/>
              <a:ea typeface="+mj-ea"/>
              <a:cs typeface="Calibri" panose="020F0502020204030204" pitchFamily="34" charset="0"/>
              <a:sym typeface="Calibri" panose="020F0502020204030204" pitchFamily="34" charset="0"/>
            </a:endParaRPr>
          </a:p>
        </p:txBody>
      </p:sp>
      <p:cxnSp>
        <p:nvCxnSpPr>
          <p:cNvPr id="80" name="Straight Connector 7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10" name="Page Number"/>
          <p:cNvSpPr txBox="1">
            <a:spLocks noChangeArrowheads="1"/>
          </p:cNvSpPr>
          <p:nvPr>
            <p:custDataLst>
              <p:tags r:id="rId6"/>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anose="020F0502020204030204" pitchFamily="34" charset="0"/>
                <a:cs typeface="Calibri" pitchFamily="34" charset="0"/>
              </a:rPr>
              <a:t>17</a:t>
            </a:r>
            <a:endParaRPr lang="" altLang="en-US" sz="1000" b="0" dirty="0">
              <a:solidFill>
                <a:srgbClr val="000000"/>
              </a:solidFill>
              <a:latin typeface="Calibri" pitchFamily="34" charset="0"/>
              <a:cs typeface="Calibri" pitchFamily="34" charset="0"/>
            </a:endParaRPr>
          </a:p>
        </p:txBody>
      </p:sp>
      <p:sp>
        <p:nvSpPr>
          <p:cNvPr id="374788" name="Sub Heading"/>
          <p:cNvSpPr>
            <a:spLocks noChangeArrowheads="1"/>
          </p:cNvSpPr>
          <p:nvPr>
            <p:custDataLst>
              <p:tags r:id="rId7"/>
            </p:custDataLst>
          </p:nvPr>
        </p:nvSpPr>
        <p:spPr bwMode="gray">
          <a:xfrm>
            <a:off x="356615" y="723773"/>
            <a:ext cx="7772400" cy="292608"/>
          </a:xfrm>
          <a:prstGeom prst="rect">
            <a:avLst/>
          </a:prstGeom>
          <a:noFill/>
          <a:ln w="12700">
            <a:noFill/>
            <a:prstDash val="dash"/>
            <a:miter lim="800000"/>
            <a:headEnd/>
            <a:tailEnd/>
          </a:ln>
          <a:effectLst/>
        </p:spPr>
        <p:txBody>
          <a:bodyPr lIns="0" tIns="0" rIns="0" bIns="0"/>
          <a:lstStyle/>
          <a:p>
            <a:pPr eaLnBrk="1" hangingPunct="1"/>
            <a:endParaRPr lang="en-US" sz="1800" b="0" dirty="0">
              <a:solidFill>
                <a:srgbClr val="000000"/>
              </a:solidFill>
              <a:latin typeface="Calibri Light" panose="020F0302020204030204" pitchFamily="34" charset="0"/>
              <a:ea typeface="ＭＳ Ｐゴシック"/>
              <a:cs typeface="Calibri" pitchFamily="34" charset="0"/>
            </a:endParaRPr>
          </a:p>
        </p:txBody>
      </p:sp>
      <p:pic>
        <p:nvPicPr>
          <p:cNvPr id="3" name="Picture 3" descr="Click To Go To Home Page"/>
          <p:cNvPicPr>
            <a:picLocks noChangeAspect="1" noChangeArrowheads="1"/>
          </p:cNvPicPr>
          <p:nvPr/>
        </p:nvPicPr>
        <p:blipFill>
          <a:blip r:embed="rId29"/>
          <a:srcRect/>
          <a:stretch>
            <a:fillRect/>
          </a:stretch>
        </p:blipFill>
        <p:spPr bwMode="auto">
          <a:xfrm>
            <a:off x="155575" y="-136525"/>
            <a:ext cx="9525" cy="9525"/>
          </a:xfrm>
          <a:prstGeom prst="rect">
            <a:avLst/>
          </a:prstGeom>
          <a:noFill/>
        </p:spPr>
      </p:pic>
      <p:pic>
        <p:nvPicPr>
          <p:cNvPr id="16389" name="Picture 5" descr="Click To Go To Home Page"/>
          <p:cNvPicPr>
            <a:picLocks noChangeAspect="1" noChangeArrowheads="1"/>
          </p:cNvPicPr>
          <p:nvPr/>
        </p:nvPicPr>
        <p:blipFill>
          <a:blip r:embed="rId29"/>
          <a:srcRect/>
          <a:stretch>
            <a:fillRect/>
          </a:stretch>
        </p:blipFill>
        <p:spPr bwMode="auto">
          <a:xfrm>
            <a:off x="155575" y="-136525"/>
            <a:ext cx="9525" cy="9525"/>
          </a:xfrm>
          <a:prstGeom prst="rect">
            <a:avLst/>
          </a:prstGeom>
          <a:noFill/>
        </p:spPr>
      </p:pic>
      <p:sp>
        <p:nvSpPr>
          <p:cNvPr id="15" name="AutoShape 5" descr="data:image/jpeg;base64,/9j/4AAQSkZJRgABAQAAAQABAAD/2wCEAAkGBg8REBIPDwwSEBUSFRIXEBIREBQQEBASFBAXFRYQFRYXHCYeGBwjGRUeHy8gIycqLC0sFx8xNTAqNSgrLSkBCQoKDgwOGg8PGikkHyQqKTUvLTI1NTUzLyksKSwsLDUtKiwsKSwqKiwuKSwwLCosLCwpLCwpLCwwLCwsLCkpL//AABEIAI4BYwMBIgACEQEDEQH/xAAcAAEAAgIDAQAAAAAAAAAAAAAAAwcFBgECBAj/xABIEAABAwIBBQwGBwYGAwEAAAABAAIDBBESBQYhMUEHExYiUVRhcYGRk9EUMlNykrMVJFJzobHSJUJigpTBIzOissLwNUODNP/EABoBAQACAwEAAAAAAAAAAAAAAAAEBQIDBgH/xAA1EQACAQIBCQYFBQADAAAAAAAAAQIDEQQFEhUhMUFRUrETFjJxgcEzYaHR4RQicpHwBiNC/9oADAMBAAIRAxEAPwC8UREAREQBERAERVxnXlioZWSsZUysaCyzWyOAF42nQAeUqThsO68s1O2og47GRwlNTkr3duv2LHRVFwgq+dzeK7zThBV87m8V3mp2ip8yKnvBT5GW6iqLhBV87m8V3mnCCr53N4rvNNFT5kO8FPkZbqKouEFXzubxXeacIKvnc3iu800VPmQ7wU+Rluoqi4QVfO5vFd5pwgq+dzeK7zTRU+ZDvBT5GW6iqLhBV87m8V3mnCCr53N4rvNNFT5kO8FPkZbqKouEFXzubxXeacIKvnc3iu800VPmQ7wU+Rluoqi4QVfO5vFd5pwgq+dzeK7zTRU+ZDvBT5GW6iqLhBV87m8V3mnCCr53N4rvNNFT5kO8FPkZbqKouEFXzubxXeacIKvnc3iu800VPmQ7wU+Rluoqi4QVfO5vFd5pwgq+dzeK7zTRU+ZDvBT5GW6iqLhBV87m8V3mnCCr53N4rvNNFT5kO8FPkZbqKouEFXzubxXeacIKvnc3iu800VPmQ7wU+Rluoqi4QVfO5vFd5pwgq+dzeK7zTRU+ZDvBT5GW6iqLhBV87m8V3mnCCr53N4rvNNFT5kO8FPkZbqKouEFXzubxXea7wZZrXuDGVM7nONmgSOJJ5NaaLmv/AEj1f8gpt2UGW0ixOb+TJomYqioklkcNIdI5zGfwgE6T0/8ATllVzioyaTuX9KcpwUpKz4BERYGwIiIAiIgCIiAIiIAiIgCqnPN316frZ8pitZVNnqfr8/Wz5LFaZL+K/L3RRZdV8PH+S6Mw+JMSjugK6A5DMJMSYl7abN6skF2UkpGwluEHqLrXXq4GZQ5ofjj/AFLU61NanJf2b44StJXUH/TMRiTEshNmzWs0uo5f5W4/9t1jZGOabOaWnkcC09xWcZxl4Wma50Jw8UWvM7YkxKO6XWRhmEmJMSjupoaWV4uyJ7wNBLWOcAeTQEbS2nqpt7DriTEpfo2o5tL4T/JPo2o5tL4T/JY58eJl2MuDIsSYl0cCCQQQRoIIsQRsK4usjDMJMSYl1jY5xDWtLidQaCSeoBT/AEbUc2l8J/kvHJLaZKk3sRFiTEpfo2o5tL4T/JPo2o5tL4T/ACXmfHie9jLgyLEmJd30UrfWhkHXG4fmFATbQdHRtWSaewxdNraiTEmJR3S6HmYSYkxKO6XQZhJiTEo7pdBmEmJMSjupqOkkme2KJhe52oD8zyDpRtJXZ6qbbsjvTQPke2ONpe5xs1o1kqzs2M12Urcb7PlcOM7Yz+BvntXfNnNiOkZc2fK4cd9tX8DeQfn3AZtc9jMa6v7IeHr+Drsm5LVD/sqeLp+QiIqwvQiIgCIiAIiIAiIgCIiAIiIAqiz3P1+frZ8lit1VXnFk91Rld8DTYyPjF/sjeWFzuxoJ7FZ5NajUk3yvqinyvBzpRiuZdGQZs5qS1hxX3uJps59rlx+ywbT06h+CsnJWbtNTAb1CAdr3caQ/zH8hYL2UdIyKNsUbcLWABo6B/dTLRicXOs+C4EjB4Cnh4p2vLj9gi89bXxQtxzStjbyvcGgnkF9Z6FiuHGT729Lb8L7d+FR40pyV4pslzrU4O0pJepnVFUUscgwyRteOR7Q4dxXio85KOU2jq4nE6m4w1x6gbFZJYuMoPWrGSlGotTTRqOcGZNCI3zBxpsALiW8Zmj+A91gQq0xLdN0fOHE4UcZ0Ms6Yja/W1nYNJ6SORaPddJgVU7K9R3vs8jkcpdk62bTilbbbiSYlcea+S/R6WOMiziMUnvu0kdmrsVZ5nZM9IrI2kXaz/Ek5MLNIB63WHariUPKlXZTXn9iwyNh7Z1V+S9wiIqU6EqzdAyZvNWZAOLOMQ5MY0PH5H+ZaziVp7oGSt+pHPA40Bxj3bWeO7T/KqouunwNXtKKvtWo43KWH7Ku7bHr+/wBTPZlu+v0/vO+U9W+qdzKP1+n953ynq4lWZU+KvL3ZcZGVqMv5eyCIvHV5Yp4nYZqmKNxFw18jWki5F7E6tB7lWJN6kXLkoq7Z7FBU0UUgtLEyQcj2h35qGny1SyHDHVQvPI2Vjj3Ar2r20ovgY3jNbmjVsrbn1LKCYbwO2YeNGT0tOrsIVe5XyPNSyb3Myx/dcNLHjladv5hXWsVnJkRtVTujIGMAmJ32XgaNPIdR6CrDC46cJKM3ddCqxmTKdSLlTVpdSm8SYl0dcEgixGgg6wRsXF10RymaSYkxKO69eSsmS1MohhZicdexrW7XOOwBeOSirsyjTcnZLWc5PoJZ5GxRMLnO2bANridgHKrYzbzZjo2WHHkd/mSW0n+FvI3oXfN3NyKjjws4z3f5khHGeeToA2BZZc7jMa6zzY+HqdVgMnRw6z5+LoERFXFuEREAREQBERAEREAREQBERAEREAWh0jQcvy32NJHX6PGPyJW+Kr8p5VbTZcdM82aHsDzyNfTtaXdl79inYOLlnpcr9iBjmo9m3umvctBFwDfSNK5UEnlb7pOR6kzCpAdJEGAcUE7yRruNgOvF37Fo2JfQKwGVcxqGe7jDvbj+/EcB6y31T2hW+GygoRUJrZvRSYvJjqTdSD27mU7dZTJWdFXTWEU7sI/cdx4/hOrsstiyluWzN009Q2QfZkG9u6gRcHtstQyjkuendgnhfGdmIaHe6RoPYVaRq0a6smn8vwVMqFbDu7TXz/KIpZnOcXOcXFxJcTpJJNyT2rriXTEpqKldLIyJnrSOa1vW42v1DWpGpIj5jbLL3MslYKd9Q4aZnWb92zQO92LuC3NQ0dK2KNkTBZrGta3qaLBTLkq9TtajnxOyw9JUaagtx1fIBa7gLmwubXNr2Hcuy0PdEzgdDPSsYdMbhM4ctjha3tGMdq3mCZr2te03a4BzTygi4Pck6LhCM3vuIVlOcoLdY5kjDmlrhcOBBB1EEWIVG5ZyeaeolgP/AK3EA8rdbT2tIKvRVxup5Ks+KqaPW/w5PeF3MPdcfyhTcm1c2pmPf1IOVKOfSz1tXQwOZB/aFP7zvlPVyql8xz+0Kb3nfKeroXuVPiry92Y5JVqT8/ZBVduoH64z7lnzJFaKqzdSP1xn3DPmyLXk743ozblNXoeqNRut/wBzfOKRz3Ukry8YS6IuNy3CQCy/JY3HJYqvbre9zHIshldVuaQwNLYydGNziLkcoAFr8p6CrjGqPYyzvTzKXAKarxzfXyLJREXLnWFKZ2RBldUtGgb44/EA/wD5LE4llc8Zg6vqSPaW+FoafxChyDkKaslEUQ0Cxe8+rG3lP9ht7yOtpyUaSlLguhxlSm5VpRit76nGRsjzVUoihbc63OPqsbf1nH/t1cGQM34aOLe4xcnTJIRxpHcp5ByDZ3ldsh5ChpIhFE3pe8+vI77Tj/bYsiqHF4x1nmx8PU6LBYGNBZ0tcugREUAsQiIgCIiAIiIAiIgCIiAIiIAiIgCIiAKl8/j+0ajrj+QxXQqVz/P7RqOuP5DFaZL+K/L3RWZTV6S8/ZmazN3Qd5a2nq7mMWEco0ujH2XAaS3ktpHSNVl0tXHK0SRSNe06nNIcD2hfPN17Mm5ZqKd2KCd8Z24TxXe806HdoU3EZPjUedDU/oQ8Pj5U1mz1r6l/oqwyZusTNs2pp2y8r4zvb+stNwT3Lbck5+0FQQ0Tb046mTDeyTyA3wnquqipg61Pav6LWni6VTYzYlDV0ccrDHLG2RrtbXAEHvUyKMnbWiS1fUyqM9cyPRfrFPd0JPGadLoSTo07W30XOkbbqXcuyTvlQ+pcOLC2zfvHi34Nv8QVm1NO2Rjo3txNeC1wOotIsQsXmlkL0OmbCTd13OkI2ucf0gDsVl+ulKg4S27PQrf0MY11OOzb6mZRFj8vvmFLMadhfJgcIw2wOI6Li/Je/Yq2Ku0iyk7Jsp3OnKnpFZNKDcYy1nJgZxWkdYF+1WXud5U36hY0njQkxnqGln+kgdhVVSZBq2mzqKcf/GTyW77mNFVwyytlpZY45GA4nsLAHsOjQ6x0hx7gr/GQg8PZNarWKDBymq92nrvcsVYrOfJXpNJLDa7i28f3jeM38RbtKyqKhjJxkpLcX0oqUXF7ylcxj+0ab3n/ACnq6lWZyV6Pl+MAWbK50jOSz4n4h2PDuyysxT8oTU5Rkt8V1ZAyfB04yi90n0QWMylm3SVDxJPTtkcAGgkuHFBJtoPKT3rJooEZOLvF2J8oxkrSVzDQZn5PYbtoorjVibj/AN11mALaALci5RJTlLxO4jCMfCkgvBl3K7KWnkneRxRxQTbG8+qwdZ/uoMt500lIDv0wxbI22dK7+XZ1mwVfl9XluotbeoIj1tjB/wB8hHd0DXJoYdz/AHz1RW1/YjV8Qo/shrk9i+5hsg5Cnr5yG6icU0pHFZiNyeknTYf20q4cj5GhpYhDC2wGsnS57tr3HaV2yVkqKmibDCzC1vaXHa5x2k8q9iyxWLdZ2WqPAxwuEjQV3rlxCIihE0IiIAiIgCIiAIiIAiIgCIiAIiIAiIgCIiAKk90A/tKp64/kMV2Kk8/InOypOxjS5znRBrRrc4wxgAdZVnkz4r8vdFdlFXprz9mQZvZp1Fa2V0OEb1b1yQHuOnADy206eUcqx+Uclz07sE8L4jsxDQfddqd2Eq7s2ciNpKaOAWuBeQj96R2lx79A6AFkZ6dj2lr2Ne062uaHNPWDoW15TaqPVeJqWTk4LXZnztdcXV41GY+Tnm7qGMe5eMdzCEpsx8nRnE2hjJGrHikHc8kLfpSnbYzVo2d9qPFuaunNA0zEkYnbzi171YW7MWK3RbZZbUuALaALLlUlWefNyta5cU4ZkVHgERFrMwiLEUud1BIbMror3Is54jNwdgda6yUJS2IxcktrMuijZUsIuJGkcocCF5qrLVNFplqoo/ela38yvFFvUketpHtRePJmWIKlrn08zZWtcWuLb2DgAbadegjSNC9iNNOzCaaujEZXyTvlRSVDRpgkdi5d7fE5p/1YfxWXRF65NpJ7jxRSba3hV7ug52VlLVMip5sDTE1xG9sdxjI8E3cCdTQrCVSbrJ+ux/cM+bKpmAhGVa0lfUyLjZONK8XY8B3Rcp877oYf0Lw1edtfKLSVspB1hrt7B68FrrD3Wy5nZmyVz8TrsgaeO/a4+zZ08p2fgr2UKNJZ7il6FNF1ajzU2/U6Zp5pS10l9LImn/Fl/wCDb63flrOwG5cnZOip42wwsDGNGgD8STtJ2ldqKijhjbFEwMYwWa0ah5np2qdc/isVKu/lwLvDYaNFfPiERFEJQREQBERAEREAREQBERAEREAREQBERAEREAREQBU/nHlf0XLctRvLZd7cwhriQNNMwXB2EX0aCrgVHbof/k6nrj+RGrLJ0VKpJPlfVEHGtqCa4/csnI26LQVFg6XeHn9ybii/Q/1T3g9C2ZkgcA5rgQdRBuD1FfNt16KPKU0OmGeSL7uRzL9eEqVUyZF64OxohjpLxI+jEVFQZ+5TZoFc8+81j/xc0lSP3RMqEW9NI6ooQfwYo+jKvFfX7G79dDgy8C4DST1rWcs5+08ThBTkVM73BjGMN2Ne42GN40azqFz1KoK7LtVOLTVUsg+y6Rxb8N7fgvJDM5jg5jixw9VzSWuB5QRpC308mJa5u5pnjm9UVY+kGA2Fzc7Ta1zy2XK+evp+r57Uf1En6k+n6vntR/USfqWvRcuZGz9euUunPTK3o1DNIDZxbgj5cchwgjquXdiom6nqcqTyDDLUSyAG4D5XvANrXs469P4rzXVjhcN2EWr3bIWIrdtJM5sOQdyDqXF0upZGsb7uTZVwVMlO46JmXb78dzbtaT8KtdfN0M7mOD2Pcxw1Oa4tcNFtBGkL2fT9Xz2o/qJP1KrxOB7aeenYn0MX2cM1q59Covnr6fq+e1H9RJ+pPp+r57Uf1En6lH0XLmRv/XrlPoVVHut//tj+4Z82Vat9P1fPaj+ok/UtnzQzPnyg8VNZJI6FugF73OkmsfUaSbhlybnrA03I20sMsI+1nLUa6lZ4hdnFHlzKzJfWu32S7IGnjO1OlI/cZ/d2zUNOq46WlZExscbAxrAA1rRYADYu0EDWNaxjQ1rQA1rRZrQNQAGpd1W4nEyryu9m5E2hQjRWraERFFJAREQBERAEREAREQBERAEREAREQBERAEREAREQBERAFRu6J/5Op64/kRq8lSG6FTvOUqkiNxF49IaSP8iNWeTPivy90Qcb4F5/c1m6XUnosnsn/A7yT0WT2T/gd5K/uipsR3S6k9Fk9k/4HeSeiyeyf8DvJLoWI7pdSeiyeyf8DvJPRZPZP+B3kl0LEd0upPRZPZP+B3knosnsn/A7yS6FiO6XUnosnsn/AAO8k9Fk9k/4HeSXQsR3S6k9Fk9k/wCB3knosnsn/A7yS6FiO6XUnosnsn/A7yT0WT2T/gd5JdCxHdFJ6LJ7J/wO8lvGYm56Z8NTWMLYtccRBDpv4nDYzo/e6teqrWhSjnSZsp0pTdkQ5iZgmqIqKlpbAPVbpDpyPyZ07dnKrdjjDQGtAaAAAALAAaAANi5a0AAAWA1AaAByLlc1iMRKvK72bkXVGjGkrIxecmU3wQF0TQ6V744oQ71d8leGNJ6Be/YtNyjRNbNNHM+nmdCyNz5q2qmiklL2ucd7DDhjaLaA0aLjWtzzjyW+ogLI3BsjHRyQud6olieHtv0Eix6CtXqn08jqh1YyWmllbAGNNLJI+CWG9pIpGNc2QYrEW1gWI0rdh2lHV9Nu76bf9Y11k29f+2/j/XMhm7lF8ckELnSOiq4N+phM4vlp3NDS+nc86Xts8EE6dBHItrWt5Ip56iojrKiMxthidHCHNMb5XyYd9qDGSTG04QGtOmxJOxbItFe2d89/+8reptpXsERFoNoREQBERAEREAREQBERAEREAREQBERAEREAREQBERAEREAREQBERAEREAREQBERAEREAREQBERAEREAREQBERAEREAREQBERAEREAREQBERAEREB//Z"/>
          <p:cNvSpPr>
            <a:spLocks noChangeAspect="1" noChangeArrowheads="1"/>
          </p:cNvSpPr>
          <p:nvPr/>
        </p:nvSpPr>
        <p:spPr bwMode="auto">
          <a:xfrm>
            <a:off x="127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 name="AutoShape 5" descr="http://upload.wikimedia.org/wikipedia/de/f/fd/Cypress-Semiconductor-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5" name="Footnote"/>
          <p:cNvSpPr txBox="1">
            <a:spLocks noChangeArrowheads="1"/>
          </p:cNvSpPr>
          <p:nvPr>
            <p:custDataLst>
              <p:tags r:id="rId8"/>
            </p:custDataLst>
          </p:nvPr>
        </p:nvSpPr>
        <p:spPr bwMode="auto">
          <a:xfrm>
            <a:off x="563880" y="7053645"/>
            <a:ext cx="7589520" cy="538609"/>
          </a:xfrm>
          <a:prstGeom prst="rect">
            <a:avLst/>
          </a:prstGeom>
          <a:noFill/>
          <a:ln w="28575">
            <a:noFill/>
            <a:miter lim="800000"/>
            <a:headEnd/>
            <a:tailEnd/>
          </a:ln>
          <a:effectLst/>
        </p:spPr>
        <p:txBody>
          <a:bodyPr wrap="square" lIns="0" tIns="0" rIns="0" bIns="0" anchor="b">
            <a:spAutoFit/>
          </a:bodyPr>
          <a:lstStyle/>
          <a:p>
            <a:pPr marL="228600" indent="-228600"/>
            <a:r>
              <a:rPr lang="en-US" sz="700" b="0" i="1" dirty="0" smtClean="0">
                <a:solidFill>
                  <a:srgbClr val="000000"/>
                </a:solidFill>
                <a:latin typeface="Calibri" pitchFamily="34" charset="0"/>
                <a:cs typeface="Calibri" pitchFamily="34" charset="0"/>
              </a:rPr>
              <a:t>____________________</a:t>
            </a:r>
          </a:p>
          <a:p>
            <a:pPr marL="228600" indent="-228600"/>
            <a:r>
              <a:rPr lang="en-US" sz="700" b="0" i="1" dirty="0" smtClean="0">
                <a:solidFill>
                  <a:srgbClr val="000000"/>
                </a:solidFill>
                <a:latin typeface="Calibri" pitchFamily="34" charset="0"/>
                <a:cs typeface="Calibri" pitchFamily="34" charset="0"/>
              </a:rPr>
              <a:t>Note: YTD statistics as of 9/30/2019.</a:t>
            </a:r>
          </a:p>
          <a:p>
            <a:pPr marL="228600" indent="-228600">
              <a:buAutoNum type="arabicParenBoth"/>
            </a:pPr>
            <a:r>
              <a:rPr lang="en-US" sz="700" b="0" i="1" dirty="0" smtClean="0">
                <a:solidFill>
                  <a:srgbClr val="000000"/>
                </a:solidFill>
                <a:latin typeface="Calibri" pitchFamily="34" charset="0"/>
                <a:cs typeface="Calibri" pitchFamily="34" charset="0"/>
              </a:rPr>
              <a:t>Source: Dealogic Analytics, CB Insights and Thomson Reuters.</a:t>
            </a:r>
          </a:p>
          <a:p>
            <a:pPr marL="228600" indent="-228600">
              <a:buAutoNum type="arabicParenBoth"/>
            </a:pPr>
            <a:r>
              <a:rPr lang="en-US" sz="700" b="0" i="1" dirty="0" smtClean="0">
                <a:solidFill>
                  <a:srgbClr val="000000"/>
                </a:solidFill>
                <a:latin typeface="Calibri" pitchFamily="34" charset="0"/>
                <a:cs typeface="Calibri" pitchFamily="34" charset="0"/>
              </a:rPr>
              <a:t>M&amp;A volume for each year. Excludes carve-outs, spinoffs, splitoffs, recaps, repurchases and withdrawn deals. </a:t>
            </a:r>
            <a:r>
              <a:rPr lang="en-US" sz="700" b="0" i="1" dirty="0">
                <a:solidFill>
                  <a:srgbClr val="000000"/>
                </a:solidFill>
                <a:latin typeface="Calibri" panose="020F0502020204030204" pitchFamily="34" charset="0"/>
                <a:cs typeface="Calibri" pitchFamily="34" charset="0"/>
              </a:rPr>
              <a:t>Represents announced technology M&amp;A transactions with deal values over $100mn and acquisition stakes greater than or equal to 50%. Excludes carve-outs, spinoffs, splitoffs, recaps, repurchases and withdrawn deals</a:t>
            </a:r>
            <a:r>
              <a:rPr lang="en-US" sz="700" b="0" i="1" dirty="0" smtClean="0">
                <a:solidFill>
                  <a:srgbClr val="000000"/>
                </a:solidFill>
                <a:latin typeface="Calibri" panose="020F0502020204030204" pitchFamily="34" charset="0"/>
                <a:cs typeface="Calibri" pitchFamily="34" charset="0"/>
              </a:rPr>
              <a:t>. </a:t>
            </a:r>
          </a:p>
        </p:txBody>
      </p:sp>
      <p:sp>
        <p:nvSpPr>
          <p:cNvPr id="38930" name="AutoShape 18" descr="data:image/jpeg;base64,/9j/4AAQSkZJRgABAQAAAQABAAD/2wCEAAkGBxASEhUSEBMVFRUVGBYXFRcXGBkWHxUXFRYgGh0XGBgYIyggGCYnHRcXITEhKCkrLi4uFx81ODMtNygtLisBCgoKBQUFDgUFDisZExkrKysrKysrKysrKysrKysrKysrKysrKysrKysrKysrKysrKysrKysrKysrKysrKysrK//AABEIAIAAoAMBIgACEQEDEQH/xAAcAAACAwEBAQEAAAAAAAAAAAAHCAQFBgADAQL/xABNEAABAgMEAwcQBwcDBQAAAAABAgMABBEFBhIhBzFRCBMXQVST0RQWIjI0UlVhcXJzkZKys9IVIzNCY4GiGDVDdKGx4mTD01NiZaTj/8QAFAEBAAAAAAAAAAAAAAAAAAAAAP/EABQRAQAAAAAAAAAAAAAAAAAAAAD/2gAMAwEAAhEDEQA/AAgSawWdHmiBU4x1ROuOMoXQspRTEpJ++rEDQHiFM9cVGhS7cvPTyhMDEllG+hHEtWMABW0CtaccM4lNIATcAshyqa9bfyx3ALIcpmvW38sbjSBeQ2dJLm0th0oUgYCrDXGoJ1gHbAq/aBd5Ajnj8kBOt3QSylhapOYeU8BVCXCjCqn3exAIJ2x5Xa0Gocl0Lnn3m3lCqkN4KIB+6SQanbTKI37QLvIUc8fkgvt3ps+gJm5fUP4qOmAWnSjdRqy5pLDDji0lsLq4RWpJFOxA2QUWNBEgpKVGZmswDrb4x5sYbT1PMvWghTLiHE7ykVQoKFcRyqINNxb9ylpYm5YOAsoQVY0hIzyyzz1QGS4BZDlM162/ljxntBki224sTMySlClDNvWkV73xQYYx+kO+srZ7YbmA5WYQ6EYE4hVIAzzy7cQC7aN7ut2jOplnlrQlSVqqilapFfvAiC9wCyHKpr1t/LAk0YXhZkJ9EzMYsCULBwipqoUGUNbZs4l9pt5FcLiErTXI0UKivrgBcNAshyqa9bfyxjtG2jSVtFM0Xnn07w8Wk4CgVSBrViSc4Nl8b3S1mNIdmgvCte9jAnEa4SrMVHEkwHNFekKSkeqUPh0mYmMbeFIOSshXPLXAangFs7lM37TfyR3ALZ3KZv2m/kgsxHtCcSy046upS2hS1U10Qmpp+QgBdwC2dymb9pv5I7gFs7lM37TfyRK4crJ72Y5sfNGkuXf6TtRTiJUOAtBKlY0hOSiQKUJ2QGBt/QSyllSpKYeU8M0pdKMK6fdqlIIJ2wDpmXcacLbiVIWg4VJVkQRxGHagAbo6UbRMyriUgLcQ4FqAzVgUmldtKmArNAVqsMWg4l5YQXm8DdcgpeMHDXiyEMiDCa3eu5Nzzim5RsuKSMSgCBRNaV7I7SION2bavLKS4amLO6o3sZOKfQhWEDUrtsVNuuAJ1q2WxMtlqYbS42SCUKFQSDUZeWKPg8sfkMv7EDH9oJfIE8+f+OO/aCXyBPPn/jgCdweWPyFj2Ih2xovsl5lbaZZtlSh2LjaaKQeIjb5OOI+jDSCq1zMVlwzvG9anMeLfMf8A2ilMH9Y3kAnl8bpzNmvlmYGRqW1p7VxI40/0qOKCRuavt5z0bXvKjVbodA+jUGgqH0UOyqVaoym5q+3nPRte8qAPkArdL9tI+SY/u3B1gFbpjtpHyTH924AJQ5Vzu4JT0DPuCE1hyrndwSnoGfhiAHm6P7gl/wCZHwlwAbN+2b89HvCD/ukO4Jf+ZHwlwALN+2a89HvCAdmIdrye/sOs1w742tGKlcONJFacev8ApEyK+35pTUs+6imJtpxaa5iqUEio8ogA9+z5/wCR/wDW/wDrGz0aaOPolby+qd/31KE03re8OEk17dVdcCfhwtf/AE/Nn5o+cOFr/wCn5s/NAMsTC6afrel5mbZaYVjMuFpcI1BSlA4QeOmHOKu09MdrPNLaKmkBYoVNowqAPeqrl5YHw1iALm5x7umfQf7iYP0882htS3lJS2EkrKjQBNM6kwsOiOTtF2ZeFmvoZcDVVFYqCjGMhkeOkEW37i3jnWt4mZ9hTZIJSApNSNVaJz208UBtUaO7FIBEkwQdRArUba1j7wdWNyFj2Yx1j3OvLKspYZtBgNoFEAgqwjYCU1pE36BvV4QlvY/xgNxYd25OTx9SMIZ3zDjwCmLDWlfJiPri0WaCpgZ/QN6vCEt7H+MRLVujeaYaWy7aDBQsYVAApqNlQmsBi9NGkFE6rqOVILDSsSnNe+uDLsdiRU58dfFGV0eXzdsuY31CQttdEvI1Ykg1GE8RFSRFfey7MzZ75YmE5gVSoVwrT3ySY3yNA9oEAiYl9v3+iAPFhWwxOMomJdYW2sZHYeNJHERxiJykA6wD5RAXu1o0t6Qx9STrCA5TEOyUCRqNCnI+OL36BvV4QlvY/wAYAlbynvR6hH4m5ltpCnHFJQhAJUpRoEgcZ2QOPoG9XhCW9j/GKW9lxbxzjBbmJxl1KeyDaaoxqGoHsQD4q8cBhdK2kI2o4GmRhlmlEor2ziqU3xXe5E0Gw5+Igbm5IMrNVH8ZPwxAEmWVIWpC0lKkkhSSKFJGsEHVF3du+c/IIWiUe3tKyFKGFJqQKVzGyAcER8UAdcAS49r3ntTGpiaCG0ZFxxCQkq71NE5nbsjWdb16vCTHsf4QGN3SCQJqVp/0VfEMCCDleTRZbc+pK5ucl3FISUpNFJoCa0yTtjIXp0Qz8lLrmVLbdQ3msN4qpTxqzGoccAPI+p1iCXYuhS0Zhht4raa3wBQQvFiAOqoAyy4oz1+rjP2UtlL7jay6FFOCuWAgZ1HjgNLoFtaXlpyYXMuoaSWaArOEE74k0z8QhjZWYQ4hK21BSVAFKhmCDqIMJGrWYcS4v7vlPQNe6IC8ihXfWzASDOMAgkEYxkQaERfGAFbGg+aUt57qpkAqccphXWhJVSALvXvZfLZfnBF5LPocQlaCFJUAUqGYIOoiEiENddC9dnokZVC5thKksthQLiQQQkZEVgM9uimEGzm1lIKkvpCVUzSFJVUA+Og9UECxbelJnsZZ9t0oSkqCFA4QcgSBq1H1QMdO1vycxZ6EMTDTig8g4ULCjQJVnQeWKnc0/azvmM+8qAPMVlq2/KSxSJl9torBKQtQTiCaVIrsqPXFnAw0w3Dm7UXLKlS2A0lwKxqIzWU0pQHvTAbuy7wycyopln23VJFVBCgogVpU0izIgVaIdHs5Zkw85MlspcbCE4FEmoWDmCBxCCm66EgqUQEgEknIADMkmACu6LsKXS0zOJTheW4GlkZBacClAqHGRhpXYTGD0X3AXajxUtRRLtEb6oa1E54E+Mjj4ovdNOkCXnwiVlQVNtOYy9qC1BJTRA2dkc+ONVubO5Zr0yfhwBYs2QaYbQyygIbQKJSNQAiJal4pOWUETMw20pQxALUEkitKivji1het0j3ZLegPxDAGTr5srlsv7Yj517WUrITrBrlTGM65UhP49pJwJcQo6kqST5AawDtiAPulPtpLzHfeRGp4c7K7yZ9hPzQMtL99ZW1HJZUsHAGkrCsaQnNZSRShNdRgB2rWYcS4v7vlPQNe6IAugywpWcm30TTKXUpZxJCs6K3wCvqMMhJSqGkJbbSEoQAlKRqAGoCA9oBlsadHEqeY6hTkXG678eIlNaYIOkZZ3R3ZClFSpJklRJJIOZJqTrgFGENHdO4VkuSUs45JsqWtltSlFOZJSKkxaHRvY3IWfUemNLKSyGkJbbSEoQAlKRxAZACADWm66dnykglyVlmmll5CcSRQ4SlRI/oIg7mn7Wd8xn3lRpt0S4BZrYqAS+igrmaIVWg4+KNxd67ElJ1VKMIaK0pC8NRipmK18pgLuBxpX0hTFkrl0stNub8lwnHiywFIFMJHfQR4yGkywpV+SfdfaStxll0tKOtBIrUfmBAUOirSPMWq+808y02G2wsFGKpJUBQ4idsEykL7ublDqyZ9APiCGDgAFp5ubKSqG5yXTvanXd7cQmgSSUqVjA+6ex1ajWLzc2dyzXpk/Dje33ucxajSGZhbiEocDgLZSCSElNDiByoowBtG1/BZMw6y4krlnHCF982UkpDgp22WseqAZ2F63SPdkt6A/EMH2Sm23UJcaUFoWApKkmoUDxgxW23dSQnFpXNy6HVJGFJVXIVrQfmTAJvHtJNhTiEHUpSUmmwkDKGx4N7G5Cz6j0x9To5scEESTIIIINDrH5wGQ4BLN5RN+018kDfSzcaXspyXTLuOrDqVlW+FJpgKQKYUjbDOvOpQkqWQlKQSSTQADWSYWPTDfNm0ppAlx9VLhSUrP8QqIJUBxDsctsB4aJ7XnpWZeXISnVS1N4VIqRhTjBxZeMAfnBS6+bxeBf1mMfuce7pn0H+6mGFgBV183i8C/rMd183i8C/rMFWOgBV183i8C/rMd183i8C/rMFWOMAomkK8E7OTa1TqS2tvsAznRka8IB2668cGRu/F4aCljZUFOzMQ90TYbHUzc4EgPBxLRUMsSFJJorbQjI+MwYGe1T5B/aAFvXzeLwL+sxCtu9V4JiXdYVY5SHUKQVBRNAoUrBij8Oaj5DAJbY1qPSryH5dZQ4g1SR/YjjB2QVkafpoAVk2SeM41Cv5UgOCOgDJw/wAzyNn219EDizLuz08XHpWXW6nGcRTQhKldlTM+OKKGD3Nvccz6cfDEBmrhLvHZaVNokHHmlZhteQQrvkkHKvGNUa/r5vF4F/WYKsdABO2tMVqSakom7NQ0pQxJClqzFaVyit4f5nkbPtr6I8d0j3ZLegPxDAhgN7frSlOWk0GSlLDWtaUEnfNmIniGyMGDnHyPqdYgPeXnHWiS04tsnIlCikkbCQYb65CybPlCokksN1JNSexGsmE6VrMOJcX93ynoGvdEBeQstsXUvFvzy0tzWDG4oEPUGDESCBj2QzUDq1dLtkAOtFxzEAtB+qX2wqnX5YBc/p2c5S/zq+mG4uWomQlSokksNEkkknsRrJhOAYYS7ei/fpRh36Sn0Y2kKwpcoE4k1okcQEBM3Q/7sR6dv3VRn9zpPPOuzgdcWvChmmJalU7JWqpyiv0tXF6hkkvdWzb9XUpwPLxJFUk4qbcokbmn7Wd8xn3lQB5gH7oufeackw064iqHq4FKTXNGuhzg4QBt0t9rJeY97yIALGJ9l2NMzJUJZlx4pAKg2kqwg6iaeSIEGfc1fbzno2veVADgXItXkMzzSuiItiTj7T7baXHG/rUBaUqUmpCgDiAOeyHMhNVd3n+Z/wB2AcqKe+CiJGaIJBDDpBBoQcB1EaouIpr59wTfoHfcMAns1OOukF1xayBQFaiqg2Akx5IQSQAKk5AbSeKPzEqyz9c16RHvCAtusi1eQzPNK6Ir7TsWalikTLLjJVUpDiSnFQ50rr1iHSgDbpT7aS8x73kQGM0X3NatWYdZddW2EN4wUAGpxgUNfLDP2LZ4l2GmEqKg0hKATrISKVNIWrRBeqWs2aedmseFbWAYE4s8YOryCCzw2WR+PzR6YAkQJZ3QVKOOLcM08CtSlkBKMio1y9cWXDZZH4/NnpjuGyyPx+bPTAU/AFJ8rf8AZRBVsaQEuw0wklQaQlAJ1kJFKmkYLhssja/zZ6Y7hrsja/zR6YCPuiP3Yj+Yb91UXWjzR8zZZdW0845vyUAhYSMOGpyp50BTSnpActRwNtBSJZs1Qk63FUpjXs4wBxQV0aarIAA+vyA/hnpgCXGL0gaPGbWU0p15xveQsDAEmuMg5182Krhssj8fmj0x3DZZH4/NnpgKfgBk+Vv+yjojV6P9HbNkrdW0845vqUpIWEimEk5U8sVnDZZH4/NnpjuGyyPx+bPTAEmF60eaPWbScmZhx5xtTM2oBKQkg0OPOvjjQXx01sdTqTZwc35fY41pwhoU7YV7Y7B+cZ7RBf8Ak7Ol30TZdxuO4xhSV1GAAknbUGAYUREteRD7LrCiUh1CkEjWAoUqKxguGyyPx+bPTHcNlkfj82emAp+AGT5W/wCyiPSX0DSiFpWJt+qSFdqjiNYtOGyyPx+bPTHcNlkfj82emAJIgD7pQfXSXmPe8iNcrTXZPFv/ADZ6YB1+b3P2nM786MKU9i02Mw2iuqvGTxm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32" name="AutoShape 20" descr="data:image/jpeg;base64,/9j/4AAQSkZJRgABAQAAAQABAAD/2wCEAAkGBxASEhUSEBMVFRUVGBYXFRcXGBkWHxUXFRYgGh0XGBgYIyggGCYnHRcXITEhKCkrLi4uFx81ODMtNygtLisBCgoKBQUFDgUFDisZExkrKysrKysrKysrKysrKysrKysrKysrKysrKysrKysrKysrKysrKysrKysrKysrKysrK//AABEIAIAAoAMBIgACEQEDEQH/xAAcAAACAwEBAQEAAAAAAAAAAAAHCAQFBgADAQL/xABNEAABAgMEAwcQBwcDBQAAAAABAgMABBEFBhIhBzFRCBMXQVST0RQWIjI0UlVhcXJzkZKys9IVIzNCY4GiGDVDdKGx4mTD01NiZaTj/8QAFAEBAAAAAAAAAAAAAAAAAAAAAP/EABQRAQAAAAAAAAAAAAAAAAAAAAD/2gAMAwEAAhEDEQA/AAgSawWdHmiBU4x1ROuOMoXQspRTEpJ++rEDQHiFM9cVGhS7cvPTyhMDEllG+hHEtWMABW0CtaccM4lNIATcAshyqa9bfyx3ALIcpmvW38sbjSBeQ2dJLm0th0oUgYCrDXGoJ1gHbAq/aBd5Ajnj8kBOt3QSylhapOYeU8BVCXCjCqn3exAIJ2x5Xa0Gocl0Lnn3m3lCqkN4KIB+6SQanbTKI37QLvIUc8fkgvt3ps+gJm5fUP4qOmAWnSjdRqy5pLDDji0lsLq4RWpJFOxA2QUWNBEgpKVGZmswDrb4x5sYbT1PMvWghTLiHE7ykVQoKFcRyqINNxb9ylpYm5YOAsoQVY0hIzyyzz1QGS4BZDlM162/ljxntBki224sTMySlClDNvWkV73xQYYx+kO+srZ7YbmA5WYQ6EYE4hVIAzzy7cQC7aN7ut2jOplnlrQlSVqqilapFfvAiC9wCyHKpr1t/LAk0YXhZkJ9EzMYsCULBwipqoUGUNbZs4l9pt5FcLiErTXI0UKivrgBcNAshyqa9bfyxjtG2jSVtFM0Xnn07w8Wk4CgVSBrViSc4Nl8b3S1mNIdmgvCte9jAnEa4SrMVHEkwHNFekKSkeqUPh0mYmMbeFIOSshXPLXAangFs7lM37TfyR3ALZ3KZv2m/kgsxHtCcSy046upS2hS1U10Qmpp+QgBdwC2dymb9pv5I7gFs7lM37TfyRK4crJ72Y5sfNGkuXf6TtRTiJUOAtBKlY0hOSiQKUJ2QGBt/QSyllSpKYeU8M0pdKMK6fdqlIIJ2wDpmXcacLbiVIWg4VJVkQRxGHagAbo6UbRMyriUgLcQ4FqAzVgUmldtKmArNAVqsMWg4l5YQXm8DdcgpeMHDXiyEMiDCa3eu5Nzzim5RsuKSMSgCBRNaV7I7SION2bavLKS4amLO6o3sZOKfQhWEDUrtsVNuuAJ1q2WxMtlqYbS42SCUKFQSDUZeWKPg8sfkMv7EDH9oJfIE8+f+OO/aCXyBPPn/jgCdweWPyFj2Ih2xovsl5lbaZZtlSh2LjaaKQeIjb5OOI+jDSCq1zMVlwzvG9anMeLfMf8A2ilMH9Y3kAnl8bpzNmvlmYGRqW1p7VxI40/0qOKCRuavt5z0bXvKjVbodA+jUGgqH0UOyqVaoym5q+3nPRte8qAPkArdL9tI+SY/u3B1gFbpjtpHyTH924AJQ5Vzu4JT0DPuCE1hyrndwSnoGfhiAHm6P7gl/wCZHwlwAbN+2b89HvCD/ukO4Jf+ZHwlwALN+2a89HvCAdmIdrye/sOs1w742tGKlcONJFacev8ApEyK+35pTUs+6imJtpxaa5iqUEio8ogA9+z5/wCR/wDW/wDrGz0aaOPolby+qd/31KE03re8OEk17dVdcCfhwtf/AE/Nn5o+cOFr/wCn5s/NAMsTC6afrel5mbZaYVjMuFpcI1BSlA4QeOmHOKu09MdrPNLaKmkBYoVNowqAPeqrl5YHw1iALm5x7umfQf7iYP0882htS3lJS2EkrKjQBNM6kwsOiOTtF2ZeFmvoZcDVVFYqCjGMhkeOkEW37i3jnWt4mZ9hTZIJSApNSNVaJz208UBtUaO7FIBEkwQdRArUba1j7wdWNyFj2Yx1j3OvLKspYZtBgNoFEAgqwjYCU1pE36BvV4QlvY/xgNxYd25OTx9SMIZ3zDjwCmLDWlfJiPri0WaCpgZ/QN6vCEt7H+MRLVujeaYaWy7aDBQsYVAApqNlQmsBi9NGkFE6rqOVILDSsSnNe+uDLsdiRU58dfFGV0eXzdsuY31CQttdEvI1Ykg1GE8RFSRFfey7MzZ75YmE5gVSoVwrT3ySY3yNA9oEAiYl9v3+iAPFhWwxOMomJdYW2sZHYeNJHERxiJykA6wD5RAXu1o0t6Qx9STrCA5TEOyUCRqNCnI+OL36BvV4QlvY/wAYAlbynvR6hH4m5ltpCnHFJQhAJUpRoEgcZ2QOPoG9XhCW9j/GKW9lxbxzjBbmJxl1KeyDaaoxqGoHsQD4q8cBhdK2kI2o4GmRhlmlEor2ziqU3xXe5E0Gw5+Igbm5IMrNVH8ZPwxAEmWVIWpC0lKkkhSSKFJGsEHVF3du+c/IIWiUe3tKyFKGFJqQKVzGyAcER8UAdcAS49r3ntTGpiaCG0ZFxxCQkq71NE5nbsjWdb16vCTHsf4QGN3SCQJqVp/0VfEMCCDleTRZbc+pK5ucl3FISUpNFJoCa0yTtjIXp0Qz8lLrmVLbdQ3msN4qpTxqzGoccAPI+p1iCXYuhS0Zhht4raa3wBQQvFiAOqoAyy4oz1+rjP2UtlL7jay6FFOCuWAgZ1HjgNLoFtaXlpyYXMuoaSWaArOEE74k0z8QhjZWYQ4hK21BSVAFKhmCDqIMJGrWYcS4v7vlPQNe6IC8ihXfWzASDOMAgkEYxkQaERfGAFbGg+aUt57qpkAqccphXWhJVSALvXvZfLZfnBF5LPocQlaCFJUAUqGYIOoiEiENddC9dnokZVC5thKksthQLiQQQkZEVgM9uimEGzm1lIKkvpCVUzSFJVUA+Og9UECxbelJnsZZ9t0oSkqCFA4QcgSBq1H1QMdO1vycxZ6EMTDTig8g4ULCjQJVnQeWKnc0/azvmM+8qAPMVlq2/KSxSJl9torBKQtQTiCaVIrsqPXFnAw0w3Dm7UXLKlS2A0lwKxqIzWU0pQHvTAbuy7wycyopln23VJFVBCgogVpU0izIgVaIdHs5Zkw85MlspcbCE4FEmoWDmCBxCCm66EgqUQEgEknIADMkmACu6LsKXS0zOJTheW4GlkZBacClAqHGRhpXYTGD0X3AXajxUtRRLtEb6oa1E54E+Mjj4ovdNOkCXnwiVlQVNtOYy9qC1BJTRA2dkc+ONVubO5Zr0yfhwBYs2QaYbQyygIbQKJSNQAiJal4pOWUETMw20pQxALUEkitKivji1het0j3ZLegPxDAGTr5srlsv7Yj517WUrITrBrlTGM65UhP49pJwJcQo6kqST5AawDtiAPulPtpLzHfeRGp4c7K7yZ9hPzQMtL99ZW1HJZUsHAGkrCsaQnNZSRShNdRgB2rWYcS4v7vlPQNe6IAugywpWcm30TTKXUpZxJCs6K3wCvqMMhJSqGkJbbSEoQAlKRqAGoCA9oBlsadHEqeY6hTkXG678eIlNaYIOkZZ3R3ZClFSpJklRJJIOZJqTrgFGENHdO4VkuSUs45JsqWtltSlFOZJSKkxaHRvY3IWfUemNLKSyGkJbbSEoQAlKRxAZACADWm66dnykglyVlmmll5CcSRQ4SlRI/oIg7mn7Wd8xn3lRpt0S4BZrYqAS+igrmaIVWg4+KNxd67ElJ1VKMIaK0pC8NRipmK18pgLuBxpX0hTFkrl0stNub8lwnHiywFIFMJHfQR4yGkywpV+SfdfaStxll0tKOtBIrUfmBAUOirSPMWq+808y02G2wsFGKpJUBQ4idsEykL7ublDqyZ9APiCGDgAFp5ubKSqG5yXTvanXd7cQmgSSUqVjA+6ex1ajWLzc2dyzXpk/Dje33ucxajSGZhbiEocDgLZSCSElNDiByoowBtG1/BZMw6y4krlnHCF982UkpDgp22WseqAZ2F63SPdkt6A/EMH2Sm23UJcaUFoWApKkmoUDxgxW23dSQnFpXNy6HVJGFJVXIVrQfmTAJvHtJNhTiEHUpSUmmwkDKGx4N7G5Cz6j0x9To5scEESTIIIINDrH5wGQ4BLN5RN+018kDfSzcaXspyXTLuOrDqVlW+FJpgKQKYUjbDOvOpQkqWQlKQSSTQADWSYWPTDfNm0ppAlx9VLhSUrP8QqIJUBxDsctsB4aJ7XnpWZeXISnVS1N4VIqRhTjBxZeMAfnBS6+bxeBf1mMfuce7pn0H+6mGFgBV183i8C/rMd183i8C/rMFWOgBV183i8C/rMd183i8C/rMFWOMAomkK8E7OTa1TqS2tvsAznRka8IB2668cGRu/F4aCljZUFOzMQ90TYbHUzc4EgPBxLRUMsSFJJorbQjI+MwYGe1T5B/aAFvXzeLwL+sxCtu9V4JiXdYVY5SHUKQVBRNAoUrBij8Oaj5DAJbY1qPSryH5dZQ4g1SR/YjjB2QVkafpoAVk2SeM41Cv5UgOCOgDJw/wAzyNn219EDizLuz08XHpWXW6nGcRTQhKldlTM+OKKGD3Nvccz6cfDEBmrhLvHZaVNokHHmlZhteQQrvkkHKvGNUa/r5vF4F/WYKsdABO2tMVqSakom7NQ0pQxJClqzFaVyit4f5nkbPtr6I8d0j3ZLegPxDAhgN7frSlOWk0GSlLDWtaUEnfNmIniGyMGDnHyPqdYgPeXnHWiS04tsnIlCikkbCQYb65CybPlCokksN1JNSexGsmE6VrMOJcX93ynoGvdEBeQstsXUvFvzy0tzWDG4oEPUGDESCBj2QzUDq1dLtkAOtFxzEAtB+qX2wqnX5YBc/p2c5S/zq+mG4uWomQlSokksNEkkknsRrJhOAYYS7ei/fpRh36Sn0Y2kKwpcoE4k1okcQEBM3Q/7sR6dv3VRn9zpPPOuzgdcWvChmmJalU7JWqpyiv0tXF6hkkvdWzb9XUpwPLxJFUk4qbcokbmn7Wd8xn3lQB5gH7oufeackw064iqHq4FKTXNGuhzg4QBt0t9rJeY97yIALGJ9l2NMzJUJZlx4pAKg2kqwg6iaeSIEGfc1fbzno2veVADgXItXkMzzSuiItiTj7T7baXHG/rUBaUqUmpCgDiAOeyHMhNVd3n+Z/wB2AcqKe+CiJGaIJBDDpBBoQcB1EaouIpr59wTfoHfcMAns1OOukF1xayBQFaiqg2Akx5IQSQAKk5AbSeKPzEqyz9c16RHvCAtusi1eQzPNK6Ir7TsWalikTLLjJVUpDiSnFQ50rr1iHSgDbpT7aS8x73kQGM0X3NatWYdZddW2EN4wUAGpxgUNfLDP2LZ4l2GmEqKg0hKATrISKVNIWrRBeqWs2aedmseFbWAYE4s8YOryCCzw2WR+PzR6YAkQJZ3QVKOOLcM08CtSlkBKMio1y9cWXDZZH4/NnpjuGyyPx+bPTAU/AFJ8rf8AZRBVsaQEuw0wklQaQlAJ1kJFKmkYLhssja/zZ6Y7hrsja/zR6YCPuiP3Yj+Yb91UXWjzR8zZZdW0845vyUAhYSMOGpyp50BTSnpActRwNtBSJZs1Qk63FUpjXs4wBxQV0aarIAA+vyA/hnpgCXGL0gaPGbWU0p15xveQsDAEmuMg5182Krhssj8fmj0x3DZZH4/NnpgKfgBk+Vv+yjojV6P9HbNkrdW0845vqUpIWEimEk5U8sVnDZZH4/NnpjuGyyPx+bPTAEmF60eaPWbScmZhx5xtTM2oBKQkg0OPOvjjQXx01sdTqTZwc35fY41pwhoU7YV7Y7B+cZ7RBf8Ak7Ol30TZdxuO4xhSV1GAAknbUGAYUREteRD7LrCiUh1CkEjWAoUqKxguGyyPx+bPTHcNlkfj82emAp+AGT5W/wCyiPSX0DSiFpWJt+qSFdqjiNYtOGyyPx+bPTHcNlkfj82emAJIgD7pQfXSXmPe8iNcrTXZPFv/ADZ6YB1+b3P2nM786MKU9i02Mw2iuqvGTxm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38" name="AutoShape 26" descr="Image result for change healthcare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48" name="AutoShape 36" descr="data:image/png;base64,iVBORw0KGgoAAAANSUhEUgAAAZYAAAB8CAMAAAB9jmb0AAABNVBMVEX////wAAAAAAD4AABaAAD0dXXyAAD6xcW+AAD6AACPAABvAADVAAAvAADnAABpAADhAACUAADxKyt1dXX2lpb0a2v4sbHzXl7yPj5jAABra2teXl7FxcWWlpY+Pj4rKyv82NixsbHMKyv95ub+9vb3oKD97e1PAADzX1/zVFTu7u7XKyv4qan7a2v0bGzR0dHh4eFFKysOKyshAAD6ycnVxcWGAACOa2v2iYn2jIxRXl5TAACtlpbxIiKGXl5fa2sdKyvyRERyPj4uPj7FPj7MXl52gYGMKyv0FRWJiYnqxcXPa2vmKyu8Ghr5ubmaa2shISGIUFCOQkJyUlKeoqIXAADSsbGbrKybKyuva2uhUFDElpbBsbGJExNoKyt1KytTPj5tXl4NAAA/HR3dXl7ZPj5JSUmiky1RAAAIaklEQVR4nO2dfUMTRxDGDyFepSqtCggqnglECYgoaEVFS9E2VivVaq21b7bq9/8IDSeB3NzdPLOzy5nA/P5lMy95uNzu3NxuFEMakT+rQbwkONiw0TcUDpMAWTSjIciET2I7tKGXNYGVeRxsjvasPuqmwt/QFWR1CduIK5LlFPRyRmBlUvCt5KhalnFktYZtxNEwJIQs69CLSBYcbB7431vOvMbfVWS1hm3E0Rhi6g99Xrv8Db3cE1i5PwWjzfNnog362ojC3dQWMluDZqduRkcgl7Rp9fAt9HJBYOUODraA89qgz6vcPUBma5KQRxB3Q1wtf0EvoqvlLoy2CG3QKmd3v0Fma5eRjcs3D/69ZXj4mS7mCZ23MPcWPC0Y8JmYbO5dwG2dt0GaiZ2CXvbxammrlpSNts5bmKtlFHHrV01ShN+gl7cCK29uwWgLbTc1ITeUzt4gwzVo+NZgzcTOCSZCRcxoQr6odBZmJobHhJAF57ifsmjmyPEJpa9pZLmPZLkBvezfuqXDa/eIX2t9hblaTkJC3PKfQi+SW/4VHGwxQ+4Ra12dXEKWa9hGHB2FBJmJQS+imRgOtpihRdeA54a0vvAEGds4FOuWDjXXgMfVrsKsW/CYgyDLkOPSJdF7CiPLMUiQ4gv0IpIFB1uG4+VyVe8JLyexjXig1i3qmVgHt3g9HNm6xQWnLC55OBqkdcvnl+WlS7gfPRyZLE605NG2fPwMkiyftyaWMieP9rGPnzD3FlwSraSCPCqqIMuKuMXAyu4ev++rH1EFGRf/B/55yyeOJtJgV33c2NNJR8SdSZouwT0O4SoflJLmJ7i/iuuVbDlsch0EcfgeGr//imd+gv2zMJFF1ki8AYKA9QTRj9jXiNEgt3zoRXLLR6v8TX5e+VzU99ra5GzcgI+O8ExsFH4ZB+uh8QwYsSwJdZk1MQ2XYIO0bqlmOTkTXWP/floS6mnWxLLJkgPL0prh/v6fpLzPhjrTMllyYFmiC+wAQd8uX6V8iVMxWSjbjUfsgI/YB1+lFKQySLJU0/myCcdgH+zH7whSCVMTOw5RdlZnWIBeJJXE98DGh86YCXYEXB2twa8CpfIIuagBAx1WD1Tny9lou3WYHQH6XhtsoOsNQSrW+UI5m2bNDkl4D6vsh29LUjmENTFgI5WlwQ4B9Uq+StmUpGKdL5RUltkNdkzCOUjYj87PSlIJ0/lyAvEqxEzsOvKyIpmJvVvhjfyTjnrMjVphXwa8x370rSSVlXcoi9q/vIXOV37w1i2oqMW9VMHXCI40RKkM0rqlSllASnG5fb61YlqWislC2ZHlJTvofrl9vkp5XpaKyULZkYX/LbpYWt5f/pk13pKlUpUs1RBQFlDXKn01jN8e4VxksvjJwj91Kb3p8zf87kWGnuiZLJTuFw66Iq8VWwd7iXS7Mn8AQfS9LCtjU2JGJJuLSCrIKXxb5ONi69+zH9r9t6mDIMJUkL/YP44fwz0eTp0vj4DDh92BLXbYh8J6ZbPOfean3RbmpyCIJ1AWYKDDj4IKsh5c/NkjVAX5E/y4wjcp59iPtHfH9UsFuRqClSpTngnH9cCXIGPhuOoqyNUQVha+QN9O8rYTdjvN+b0Ws2pkcfj531dCtIb3XAXj7MCCzsdF6QdQg2iY1nDVXmbhCbLN23d7QxvsXmqX87avs+N7JgkL/C5tgbZ5w7O1agi5btmGH5lb6YO3JXtG1kEQfb9ucSK0LHy98hw1Pc0O7y0L1kEQJgulVxbw709W+rIqpcniLUvENt5Td3xZIGO3DoIwWSiZr+8JPzZrmR+bubTqIAiThZKRhX92nH1PH1QpM09o6iAIk4WSLdnzP0yZlyq2HEKrgyBMFkpWFr55v3f7hNYr6UiTRSHLZnY4P7hn0stPpsltqA6CCCPLl5BfTvszhZyMSVb5W2O8kRfZ4Q+54WMv9spcz9nIbmatLvC5jOGjD/CXcbC2SyCV4RgVnnZI+I2oV91Sse0SKLRgz3cU75Yf+ZIu7Vrul8L+4MoCdsnvDuNH0UeZJgvFVZZZlHwK/8gsd4iVyUJxlmWDHT6ZfuOz/E9d7gGzyUJxlSWa4Menvd5gE9dc9iYLxVkWkF3qc40d0s6ZNFko7rJcZcef6tzOm/yRmIlzKiYLJS8L/oVa5EckzqmYLJS8LM2z7AeW0PVU0IthslDcZUEn1TZA/gW7BZgsFIUs4FesBuZqilRMFkpRtyS/KrnC/7loAw+ThaKRBVwOPEXvWZosFI0sjXWcYRkbmlRMFoqi5ZvltsaeyUIplAVUIjkK34MxWSgqWUAp0jkkk4WikkV7NnFZ4iYLRScLv2USgy4Vk4VSLIv2zaqSAyRNFopSFlCNLCPRpWKyUEpkAfXKEso6WEwWilIW3ckfZXuamiwUrSyqwz3LzkkwWShaWZo4yRylpyCbLBStLNEZnCWldDc4k4WilmUOZ0lYV6dislBKZXFfuhRWKUWpmCyUcllinGaGdvmRIiYLRS8Lv9lIHuaAL5OFopdF8l30whz3YLJQPGRxLCMzQaC1qclCYWRxu+lzhxSitanJQuFkcalXFm1stYvJQvGRxaUDprC1oovJQvGRJXIoI7MnL5ksFC9ZxnGmXdhzEE0Wipcs8mfH/LvCJgvFSxb5w7BVzozJksNLFnm9kg/CZKH4ySJdupRXKVNMFoqnLMJnx8y5O9uYLBRPWWRl5I2yp8U7mCwUT1kaoi5xdCityULxlEVWrwQXi8mSw1cWSasFV6VMMVkovrJImvfhkdcmC8VXFkEHTH7XCkq/yFLaMeUA9rImsIL+2cvbVXbABRh8PjySZRIZEBTnwBzdMAzDMBTUjL5jKembs8GMHvrnyDajB5OlL4n/B5pTxKuJqeQ6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50" name="AutoShape 38" descr="data:image/png;base64,iVBORw0KGgoAAAANSUhEUgAAAZYAAAB8CAMAAAB9jmb0AAABNVBMVEX////wAAAAAAD4AABaAAD0dXXyAAD6xcW+AAD6AACPAABvAADVAAAvAADnAABpAADhAACUAADxKyt1dXX2lpb0a2v4sbHzXl7yPj5jAABra2teXl7FxcWWlpY+Pj4rKyv82NixsbHMKyv95ub+9vb3oKD97e1PAADzX1/zVFTu7u7XKyv4qan7a2v0bGzR0dHh4eFFKysOKyshAAD6ycnVxcWGAACOa2v2iYn2jIxRXl5TAACtlpbxIiKGXl5fa2sdKyvyRERyPj4uPj7FPj7MXl52gYGMKyv0FRWJiYnqxcXPa2vmKyu8Ghr5ubmaa2shISGIUFCOQkJyUlKeoqIXAADSsbGbrKybKyuva2uhUFDElpbBsbGJExNoKyt1KytTPj5tXl4NAAA/HR3dXl7ZPj5JSUmiky1RAAAIaklEQVR4nO2dfUMTRxDGDyFepSqtCggqnglECYgoaEVFS9E2VivVaq21b7bq9/8IDSeB3NzdPLOzy5nA/P5lMy95uNzu3NxuFEMakT+rQbwkONiw0TcUDpMAWTSjIciET2I7tKGXNYGVeRxsjvasPuqmwt/QFWR1CduIK5LlFPRyRmBlUvCt5KhalnFktYZtxNEwJIQs69CLSBYcbB7431vOvMbfVWS1hm3E0Rhi6g99Xrv8Db3cE1i5PwWjzfNnog362ojC3dQWMluDZqduRkcgl7Rp9fAt9HJBYOUODraA89qgz6vcPUBma5KQRxB3Q1wtf0EvoqvlLoy2CG3QKmd3v0Fma5eRjcs3D/69ZXj4mS7mCZ23MPcWPC0Y8JmYbO5dwG2dt0GaiZ2CXvbxammrlpSNts5bmKtlFHHrV01ShN+gl7cCK29uwWgLbTc1ITeUzt4gwzVo+NZgzcTOCSZCRcxoQr6odBZmJobHhJAF57ifsmjmyPEJpa9pZLmPZLkBvezfuqXDa/eIX2t9hblaTkJC3PKfQi+SW/4VHGwxQ+4Ra12dXEKWa9hGHB2FBJmJQS+imRgOtpihRdeA54a0vvAEGds4FOuWDjXXgMfVrsKsW/CYgyDLkOPSJdF7CiPLMUiQ4gv0IpIFB1uG4+VyVe8JLyexjXig1i3qmVgHt3g9HNm6xQWnLC55OBqkdcvnl+WlS7gfPRyZLE605NG2fPwMkiyftyaWMieP9rGPnzD3FlwSraSCPCqqIMuKuMXAyu4ev++rH1EFGRf/B/55yyeOJtJgV33c2NNJR8SdSZouwT0O4SoflJLmJ7i/iuuVbDlsch0EcfgeGr//imd+gv2zMJFF1ki8AYKA9QTRj9jXiNEgt3zoRXLLR6v8TX5e+VzU99ra5GzcgI+O8ExsFH4ZB+uh8QwYsSwJdZk1MQ2XYIO0bqlmOTkTXWP/floS6mnWxLLJkgPL0prh/v6fpLzPhjrTMllyYFmiC+wAQd8uX6V8iVMxWSjbjUfsgI/YB1+lFKQySLJU0/myCcdgH+zH7whSCVMTOw5RdlZnWIBeJJXE98DGh86YCXYEXB2twa8CpfIIuagBAx1WD1Tny9lou3WYHQH6XhtsoOsNQSrW+UI5m2bNDkl4D6vsh29LUjmENTFgI5WlwQ4B9Uq+StmUpGKdL5RUltkNdkzCOUjYj87PSlIJ0/lyAvEqxEzsOvKyIpmJvVvhjfyTjnrMjVphXwa8x370rSSVlXcoi9q/vIXOV37w1i2oqMW9VMHXCI40RKkM0rqlSllASnG5fb61YlqWislC2ZHlJTvofrl9vkp5XpaKyULZkYX/LbpYWt5f/pk13pKlUpUs1RBQFlDXKn01jN8e4VxksvjJwj91Kb3p8zf87kWGnuiZLJTuFw66Iq8VWwd7iXS7Mn8AQfS9LCtjU2JGJJuLSCrIKXxb5ONi69+zH9r9t6mDIMJUkL/YP44fwz0eTp0vj4DDh92BLXbYh8J6ZbPOfean3RbmpyCIJ1AWYKDDj4IKsh5c/NkjVAX5E/y4wjcp59iPtHfH9UsFuRqClSpTngnH9cCXIGPhuOoqyNUQVha+QN9O8rYTdjvN+b0Ws2pkcfj531dCtIb3XAXj7MCCzsdF6QdQg2iY1nDVXmbhCbLN23d7QxvsXmqX87avs+N7JgkL/C5tgbZ5w7O1agi5btmGH5lb6YO3JXtG1kEQfb9ucSK0LHy98hw1Pc0O7y0L1kEQJgulVxbw709W+rIqpcniLUvENt5Td3xZIGO3DoIwWSiZr+8JPzZrmR+bubTqIAiThZKRhX92nH1PH1QpM09o6iAIk4WSLdnzP0yZlyq2HEKrgyBMFkpWFr55v3f7hNYr6UiTRSHLZnY4P7hn0stPpsltqA6CCCPLl5BfTvszhZyMSVb5W2O8kRfZ4Q+54WMv9spcz9nIbmatLvC5jOGjD/CXcbC2SyCV4RgVnnZI+I2oV91Sse0SKLRgz3cU75Yf+ZIu7Vrul8L+4MoCdsnvDuNH0UeZJgvFVZZZlHwK/8gsd4iVyUJxlmWDHT6ZfuOz/E9d7gGzyUJxlSWa4Menvd5gE9dc9iYLxVkWkF3qc40d0s6ZNFko7rJcZcef6tzOm/yRmIlzKiYLJS8L/oVa5EckzqmYLJS8LM2z7AeW0PVU0IthslDcZUEn1TZA/gW7BZgsFIUs4FesBuZqilRMFkpRtyS/KrnC/7loAw+ThaKRBVwOPEXvWZosFI0sjXWcYRkbmlRMFoqi5ZvltsaeyUIplAVUIjkK34MxWSgqWUAp0jkkk4WikkV7NnFZ4iYLRScLv2USgy4Vk4VSLIv2zaqSAyRNFopSFlCNLCPRpWKyUEpkAfXKEso6WEwWilIW3ckfZXuamiwUrSyqwz3LzkkwWShaWZo4yRylpyCbLBStLNEZnCWldDc4k4WilmUOZ0lYV6dislBKZXFfuhRWKUWpmCyUcllinGaGdvmRIiYLRS8Lv9lIHuaAL5OFopdF8l30whz3YLJQPGRxLCMzQaC1qclCYWRxu+lzhxSitanJQuFkcalXFm1stYvJQvGRxaUDprC1oovJQvGRJXIoI7MnL5ksFC9ZxnGmXdhzEE0Wipcs8mfH/LvCJgvFSxb5w7BVzozJksNLFnm9kg/CZKH4ySJdupRXKVNMFoqnLMJnx8y5O9uYLBRPWWRl5I2yp8U7mCwUT1kaoi5xdCityULxlEVWrwQXi8mSw1cWSasFV6VMMVkovrJImvfhkdcmC8VXFkEHTH7XCkq/yFLaMeUA9rImsIL+2cvbVXbABRh8PjySZRIZEBTnwBzdMAzDMBTUjL5jKembs8GMHvrnyDajB5OlL4n/B5pTxKuJqeQ6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54" name="AutoShape 42" descr="data:image/png;base64,iVBORw0KGgoAAAANSUhEUgAAAT4AAACfCAMAAABX0UX9AAAAkFBMVEX///8PI4wAAIYAAIMMIYsAFou+wdrx8vgAG4oAE4gAEYgACoYAFYgAHYqnq80JIIsAB4ZaY6eCiLnf4e25vNfLzeFlbaudoccAAH6ustGXnMTT1eaDibpSW6OOk78gMJHm5/FIUp8YKo9sc65CTZwoN5TGyN55f7Vwd7AyP5ft7vbY2uk7R5qqrs6Sl8GzttMz7Ht8AAAIe0lEQVR4nO2ca1+qShTGhaFELoJmappWO9Ms233/b3e4OMNaawZ9czrB7zz/V3s7gPIws65DgwEAAAAAAAAAAAAAAAAAAAAAAAAAAAAAAAAAAAAAAAAAAAAAAAAAAAC6yd3+a7HarhYP+7vf/il9Y709KeXncRRFce4rddre//ZP+j2UL1heFGO4TVWUepQ0UvHhUx4or/rBRj+XfPh44eTl7F+4zR9irQJB9Hjh8KmKMs8mSJZrcaS4rn/LRse5GOYn32Ttp3aKx0hKkXmtB9/6UeAQr8QXc/ZZ8XHxUF4TPqyGbPiGfk2X5ftjTybV5g2mqk284h7FCrv3+Xh6YsOhuJL4zr7IdycmSUm8cB879+1jDfkDP/grlw+Fjsq56fl7dnZf5FvEthLhznno9JJ6XvzFj95Ko8BW97eULx6zs/si30vokEIYoppbxzxtv3/LuHnRioweRmJ0xE1jT+QbOq2Z/+04NKmNZBBGqsaPRySAkfKdUnHRcENG36TFDefs7J7IN3MuyGRuH7mobFnoq5ftbP38Mfy4u/+aHpWvZ6+UT/oGLyDGb2jN5OyNnd0T+awlVt+pbx+ZFfMlVJsZX9fD2UTF1a0K22cL5Kkmst5bTy2I2Ok9kS8mi4j8YmUlHmtVTJ8NiS4+dRYxXEWlgDmXz+HRyfy0/Iq0t/2Q757cZEb0G03lkasoU41FHD7uaJy28hNPcXt5a1uF5NWMOhyWYllfP+QjKUfwdGgWsp14zJO8EWyluKUaDCdKBG5jOyDKMjPq2w6Lh939kI+kHOH8lgS6VuJxJLNjI7UqeBCFhqmMTMqLPp8H11dj9V7IRw1UtKCZgJV4JE3UNok99TGQrHnJZeKIJ80Ec8XqyYGe3gv56AorkgKypKzEIzf/elAXsmKDFdgVjLRCLm1ZWNgP+agFLzzfhv+X0SQFpZtlGYQTV4qSaouZO7TNnujpfZCPphxl2PqXhBMy8TDGrgq0g2vT78OZ4Z2fiatMIUoKfZCPphyl6aHBrCvxqKj9c+DM6xqYczBSnD3OQ26NeMSxlPRBPppylPUmmim4Eo+KXb3CA3W6dFP0yQRGpWhbDb4n1ognKjJ9kI+mHNVqfKIftHQ8jroUkPrptnUJr4gdCF/1Zc8OSYdL2RP1ITmdzz2Qb21NtncyHUctHQ/ibrJInb7cR5EQvAiJTme96qqBsYvh/JEe9pec3wP5aJejDhtohTgL3GfxeDjN1Vz2iEqoE4+/p1olVR5r8rloQXNfktP1Qj7a5agf/Sc1+C3OdS/cZpCoo317Gbl2PvvW8WUVjZvH5u9p4JnSULP78rF2w9kn0ly0reMRWkFbqo5yBvrMJ5jHEk4GpJCqht9kugcxOb/78rGk/hyR0Ti6peNRZR22gLxEwx5NkS3r/wYJ8e/BiNdlaKTeffmoVDrkZ3U4Z8ejPNFVYs1ZH5J1KYuAzrjrwiKYsWIqrtusReflY12O5L3+kM2G1sjYc7WXElrDeqBdyuIxGH9ThJcmpikyvzuHAanovHysy6FLxSzXak08hk92sbiIdEjOT9O/MloxNq54TsYpF3Kxkj7tlnRePtblMMU86jFbE4/BYKIcSb9qYkB68SAkWW5hJYxXKY0DdTF0G0fn5YvJD2yaYFzU9q1WsyS3CsZBU9SiXcqqh2Zk8k1inf0Z8H4cne1dl48Z7fBFf8zcsd3xICwiawUrs/pScvdVRL7TKzbdaWUrtWiamBLr2XX52MaqJl9itvzCVquSg4xgTKjDTFqVTTRfZ+ZlFVfu6DQdNdfuunz0sRchxOO04vHAgpIrVb2x1E+HOuwhVHPY0Y6vTMOcGYsmUuq4fGKHUzg6w0O6tsRD8y436Z2TDxb/VJVpa0fVWayD04F1Xj5HH9FBW+KhkWVj3QtiV6/jEWtbZR2p0wiH9io7Lp9zY5VNW+KhEf1aXbJjhrW++Y38wjpSZz03Mtm7LZ97Y5WNSTzsxmRFi3ysk1ZXka1tGfWkpDUD6um7LZ97Y5WNCcVenK012RDS93mkm9Nq/2Nt2qjtJNsrRHqV3ZbPvbHKxiQeE3W03jzgJflKkuf6c6Zq3VK3Wm91pM7CT9Kr7LZ8rkarE514TMJUzZ/FVT6FCajyiIGU6pzRiHWe1i9yPLsOHXRcPtceEze641Fas0RNWBY3kxt9dPS9dmkidhac92TwbYBNr5LJl38PbX5epVaEHY9iCtNEJx71zYfq5jCrQ+mP75MsGwTaTzM7p6ekWOh6Iz6XzxStmXxerCyW/5lYNizlKCbNmPDAetc68dBzJ0iKn37zdoxVLvcue/n2fHkWjegWhthQqkNkVnlo9gjeXIkMLlSDfhyRAig+yt3KORZjSy/IMsfdpcbws1Siam8M5DI1t8+2EjVbZ7osH085ZGrhHHXtiRI31BguFiKbjWfs9SXTVuPHvutLdFk+nnJEWz4q/Ept0K7Kl5HioMdmlL48qw6YJjz7tCmcdVg+kXJYYYEYruzRNfmoejxGMZkYs4hKp7es6x6YklWH5RMph7VTdMecQp14XJEvCUlQzU2r2brCu2+6FMZqBk2O3WH5uG/QgUUDf0W1/qEbx1bl5hJqQs/n71Kaye3ev8UtrVG1w/LxeI1tLakQ6Wm1LGdvatSSqWR+yt9FZV1KEsuRcKkxcnwpmF5ld+UTr4/nY3nABz8gqusgn9NQvoRfapcoT17gb0RPbyrW70lzTeOu9j77MbpZx94md+D9mnwH/scLlnYpIBJ/hkB/Xv0JiDgJ9buBSRE8v1qvKAzm7AuWJr0aN58vjbvif9PA7PWQf1/BQllf2weG6/Fh41VpU/hyGLv2pgEAAAAAAAAAAAAAAAAAAAAAAAAAAAAAAAAAAAAAAAAAAAAAAAAAAAD8X/gHTG1zhXBn7v8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56" name="AutoShape 44" descr="data:image/png;base64,iVBORw0KGgoAAAANSUhEUgAAAT4AAACfCAMAAABX0UX9AAAAkFBMVEX///8PI4wAAIYAAIMMIYsAFou+wdrx8vgAG4oAE4gAEYgACoYAFYgAHYqnq80JIIsAB4ZaY6eCiLnf4e25vNfLzeFlbaudoccAAH6ustGXnMTT1eaDibpSW6OOk78gMJHm5/FIUp8YKo9sc65CTZwoN5TGyN55f7Vwd7AyP5ft7vbY2uk7R5qqrs6Sl8GzttMz7Ht8AAAIe0lEQVR4nO2ca1+qShTGhaFELoJmappWO9Ms233/b3e4OMNaawZ9czrB7zz/V3s7gPIws65DgwEAAAAAAAAAAAAAAAAAAAAAAAAAAAAAAAAAAAAAAAAAAAAAAAAAAAC6yd3+a7HarhYP+7vf/il9Y709KeXncRRFce4rddre//ZP+j2UL1heFGO4TVWUepQ0UvHhUx4or/rBRj+XfPh44eTl7F+4zR9irQJB9Hjh8KmKMs8mSJZrcaS4rn/LRse5GOYn32Ttp3aKx0hKkXmtB9/6UeAQr8QXc/ZZ8XHxUF4TPqyGbPiGfk2X5ftjTybV5g2mqk284h7FCrv3+Xh6YsOhuJL4zr7IdycmSUm8cB879+1jDfkDP/grlw+Fjsq56fl7dnZf5FvEthLhznno9JJ6XvzFj95Ko8BW97eULx6zs/si30vokEIYoppbxzxtv3/LuHnRioweRmJ0xE1jT+QbOq2Z/+04NKmNZBBGqsaPRySAkfKdUnHRcENG36TFDefs7J7IN3MuyGRuH7mobFnoq5ftbP38Mfy4u/+aHpWvZ6+UT/oGLyDGb2jN5OyNnd0T+awlVt+pbx+ZFfMlVJsZX9fD2UTF1a0K22cL5Kkmst5bTy2I2Ok9kS8mi4j8YmUlHmtVTJ8NiS4+dRYxXEWlgDmXz+HRyfy0/Iq0t/2Q757cZEb0G03lkasoU41FHD7uaJy28hNPcXt5a1uF5NWMOhyWYllfP+QjKUfwdGgWsp14zJO8EWyluKUaDCdKBG5jOyDKMjPq2w6Lh939kI+kHOH8lgS6VuJxJLNjI7UqeBCFhqmMTMqLPp8H11dj9V7IRw1UtKCZgJV4JE3UNok99TGQrHnJZeKIJ80Ec8XqyYGe3gv56AorkgKypKzEIzf/elAXsmKDFdgVjLRCLm1ZWNgP+agFLzzfhv+X0SQFpZtlGYQTV4qSaouZO7TNnujpfZCPphxl2PqXhBMy8TDGrgq0g2vT78OZ4Z2fiatMIUoKfZCPphyl6aHBrCvxqKj9c+DM6xqYczBSnD3OQ26NeMSxlPRBPppylPUmmim4Eo+KXb3CA3W6dFP0yQRGpWhbDb4n1ognKjJ9kI+mHNVqfKIftHQ8jroUkPrptnUJr4gdCF/1Zc8OSYdL2RP1ITmdzz2Qb21NtncyHUctHQ/ibrJInb7cR5EQvAiJTme96qqBsYvh/JEe9pec3wP5aJejDhtohTgL3GfxeDjN1Vz2iEqoE4+/p1olVR5r8rloQXNfktP1Qj7a5agf/Sc1+C3OdS/cZpCoo317Gbl2PvvW8WUVjZvH5u9p4JnSULP78rF2w9kn0ly0reMRWkFbqo5yBvrMJ5jHEk4GpJCqht9kugcxOb/78rGk/hyR0Ti6peNRZR22gLxEwx5NkS3r/wYJ8e/BiNdlaKTeffmoVDrkZ3U4Z8ejPNFVYs1ZH5J1KYuAzrjrwiKYsWIqrtusReflY12O5L3+kM2G1sjYc7WXElrDeqBdyuIxGH9ThJcmpikyvzuHAanovHysy6FLxSzXak08hk92sbiIdEjOT9O/MloxNq54TsYpF3Kxkj7tlnRePtblMMU86jFbE4/BYKIcSb9qYkB68SAkWW5hJYxXKY0DdTF0G0fn5YvJD2yaYFzU9q1WsyS3CsZBU9SiXcqqh2Zk8k1inf0Z8H4cne1dl48Z7fBFf8zcsd3xICwiawUrs/pScvdVRL7TKzbdaWUrtWiamBLr2XX52MaqJl9itvzCVquSg4xgTKjDTFqVTTRfZ+ZlFVfu6DQdNdfuunz0sRchxOO04vHAgpIrVb2x1E+HOuwhVHPY0Y6vTMOcGYsmUuq4fGKHUzg6w0O6tsRD8y436Z2TDxb/VJVpa0fVWayD04F1Xj5HH9FBW+KhkWVj3QtiV6/jEWtbZR2p0wiH9io7Lp9zY5VNW+KhEf1aXbJjhrW++Y38wjpSZz03Mtm7LZ97Y5WNSTzsxmRFi3ysk1ZXka1tGfWkpDUD6um7LZ97Y5WNCcVenK012RDS93mkm9Nq/2Nt2qjtJNsrRHqV3ZbPvbHKxiQeE3W03jzgJflKkuf6c6Zq3VK3Wm91pM7CT9Kr7LZ8rkarE514TMJUzZ/FVT6FCajyiIGU6pzRiHWe1i9yPLsOHXRcPtceEze641Fas0RNWBY3kxt9dPS9dmkidhac92TwbYBNr5LJl38PbX5epVaEHY9iCtNEJx71zYfq5jCrQ+mP75MsGwTaTzM7p6ekWOh6Iz6XzxStmXxerCyW/5lYNizlKCbNmPDAetc68dBzJ0iKn37zdoxVLvcue/n2fHkWjegWhthQqkNkVnlo9gjeXIkMLlSDfhyRAig+yt3KORZjSy/IMsfdpcbws1Siam8M5DI1t8+2EjVbZ7osH085ZGrhHHXtiRI31BguFiKbjWfs9SXTVuPHvutLdFk+nnJEWz4q/Ept0K7Kl5HioMdmlL48qw6YJjz7tCmcdVg+kXJYYYEYruzRNfmoejxGMZkYs4hKp7es6x6YklWH5RMph7VTdMecQp14XJEvCUlQzU2r2brCu2+6FMZqBk2O3WH5uG/QgUUDf0W1/qEbx1bl5hJqQs/n71Kaye3ev8UtrVG1w/LxeI1tLakQ6Wm1LGdvatSSqWR+yt9FZV1KEsuRcKkxcnwpmF5ld+UTr4/nY3nABz8gqusgn9NQvoRfapcoT17gb0RPbyrW70lzTeOu9j77MbpZx94md+D9mnwH/scLlnYpIBJ/hkB/Xv0JiDgJ9buBSRE8v1qvKAzm7AuWJr0aN58vjbvif9PA7PWQf1/BQllf2weG6/Fh41VpU/hyGLv2pgEAAAAAAAAAAAAAAAAAAAAAAAAAAAAAAAAAAAAAAAAAAAAAAAAAAAD8X/gHTG1zhXBn7v8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19" name="AutoShape 7" descr="http://upload.wikimedia.org/wikipedia/en/6/69/Dollar_shave_club_logo.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2" name="Main Heading"/>
          <p:cNvSpPr>
            <a:spLocks noChangeArrowheads="1"/>
          </p:cNvSpPr>
          <p:nvPr>
            <p:custDataLst>
              <p:tags r:id="rId9"/>
            </p:custDataLst>
          </p:nvPr>
        </p:nvSpPr>
        <p:spPr bwMode="gray">
          <a:xfrm>
            <a:off x="356615" y="502919"/>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Technology M&amp;A Overview</a:t>
            </a:r>
          </a:p>
        </p:txBody>
      </p:sp>
      <p:sp>
        <p:nvSpPr>
          <p:cNvPr id="16" name="AutoShape 2" descr="Image result for samsung logo png"/>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7" name="AutoShape 2" descr="Image result for appl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nvGrpSpPr>
          <p:cNvPr id="9" name="Group 8"/>
          <p:cNvGrpSpPr/>
          <p:nvPr/>
        </p:nvGrpSpPr>
        <p:grpSpPr>
          <a:xfrm>
            <a:off x="294260" y="1225221"/>
            <a:ext cx="9459340" cy="5429581"/>
            <a:chOff x="294261" y="1225221"/>
            <a:chExt cx="4958798" cy="2658453"/>
          </a:xfrm>
        </p:grpSpPr>
        <p:pic>
          <p:nvPicPr>
            <p:cNvPr id="20" name="Picture 19"/>
            <p:cNvPicPr>
              <a:picLocks noChangeAspect="1"/>
            </p:cNvPicPr>
            <p:nvPr>
              <p:custDataLst>
                <p:tags r:id="rId10"/>
              </p:custDataLst>
            </p:nvPr>
          </p:nvPicPr>
          <p:blipFill>
            <a:blip r:embed="rId30"/>
            <a:stretch>
              <a:fillRect/>
            </a:stretch>
          </p:blipFill>
          <p:spPr>
            <a:xfrm>
              <a:off x="420286" y="1645555"/>
              <a:ext cx="4535423" cy="2119760"/>
            </a:xfrm>
            <a:prstGeom prst="rect">
              <a:avLst/>
            </a:prstGeom>
          </p:spPr>
        </p:pic>
        <p:sp>
          <p:nvSpPr>
            <p:cNvPr id="75" name="Text Box 259"/>
            <p:cNvSpPr txBox="1">
              <a:spLocks noChangeArrowheads="1"/>
            </p:cNvSpPr>
            <p:nvPr>
              <p:custDataLst>
                <p:tags r:id="rId11"/>
              </p:custDataLst>
            </p:nvPr>
          </p:nvSpPr>
          <p:spPr bwMode="auto">
            <a:xfrm>
              <a:off x="294261" y="1503850"/>
              <a:ext cx="1364101" cy="105481"/>
            </a:xfrm>
            <a:prstGeom prst="rect">
              <a:avLst/>
            </a:prstGeom>
            <a:noFill/>
            <a:ln w="9525">
              <a:noFill/>
              <a:miter lim="800000"/>
              <a:headEnd/>
              <a:tailEnd/>
            </a:ln>
            <a:effectLst/>
          </p:spPr>
          <p:txBody>
            <a:bodyPr wrap="square" lIns="91429" tIns="45715" rIns="91429" bIns="45715">
              <a:spAutoFit/>
            </a:bodyPr>
            <a:lstStyle/>
            <a:p>
              <a:pPr algn="ctr">
                <a:spcBef>
                  <a:spcPct val="50000"/>
                </a:spcBef>
              </a:pPr>
              <a:r>
                <a:rPr lang="en-US" sz="800" b="1" dirty="0">
                  <a:solidFill>
                    <a:srgbClr val="000000"/>
                  </a:solidFill>
                  <a:latin typeface="Calibri" panose="020F0502020204030204" pitchFamily="34" charset="0"/>
                  <a:cs typeface="Calibri" pitchFamily="34" charset="0"/>
                </a:rPr>
                <a:t>Transaction Value ($bn)</a:t>
              </a:r>
            </a:p>
          </p:txBody>
        </p:sp>
        <p:sp>
          <p:nvSpPr>
            <p:cNvPr id="76" name="Text Box 260"/>
            <p:cNvSpPr txBox="1">
              <a:spLocks noChangeArrowheads="1"/>
            </p:cNvSpPr>
            <p:nvPr>
              <p:custDataLst>
                <p:tags r:id="rId12"/>
              </p:custDataLst>
            </p:nvPr>
          </p:nvSpPr>
          <p:spPr bwMode="auto">
            <a:xfrm>
              <a:off x="4338659" y="1501899"/>
              <a:ext cx="914400" cy="105481"/>
            </a:xfrm>
            <a:prstGeom prst="rect">
              <a:avLst/>
            </a:prstGeom>
            <a:noFill/>
            <a:ln w="9525">
              <a:noFill/>
              <a:miter lim="800000"/>
              <a:headEnd/>
              <a:tailEnd/>
            </a:ln>
            <a:effectLst/>
          </p:spPr>
          <p:txBody>
            <a:bodyPr lIns="91429" tIns="45715" rIns="91429" bIns="45715">
              <a:spAutoFit/>
            </a:bodyPr>
            <a:lstStyle/>
            <a:p>
              <a:pPr algn="ctr">
                <a:spcBef>
                  <a:spcPct val="50000"/>
                </a:spcBef>
              </a:pPr>
              <a:r>
                <a:rPr lang="en-US" sz="800" b="1" dirty="0">
                  <a:solidFill>
                    <a:srgbClr val="000000"/>
                  </a:solidFill>
                  <a:latin typeface="Calibri" panose="020F0502020204030204" pitchFamily="34" charset="0"/>
                  <a:cs typeface="Calibri" pitchFamily="34" charset="0"/>
                </a:rPr>
                <a:t># of Deals</a:t>
              </a:r>
            </a:p>
          </p:txBody>
        </p:sp>
        <p:sp>
          <p:nvSpPr>
            <p:cNvPr id="77" name="Topic Heading"/>
            <p:cNvSpPr txBox="1">
              <a:spLocks noChangeArrowheads="1"/>
            </p:cNvSpPr>
            <p:nvPr>
              <p:custDataLst>
                <p:tags r:id="rId13"/>
              </p:custDataLst>
            </p:nvPr>
          </p:nvSpPr>
          <p:spPr bwMode="auto">
            <a:xfrm>
              <a:off x="364815" y="1225221"/>
              <a:ext cx="4572000" cy="175811"/>
            </a:xfrm>
            <a:prstGeom prst="rect">
              <a:avLst/>
            </a:prstGeom>
            <a:noFill/>
            <a:ln w="12700">
              <a:noFill/>
              <a:prstDash val="dash"/>
              <a:miter lim="800000"/>
              <a:headEnd/>
              <a:tailEnd/>
            </a:ln>
            <a:effectLst/>
          </p:spPr>
          <p:txBody>
            <a:bodyPr wrap="square" lIns="0" tIns="50800" rIns="0" bIns="0">
              <a:spAutoFit/>
            </a:bodyPr>
            <a:lstStyle/>
            <a:p>
              <a:pPr eaLnBrk="1" hangingPunct="1"/>
              <a:r>
                <a:rPr lang="en-US" sz="2000" b="1" dirty="0" smtClean="0">
                  <a:solidFill>
                    <a:srgbClr val="000000"/>
                  </a:solidFill>
                  <a:latin typeface="Calibri" panose="020F0502020204030204" pitchFamily="34" charset="0"/>
                  <a:ea typeface="ＭＳ Ｐゴシック"/>
                  <a:cs typeface="Calibri" pitchFamily="34" charset="0"/>
                </a:rPr>
                <a:t>Global Tech M&amp;A Volume</a:t>
              </a:r>
              <a:r>
                <a:rPr lang="en-US" sz="2000" b="1" baseline="30000" dirty="0" smtClean="0">
                  <a:solidFill>
                    <a:srgbClr val="000000"/>
                  </a:solidFill>
                  <a:latin typeface="Calibri" panose="020F0502020204030204" pitchFamily="34" charset="0"/>
                  <a:ea typeface="ＭＳ Ｐゴシック"/>
                  <a:cs typeface="Calibri" pitchFamily="34" charset="0"/>
                </a:rPr>
                <a:t>(1)(2)</a:t>
              </a:r>
              <a:endParaRPr lang="en-US" sz="2000" b="1" baseline="30000" dirty="0">
                <a:solidFill>
                  <a:srgbClr val="000000"/>
                </a:solidFill>
                <a:latin typeface="Calibri" panose="020F0502020204030204" pitchFamily="34" charset="0"/>
                <a:ea typeface="ＭＳ Ｐゴシック"/>
                <a:cs typeface="Calibri" pitchFamily="34" charset="0"/>
              </a:endParaRPr>
            </a:p>
          </p:txBody>
        </p:sp>
        <p:grpSp>
          <p:nvGrpSpPr>
            <p:cNvPr id="2" name="Group 278"/>
            <p:cNvGrpSpPr>
              <a:grpSpLocks/>
            </p:cNvGrpSpPr>
            <p:nvPr>
              <p:custDataLst>
                <p:tags r:id="rId14"/>
              </p:custDataLst>
            </p:nvPr>
          </p:nvGrpSpPr>
          <p:grpSpPr bwMode="auto">
            <a:xfrm>
              <a:off x="828242" y="3718996"/>
              <a:ext cx="3719510" cy="164678"/>
              <a:chOff x="3361" y="2600"/>
              <a:chExt cx="2471" cy="104"/>
            </a:xfrm>
          </p:grpSpPr>
          <p:sp>
            <p:nvSpPr>
              <p:cNvPr id="84" name="Rectangle 261"/>
              <p:cNvSpPr>
                <a:spLocks noChangeArrowheads="1"/>
              </p:cNvSpPr>
              <p:nvPr>
                <p:custDataLst>
                  <p:tags r:id="rId16"/>
                </p:custDataLst>
              </p:nvPr>
            </p:nvSpPr>
            <p:spPr bwMode="auto">
              <a:xfrm>
                <a:off x="3414" y="2623"/>
                <a:ext cx="115" cy="56"/>
              </a:xfrm>
              <a:prstGeom prst="rect">
                <a:avLst/>
              </a:prstGeom>
              <a:solidFill>
                <a:srgbClr val="012169"/>
              </a:solidFill>
              <a:ln w="9525">
                <a:noFill/>
                <a:miter lim="800000"/>
                <a:headEnd/>
                <a:tailEnd/>
              </a:ln>
              <a:effectLst/>
            </p:spPr>
            <p:txBody>
              <a:bodyPr wrap="none" anchor="ctr"/>
              <a:lstStyle/>
              <a:p>
                <a:pPr algn="ctr"/>
                <a:endParaRPr lang="en-US" sz="1300" dirty="0">
                  <a:latin typeface="Calibri" panose="020F0502020204030204" pitchFamily="34" charset="0"/>
                  <a:cs typeface="Calibri" pitchFamily="34" charset="0"/>
                </a:endParaRPr>
              </a:p>
            </p:txBody>
          </p:sp>
          <p:sp>
            <p:nvSpPr>
              <p:cNvPr id="85" name="Text Box 262"/>
              <p:cNvSpPr txBox="1">
                <a:spLocks noChangeArrowheads="1"/>
              </p:cNvSpPr>
              <p:nvPr>
                <p:custDataLst>
                  <p:tags r:id="rId17"/>
                </p:custDataLst>
              </p:nvPr>
            </p:nvSpPr>
            <p:spPr bwMode="auto">
              <a:xfrm>
                <a:off x="3561" y="2600"/>
                <a:ext cx="448" cy="102"/>
              </a:xfrm>
              <a:prstGeom prst="rect">
                <a:avLst/>
              </a:prstGeom>
              <a:noFill/>
              <a:ln w="9525">
                <a:noFill/>
                <a:miter lim="800000"/>
                <a:headEnd/>
                <a:tailEnd/>
              </a:ln>
              <a:effectLst/>
            </p:spPr>
            <p:txBody>
              <a:bodyPr wrap="none" lIns="9144" tIns="9144" rIns="9144" bIns="9144"/>
              <a:lstStyle/>
              <a:p>
                <a:pPr>
                  <a:spcBef>
                    <a:spcPct val="50000"/>
                  </a:spcBef>
                </a:pPr>
                <a:r>
                  <a:rPr lang="en-US" sz="900" dirty="0">
                    <a:solidFill>
                      <a:srgbClr val="000000"/>
                    </a:solidFill>
                    <a:latin typeface="Calibri" panose="020F0502020204030204" pitchFamily="34" charset="0"/>
                    <a:cs typeface="Calibri" pitchFamily="34" charset="0"/>
                  </a:rPr>
                  <a:t>Americas</a:t>
                </a:r>
              </a:p>
            </p:txBody>
          </p:sp>
          <p:sp>
            <p:nvSpPr>
              <p:cNvPr id="125" name="Text Box 263"/>
              <p:cNvSpPr txBox="1">
                <a:spLocks noChangeArrowheads="1"/>
              </p:cNvSpPr>
              <p:nvPr>
                <p:custDataLst>
                  <p:tags r:id="rId18"/>
                </p:custDataLst>
              </p:nvPr>
            </p:nvSpPr>
            <p:spPr bwMode="auto">
              <a:xfrm>
                <a:off x="5215" y="2600"/>
                <a:ext cx="608" cy="102"/>
              </a:xfrm>
              <a:prstGeom prst="rect">
                <a:avLst/>
              </a:prstGeom>
              <a:noFill/>
              <a:ln w="9525">
                <a:noFill/>
                <a:miter lim="800000"/>
                <a:headEnd/>
                <a:tailEnd/>
              </a:ln>
              <a:effectLst/>
            </p:spPr>
            <p:txBody>
              <a:bodyPr wrap="none" lIns="9144" tIns="9144" rIns="9144" bIns="9144"/>
              <a:lstStyle/>
              <a:p>
                <a:pPr>
                  <a:spcBef>
                    <a:spcPct val="50000"/>
                  </a:spcBef>
                </a:pPr>
                <a:r>
                  <a:rPr lang="en-US" sz="900" dirty="0">
                    <a:solidFill>
                      <a:srgbClr val="000000"/>
                    </a:solidFill>
                    <a:latin typeface="Calibri" panose="020F0502020204030204" pitchFamily="34" charset="0"/>
                    <a:cs typeface="Calibri" pitchFamily="34" charset="0"/>
                  </a:rPr>
                  <a:t>Global # of Deals</a:t>
                </a:r>
              </a:p>
            </p:txBody>
          </p:sp>
          <p:sp>
            <p:nvSpPr>
              <p:cNvPr id="128" name="Line 264"/>
              <p:cNvSpPr>
                <a:spLocks noChangeShapeType="1"/>
              </p:cNvSpPr>
              <p:nvPr>
                <p:custDataLst>
                  <p:tags r:id="rId19"/>
                </p:custDataLst>
              </p:nvPr>
            </p:nvSpPr>
            <p:spPr bwMode="auto">
              <a:xfrm>
                <a:off x="5056" y="2651"/>
                <a:ext cx="115" cy="0"/>
              </a:xfrm>
              <a:prstGeom prst="line">
                <a:avLst/>
              </a:prstGeom>
              <a:noFill/>
              <a:ln w="25400">
                <a:solidFill>
                  <a:srgbClr val="857363"/>
                </a:solidFill>
                <a:round/>
                <a:headEnd/>
                <a:tailEnd/>
              </a:ln>
              <a:effectLst/>
            </p:spPr>
            <p:txBody>
              <a:bodyPr/>
              <a:lstStyle/>
              <a:p>
                <a:endParaRPr lang="en-US" dirty="0">
                  <a:latin typeface="Calibri" panose="020F0502020204030204" pitchFamily="34" charset="0"/>
                  <a:cs typeface="Calibri" pitchFamily="34" charset="0"/>
                </a:endParaRPr>
              </a:p>
            </p:txBody>
          </p:sp>
          <p:sp>
            <p:nvSpPr>
              <p:cNvPr id="129" name="Rectangle 265"/>
              <p:cNvSpPr>
                <a:spLocks noChangeArrowheads="1"/>
              </p:cNvSpPr>
              <p:nvPr>
                <p:custDataLst>
                  <p:tags r:id="rId20"/>
                </p:custDataLst>
              </p:nvPr>
            </p:nvSpPr>
            <p:spPr bwMode="auto">
              <a:xfrm>
                <a:off x="3361" y="2600"/>
                <a:ext cx="2471" cy="104"/>
              </a:xfrm>
              <a:prstGeom prst="rect">
                <a:avLst/>
              </a:prstGeom>
              <a:noFill/>
              <a:ln w="9525">
                <a:solidFill>
                  <a:srgbClr val="000000"/>
                </a:solidFill>
                <a:miter lim="800000"/>
                <a:headEnd/>
                <a:tailEnd/>
              </a:ln>
              <a:effectLst/>
            </p:spPr>
            <p:txBody>
              <a:bodyPr wrap="none" anchor="ctr"/>
              <a:lstStyle/>
              <a:p>
                <a:pPr algn="ctr"/>
                <a:endParaRPr lang="en-US" sz="1300" dirty="0">
                  <a:latin typeface="Calibri" panose="020F0502020204030204" pitchFamily="34" charset="0"/>
                  <a:cs typeface="Calibri" pitchFamily="34" charset="0"/>
                </a:endParaRPr>
              </a:p>
            </p:txBody>
          </p:sp>
          <p:sp>
            <p:nvSpPr>
              <p:cNvPr id="130" name="Rectangle 266"/>
              <p:cNvSpPr>
                <a:spLocks noChangeArrowheads="1"/>
              </p:cNvSpPr>
              <p:nvPr>
                <p:custDataLst>
                  <p:tags r:id="rId21"/>
                </p:custDataLst>
              </p:nvPr>
            </p:nvSpPr>
            <p:spPr bwMode="auto">
              <a:xfrm>
                <a:off x="4000" y="2623"/>
                <a:ext cx="115" cy="56"/>
              </a:xfrm>
              <a:prstGeom prst="rect">
                <a:avLst/>
              </a:prstGeom>
              <a:solidFill>
                <a:srgbClr val="0052C2"/>
              </a:solidFill>
              <a:ln w="9525">
                <a:noFill/>
                <a:miter lim="800000"/>
                <a:headEnd/>
                <a:tailEnd/>
              </a:ln>
              <a:effectLst/>
            </p:spPr>
            <p:txBody>
              <a:bodyPr wrap="none" anchor="ctr"/>
              <a:lstStyle/>
              <a:p>
                <a:pPr algn="ctr"/>
                <a:endParaRPr lang="en-US" sz="1300" dirty="0">
                  <a:latin typeface="Calibri" panose="020F0502020204030204" pitchFamily="34" charset="0"/>
                  <a:cs typeface="Calibri" pitchFamily="34" charset="0"/>
                </a:endParaRPr>
              </a:p>
            </p:txBody>
          </p:sp>
          <p:sp>
            <p:nvSpPr>
              <p:cNvPr id="131" name="Text Box 267"/>
              <p:cNvSpPr txBox="1">
                <a:spLocks noChangeArrowheads="1"/>
              </p:cNvSpPr>
              <p:nvPr>
                <p:custDataLst>
                  <p:tags r:id="rId22"/>
                </p:custDataLst>
              </p:nvPr>
            </p:nvSpPr>
            <p:spPr bwMode="auto">
              <a:xfrm>
                <a:off x="4147" y="2600"/>
                <a:ext cx="448" cy="102"/>
              </a:xfrm>
              <a:prstGeom prst="rect">
                <a:avLst/>
              </a:prstGeom>
              <a:noFill/>
              <a:ln w="9525">
                <a:noFill/>
                <a:miter lim="800000"/>
                <a:headEnd/>
                <a:tailEnd/>
              </a:ln>
              <a:effectLst/>
            </p:spPr>
            <p:txBody>
              <a:bodyPr wrap="none" lIns="9144" tIns="9144" rIns="9144" bIns="9144"/>
              <a:lstStyle/>
              <a:p>
                <a:pPr>
                  <a:spcBef>
                    <a:spcPct val="50000"/>
                  </a:spcBef>
                </a:pPr>
                <a:r>
                  <a:rPr lang="en-US" sz="900" dirty="0" smtClean="0">
                    <a:solidFill>
                      <a:srgbClr val="000000"/>
                    </a:solidFill>
                    <a:latin typeface="Calibri" panose="020F0502020204030204" pitchFamily="34" charset="0"/>
                    <a:cs typeface="Calibri" pitchFamily="34" charset="0"/>
                  </a:rPr>
                  <a:t>EMEA</a:t>
                </a:r>
                <a:endParaRPr lang="en-US" sz="900" dirty="0">
                  <a:solidFill>
                    <a:srgbClr val="000000"/>
                  </a:solidFill>
                  <a:latin typeface="Calibri" panose="020F0502020204030204" pitchFamily="34" charset="0"/>
                  <a:cs typeface="Calibri" pitchFamily="34" charset="0"/>
                </a:endParaRPr>
              </a:p>
            </p:txBody>
          </p:sp>
          <p:sp>
            <p:nvSpPr>
              <p:cNvPr id="132" name="Rectangle 268"/>
              <p:cNvSpPr>
                <a:spLocks noChangeArrowheads="1"/>
              </p:cNvSpPr>
              <p:nvPr>
                <p:custDataLst>
                  <p:tags r:id="rId23"/>
                </p:custDataLst>
              </p:nvPr>
            </p:nvSpPr>
            <p:spPr bwMode="auto">
              <a:xfrm>
                <a:off x="4552" y="2623"/>
                <a:ext cx="115" cy="56"/>
              </a:xfrm>
              <a:prstGeom prst="rect">
                <a:avLst/>
              </a:prstGeom>
              <a:solidFill>
                <a:srgbClr val="D1C9C0"/>
              </a:solidFill>
              <a:ln w="9525">
                <a:noFill/>
                <a:miter lim="800000"/>
                <a:headEnd/>
                <a:tailEnd/>
              </a:ln>
              <a:effectLst/>
            </p:spPr>
            <p:txBody>
              <a:bodyPr wrap="none" anchor="ctr"/>
              <a:lstStyle/>
              <a:p>
                <a:pPr algn="ctr"/>
                <a:endParaRPr lang="en-US" sz="1300" dirty="0">
                  <a:latin typeface="Calibri" panose="020F0502020204030204" pitchFamily="34" charset="0"/>
                  <a:cs typeface="Calibri" pitchFamily="34" charset="0"/>
                </a:endParaRPr>
              </a:p>
            </p:txBody>
          </p:sp>
          <p:sp>
            <p:nvSpPr>
              <p:cNvPr id="133" name="Text Box 269"/>
              <p:cNvSpPr txBox="1">
                <a:spLocks noChangeArrowheads="1"/>
              </p:cNvSpPr>
              <p:nvPr>
                <p:custDataLst>
                  <p:tags r:id="rId24"/>
                </p:custDataLst>
              </p:nvPr>
            </p:nvSpPr>
            <p:spPr bwMode="auto">
              <a:xfrm>
                <a:off x="4726" y="2600"/>
                <a:ext cx="448" cy="102"/>
              </a:xfrm>
              <a:prstGeom prst="rect">
                <a:avLst/>
              </a:prstGeom>
              <a:noFill/>
              <a:ln w="9525">
                <a:noFill/>
                <a:miter lim="800000"/>
                <a:headEnd/>
                <a:tailEnd/>
              </a:ln>
              <a:effectLst/>
            </p:spPr>
            <p:txBody>
              <a:bodyPr wrap="none" lIns="9144" tIns="9144" rIns="9144" bIns="9144"/>
              <a:lstStyle/>
              <a:p>
                <a:pPr>
                  <a:spcBef>
                    <a:spcPct val="50000"/>
                  </a:spcBef>
                </a:pPr>
                <a:r>
                  <a:rPr lang="en-US" sz="900" dirty="0" smtClean="0">
                    <a:solidFill>
                      <a:srgbClr val="000000"/>
                    </a:solidFill>
                    <a:latin typeface="Calibri" panose="020F0502020204030204" pitchFamily="34" charset="0"/>
                    <a:cs typeface="Calibri" pitchFamily="34" charset="0"/>
                  </a:rPr>
                  <a:t>Asia Pac</a:t>
                </a:r>
                <a:endParaRPr lang="en-US" sz="900" dirty="0">
                  <a:solidFill>
                    <a:srgbClr val="000000"/>
                  </a:solidFill>
                  <a:latin typeface="Calibri" panose="020F0502020204030204" pitchFamily="34" charset="0"/>
                  <a:cs typeface="Calibri" pitchFamily="34" charset="0"/>
                </a:endParaRPr>
              </a:p>
            </p:txBody>
          </p:sp>
        </p:grpSp>
        <p:sp>
          <p:nvSpPr>
            <p:cNvPr id="26" name="Right Arrow 25"/>
            <p:cNvSpPr/>
            <p:nvPr>
              <p:custDataLst>
                <p:tags r:id="rId15"/>
              </p:custDataLst>
            </p:nvPr>
          </p:nvSpPr>
          <p:spPr bwMode="auto">
            <a:xfrm rot="19971566">
              <a:off x="4052840" y="1567525"/>
              <a:ext cx="548164" cy="293925"/>
            </a:xfrm>
            <a:prstGeom prst="rightArrow">
              <a:avLst/>
            </a:prstGeom>
            <a:solidFill>
              <a:srgbClr val="00774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rgbClr val="FFFFFF"/>
                  </a:solidFill>
                  <a:latin typeface="Calibri" panose="020F0502020204030204" pitchFamily="34" charset="0"/>
                  <a:cs typeface="Calibri" pitchFamily="34" charset="0"/>
                </a:rPr>
                <a:t>29% </a:t>
              </a:r>
            </a:p>
          </p:txBody>
        </p:sp>
        <p:cxnSp>
          <p:nvCxnSpPr>
            <p:cNvPr id="8" name="Straight Connector 7"/>
            <p:cNvCxnSpPr/>
            <p:nvPr/>
          </p:nvCxnSpPr>
          <p:spPr bwMode="auto">
            <a:xfrm flipH="1">
              <a:off x="3973630" y="1774997"/>
              <a:ext cx="871" cy="1645920"/>
            </a:xfrm>
            <a:prstGeom prst="line">
              <a:avLst/>
            </a:prstGeom>
            <a:solidFill>
              <a:schemeClr val="accent1"/>
            </a:solidFill>
            <a:ln w="19050" cap="flat" cmpd="sng" algn="ctr">
              <a:solidFill>
                <a:srgbClr val="7F7F7F"/>
              </a:solidFill>
              <a:prstDash val="dash"/>
              <a:round/>
              <a:headEnd type="none" w="med" len="med"/>
              <a:tailEnd type="none" w="med" len="med"/>
            </a:ln>
            <a:effectLst/>
          </p:spPr>
        </p:cxnSp>
      </p:grpSp>
      <p:sp>
        <p:nvSpPr>
          <p:cNvPr id="23" name="AutoShape 366" descr="Image result for ellie ma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Tree>
    <p:custDataLst>
      <p:tags r:id="rId2"/>
    </p:custDataLst>
    <p:extLst>
      <p:ext uri="{BB962C8B-B14F-4D97-AF65-F5344CB8AC3E}">
        <p14:creationId xmlns:p14="http://schemas.microsoft.com/office/powerpoint/2010/main" val="4150928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Non-Tech Buyers Increasingly Interested in Technology M&amp;A</a:t>
            </a:r>
            <a:endParaRPr lang="en-US" dirty="0">
              <a:latin typeface="Calibri" panose="020F0502020204030204" pitchFamily="34" charset="0"/>
            </a:endParaRPr>
          </a:p>
        </p:txBody>
      </p:sp>
      <p:sp>
        <p:nvSpPr>
          <p:cNvPr id="14" name="Page Number"/>
          <p:cNvSpPr txBox="1">
            <a:spLocks noChangeArrowheads="1"/>
          </p:cNvSpPr>
          <p:nvPr>
            <p:custDataLst>
              <p:tags r:id="rId3"/>
            </p:custDataLst>
          </p:nvPr>
        </p:nvSpPr>
        <p:spPr bwMode="gray">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itchFamily="34" charset="0"/>
                <a:cs typeface="Calibri" pitchFamily="34" charset="0"/>
              </a:rPr>
              <a:t>18</a:t>
            </a:r>
            <a:endParaRPr lang="" altLang="en-US" sz="1000" b="0" dirty="0">
              <a:solidFill>
                <a:srgbClr val="000000"/>
              </a:solidFill>
              <a:latin typeface="Calibri" pitchFamily="34" charset="0"/>
              <a:cs typeface="Calibri" pitchFamily="34" charset="0"/>
            </a:endParaRPr>
          </a:p>
        </p:txBody>
      </p:sp>
      <p:sp>
        <p:nvSpPr>
          <p:cNvPr id="13" name="Main Heading"/>
          <p:cNvSpPr>
            <a:spLocks noChangeArrowheads="1"/>
          </p:cNvSpPr>
          <p:nvPr>
            <p:custDataLst>
              <p:tags r:id="rId4"/>
            </p:custDataLst>
          </p:nvPr>
        </p:nvSpPr>
        <p:spPr bwMode="gray">
          <a:xfrm>
            <a:off x="356615" y="502074"/>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Non-Tech Buyers Increasingly Interested in Technology M&amp;A</a:t>
            </a:r>
          </a:p>
        </p:txBody>
      </p:sp>
      <p:sp>
        <p:nvSpPr>
          <p:cNvPr id="139" name="Page Footnote (L)"/>
          <p:cNvSpPr txBox="1">
            <a:spLocks noChangeArrowheads="1"/>
          </p:cNvSpPr>
          <p:nvPr>
            <p:custDataLst>
              <p:tags r:id="rId5"/>
            </p:custDataLst>
          </p:nvPr>
        </p:nvSpPr>
        <p:spPr bwMode="auto">
          <a:xfrm>
            <a:off x="563880" y="7096125"/>
            <a:ext cx="7589520" cy="646331"/>
          </a:xfrm>
          <a:prstGeom prst="rect">
            <a:avLst/>
          </a:prstGeom>
          <a:noFill/>
          <a:ln w="28575">
            <a:noFill/>
            <a:miter lim="800000"/>
            <a:headEnd/>
            <a:tailEnd/>
          </a:ln>
          <a:effectLst/>
        </p:spPr>
        <p:txBody>
          <a:bodyPr wrap="square" lIns="0" tIns="0" rIns="0" bIns="0" anchor="b">
            <a:spAutoFit/>
          </a:bodyPr>
          <a:lstStyle/>
          <a:p>
            <a:pPr marL="228600" indent="-228600"/>
            <a:r>
              <a:rPr lang="en-US" sz="700" b="0" i="1" dirty="0" smtClean="0">
                <a:solidFill>
                  <a:srgbClr val="000000"/>
                </a:solidFill>
                <a:latin typeface="Calibri" panose="020F0502020204030204" pitchFamily="34" charset="0"/>
                <a:cs typeface="Calibri" panose="020F0502020204030204" pitchFamily="34" charset="0"/>
              </a:rPr>
              <a:t>____________________</a:t>
            </a:r>
          </a:p>
          <a:p>
            <a:pPr marL="228600" indent="-228600"/>
            <a:r>
              <a:rPr lang="en-US" sz="700" b="0" i="1" dirty="0" smtClean="0">
                <a:solidFill>
                  <a:srgbClr val="000000"/>
                </a:solidFill>
                <a:latin typeface="Calibri" panose="020F0502020204030204" pitchFamily="34" charset="0"/>
                <a:cs typeface="Calibri" panose="020F0502020204030204" pitchFamily="34" charset="0"/>
              </a:rPr>
              <a:t>Source: Dealogic, company websites and public filings.</a:t>
            </a:r>
          </a:p>
          <a:p>
            <a:pPr marL="228600" indent="-228600">
              <a:buAutoNum type="arabicParenBoth"/>
            </a:pPr>
            <a:r>
              <a:rPr lang="en-US" sz="700" b="0" i="1" dirty="0" smtClean="0">
                <a:solidFill>
                  <a:srgbClr val="000000"/>
                </a:solidFill>
                <a:latin typeface="Calibri" panose="020F0502020204030204" pitchFamily="34" charset="0"/>
                <a:cs typeface="Calibri" panose="020F0502020204030204" pitchFamily="34" charset="0"/>
              </a:rPr>
              <a:t>Response per Deloitte 2018 M&amp;A report.</a:t>
            </a:r>
          </a:p>
          <a:p>
            <a:pPr marL="228600" indent="-228600">
              <a:buAutoNum type="arabicParenBoth"/>
            </a:pPr>
            <a:r>
              <a:rPr lang="en-US" sz="700" b="0" i="1" dirty="0" smtClean="0">
                <a:solidFill>
                  <a:srgbClr val="000000"/>
                </a:solidFill>
                <a:latin typeface="Calibri" panose="020F0502020204030204" pitchFamily="34" charset="0"/>
                <a:cs typeface="Calibri" panose="020F0502020204030204" pitchFamily="34" charset="0"/>
              </a:rPr>
              <a:t>IBM / Weather Company included as example of a technology company acquiring a significant </a:t>
            </a:r>
            <a:r>
              <a:rPr lang="en-US" sz="700" b="0" dirty="0" smtClean="0">
                <a:solidFill>
                  <a:srgbClr val="000000"/>
                </a:solidFill>
                <a:latin typeface="Calibri" panose="020F0502020204030204" pitchFamily="34" charset="0"/>
                <a:cs typeface="Calibri" panose="020F0502020204030204" pitchFamily="34" charset="0"/>
              </a:rPr>
              <a:t>non-</a:t>
            </a:r>
            <a:r>
              <a:rPr lang="en-US" sz="700" b="0" i="1" dirty="0" smtClean="0">
                <a:solidFill>
                  <a:srgbClr val="000000"/>
                </a:solidFill>
                <a:latin typeface="Calibri" panose="020F0502020204030204" pitchFamily="34" charset="0"/>
                <a:cs typeface="Calibri" panose="020F0502020204030204" pitchFamily="34" charset="0"/>
              </a:rPr>
              <a:t>tech asset, based on previous market perception of the Weather Company.</a:t>
            </a:r>
          </a:p>
          <a:p>
            <a:pPr marL="228600" indent="-228600">
              <a:buAutoNum type="arabicParenBoth"/>
            </a:pPr>
            <a:r>
              <a:rPr lang="en-US" sz="700" b="0" i="1" dirty="0" smtClean="0">
                <a:solidFill>
                  <a:srgbClr val="000000"/>
                </a:solidFill>
                <a:latin typeface="Calibri" panose="020F0502020204030204" pitchFamily="34" charset="0"/>
                <a:cs typeface="Calibri" panose="020F0502020204030204" pitchFamily="34" charset="0"/>
              </a:rPr>
              <a:t>Aveva is to merge with the software arm of Schneider Electric, creating a combined company worth ~£3bn.</a:t>
            </a:r>
          </a:p>
          <a:p>
            <a:pPr marL="228600" indent="-228600">
              <a:buAutoNum type="arabicParenBoth"/>
            </a:pPr>
            <a:r>
              <a:rPr lang="en-US" sz="700" b="0" i="1" dirty="0" smtClean="0">
                <a:solidFill>
                  <a:srgbClr val="000000"/>
                </a:solidFill>
                <a:latin typeface="Calibri" panose="020F0502020204030204" pitchFamily="34" charset="0"/>
                <a:cs typeface="Calibri" panose="020F0502020204030204" pitchFamily="34" charset="0"/>
              </a:rPr>
              <a:t>SoftBank / OSIsoft transaction was a significant minority investment of undisclosed size</a:t>
            </a:r>
            <a:r>
              <a:rPr lang="en-US" sz="700" b="0" i="1" dirty="0">
                <a:solidFill>
                  <a:srgbClr val="000000"/>
                </a:solidFill>
                <a:latin typeface="Calibri" panose="020F0502020204030204" pitchFamily="34" charset="0"/>
                <a:cs typeface="Calibri" panose="020F0502020204030204" pitchFamily="34" charset="0"/>
              </a:rPr>
              <a:t>.</a:t>
            </a:r>
            <a:endParaRPr lang="en-US" sz="700" b="0" i="1" dirty="0" smtClean="0">
              <a:solidFill>
                <a:srgbClr val="000000"/>
              </a:solidFill>
              <a:latin typeface="Calibri" panose="020F0502020204030204" pitchFamily="34" charset="0"/>
              <a:cs typeface="Calibri" panose="020F0502020204030204" pitchFamily="34" charset="0"/>
            </a:endParaRPr>
          </a:p>
        </p:txBody>
      </p:sp>
      <p:grpSp>
        <p:nvGrpSpPr>
          <p:cNvPr id="74" name="Group 73"/>
          <p:cNvGrpSpPr/>
          <p:nvPr/>
        </p:nvGrpSpPr>
        <p:grpSpPr>
          <a:xfrm>
            <a:off x="419100" y="3353526"/>
            <a:ext cx="1031969" cy="622016"/>
            <a:chOff x="408967" y="2550795"/>
            <a:chExt cx="1689802" cy="694295"/>
          </a:xfrm>
        </p:grpSpPr>
        <p:grpSp>
          <p:nvGrpSpPr>
            <p:cNvPr id="65" name="Group 64"/>
            <p:cNvGrpSpPr/>
            <p:nvPr/>
          </p:nvGrpSpPr>
          <p:grpSpPr>
            <a:xfrm>
              <a:off x="511267" y="2550795"/>
              <a:ext cx="1587502" cy="344134"/>
              <a:chOff x="564676" y="2550795"/>
              <a:chExt cx="1587502" cy="344134"/>
            </a:xfrm>
          </p:grpSpPr>
          <p:pic>
            <p:nvPicPr>
              <p:cNvPr id="1038" name="Picture 14" descr="\\corp.bankofamerica.com\ds_dfs\GCIB\COO\Pitchbook\Logos\Logo\I\Invensys2.wmf"/>
              <p:cNvPicPr>
                <a:picLocks noChangeAspect="1" noChangeArrowheads="1"/>
              </p:cNvPicPr>
              <p:nvPr/>
            </p:nvPicPr>
            <p:blipFill>
              <a:blip r:embed="rId57" cstate="print"/>
              <a:srcRect l="2534" t="40639" r="2808" b="43333"/>
              <a:stretch>
                <a:fillRect/>
              </a:stretch>
            </p:blipFill>
            <p:spPr bwMode="gray">
              <a:xfrm>
                <a:off x="1296594" y="2786278"/>
                <a:ext cx="855584" cy="108651"/>
              </a:xfrm>
              <a:prstGeom prst="rect">
                <a:avLst/>
              </a:prstGeom>
              <a:noFill/>
            </p:spPr>
          </p:pic>
          <p:cxnSp>
            <p:nvCxnSpPr>
              <p:cNvPr id="73" name="Straight Connector 72"/>
              <p:cNvCxnSpPr/>
              <p:nvPr>
                <p:custDataLst>
                  <p:tags r:id="rId54"/>
                </p:custDataLst>
              </p:nvPr>
            </p:nvCxnSpPr>
            <p:spPr bwMode="gray">
              <a:xfrm flipH="1">
                <a:off x="1143001" y="2617193"/>
                <a:ext cx="249533" cy="252649"/>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2" name="Picture 1"/>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bwMode="gray">
              <a:xfrm>
                <a:off x="564676" y="2550795"/>
                <a:ext cx="694144" cy="209327"/>
              </a:xfrm>
              <a:prstGeom prst="rect">
                <a:avLst/>
              </a:prstGeom>
            </p:spPr>
          </p:pic>
        </p:grpSp>
        <p:sp>
          <p:nvSpPr>
            <p:cNvPr id="122" name="TextBox 121"/>
            <p:cNvSpPr txBox="1"/>
            <p:nvPr/>
          </p:nvSpPr>
          <p:spPr>
            <a:xfrm>
              <a:off x="408967" y="2970258"/>
              <a:ext cx="1443994" cy="274832"/>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itchFamily="34" charset="0"/>
                </a:rPr>
                <a:t>($5,200mm)</a:t>
              </a:r>
              <a:endParaRPr lang="en-US" sz="1000" dirty="0">
                <a:solidFill>
                  <a:srgbClr val="000000"/>
                </a:solidFill>
                <a:latin typeface="Calibri" panose="020F0502020204030204" pitchFamily="34" charset="0"/>
                <a:cs typeface="Calibri" pitchFamily="34" charset="0"/>
              </a:endParaRPr>
            </a:p>
          </p:txBody>
        </p:sp>
      </p:grpSp>
      <p:grpSp>
        <p:nvGrpSpPr>
          <p:cNvPr id="75" name="Group 74"/>
          <p:cNvGrpSpPr/>
          <p:nvPr/>
        </p:nvGrpSpPr>
        <p:grpSpPr>
          <a:xfrm>
            <a:off x="472925" y="5085816"/>
            <a:ext cx="924319" cy="607817"/>
            <a:chOff x="359156" y="4250079"/>
            <a:chExt cx="1688836" cy="880060"/>
          </a:xfrm>
        </p:grpSpPr>
        <p:grpSp>
          <p:nvGrpSpPr>
            <p:cNvPr id="67" name="Group 66"/>
            <p:cNvGrpSpPr/>
            <p:nvPr/>
          </p:nvGrpSpPr>
          <p:grpSpPr>
            <a:xfrm>
              <a:off x="562044" y="4250079"/>
              <a:ext cx="1485948" cy="458256"/>
              <a:chOff x="483616" y="4250079"/>
              <a:chExt cx="1485948" cy="458256"/>
            </a:xfrm>
          </p:grpSpPr>
          <p:cxnSp>
            <p:nvCxnSpPr>
              <p:cNvPr id="38" name="Straight Connector 37"/>
              <p:cNvCxnSpPr/>
              <p:nvPr>
                <p:custDataLst>
                  <p:tags r:id="rId51"/>
                </p:custDataLst>
              </p:nvPr>
            </p:nvCxnSpPr>
            <p:spPr bwMode="gray">
              <a:xfrm flipH="1">
                <a:off x="1050847" y="4377202"/>
                <a:ext cx="256095" cy="279809"/>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2050" name="Picture 2" descr="Image result">
                <a:hlinkClick r:id="rId59"/>
              </p:cNvPr>
              <p:cNvPicPr>
                <a:picLocks noChangeAspect="1" noChangeArrowheads="1"/>
              </p:cNvPicPr>
              <p:nvPr>
                <p:custDataLst>
                  <p:tags r:id="rId52"/>
                </p:custDataLst>
              </p:nvPr>
            </p:nvPicPr>
            <p:blipFill>
              <a:blip r:embed="rId60" cstate="print"/>
              <a:srcRect/>
              <a:stretch>
                <a:fillRect/>
              </a:stretch>
            </p:blipFill>
            <p:spPr bwMode="gray">
              <a:xfrm>
                <a:off x="1259617" y="4480140"/>
                <a:ext cx="709947" cy="228195"/>
              </a:xfrm>
              <a:prstGeom prst="rect">
                <a:avLst/>
              </a:prstGeom>
              <a:noFill/>
            </p:spPr>
          </p:pic>
          <p:pic>
            <p:nvPicPr>
              <p:cNvPr id="78" name="Picture 16" descr="\\corp.bankofamerica.com\ds_dfs\GCIB\COO\Pitchbook\Logos\Logo\M\Monsanto_2.wmf"/>
              <p:cNvPicPr>
                <a:picLocks noChangeAspect="1" noChangeArrowheads="1"/>
              </p:cNvPicPr>
              <p:nvPr>
                <p:custDataLst>
                  <p:tags r:id="rId53"/>
                </p:custDataLst>
              </p:nvPr>
            </p:nvPicPr>
            <p:blipFill>
              <a:blip r:embed="rId61" cstate="print"/>
              <a:srcRect/>
              <a:stretch>
                <a:fillRect/>
              </a:stretch>
            </p:blipFill>
            <p:spPr bwMode="gray">
              <a:xfrm>
                <a:off x="483616" y="4250079"/>
                <a:ext cx="715142" cy="225953"/>
              </a:xfrm>
              <a:prstGeom prst="rect">
                <a:avLst/>
              </a:prstGeom>
              <a:noFill/>
            </p:spPr>
          </p:pic>
        </p:grpSp>
        <p:sp>
          <p:nvSpPr>
            <p:cNvPr id="130" name="TextBox 129"/>
            <p:cNvSpPr txBox="1"/>
            <p:nvPr/>
          </p:nvSpPr>
          <p:spPr>
            <a:xfrm>
              <a:off x="359156" y="4773635"/>
              <a:ext cx="1493804" cy="356504"/>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itchFamily="34" charset="0"/>
                </a:rPr>
                <a:t>($930mm)</a:t>
              </a:r>
              <a:endParaRPr lang="en-US" sz="1000" dirty="0">
                <a:solidFill>
                  <a:srgbClr val="000000"/>
                </a:solidFill>
                <a:latin typeface="Calibri" panose="020F0502020204030204" pitchFamily="34" charset="0"/>
                <a:cs typeface="Calibri" pitchFamily="34" charset="0"/>
              </a:endParaRPr>
            </a:p>
          </p:txBody>
        </p:sp>
      </p:grpSp>
      <p:grpSp>
        <p:nvGrpSpPr>
          <p:cNvPr id="71" name="Group 70"/>
          <p:cNvGrpSpPr/>
          <p:nvPr/>
        </p:nvGrpSpPr>
        <p:grpSpPr>
          <a:xfrm>
            <a:off x="2924535" y="2940089"/>
            <a:ext cx="1129313" cy="643366"/>
            <a:chOff x="4077575" y="2205089"/>
            <a:chExt cx="1556308" cy="627593"/>
          </a:xfrm>
        </p:grpSpPr>
        <p:cxnSp>
          <p:nvCxnSpPr>
            <p:cNvPr id="131" name="Straight Connector 130"/>
            <p:cNvCxnSpPr/>
            <p:nvPr>
              <p:custDataLst>
                <p:tags r:id="rId50"/>
              </p:custDataLst>
            </p:nvPr>
          </p:nvCxnSpPr>
          <p:spPr bwMode="gray">
            <a:xfrm flipH="1">
              <a:off x="4855389" y="2260705"/>
              <a:ext cx="114475" cy="257681"/>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nvGrpSpPr>
            <p:cNvPr id="16" name="Group 139"/>
            <p:cNvGrpSpPr/>
            <p:nvPr/>
          </p:nvGrpSpPr>
          <p:grpSpPr>
            <a:xfrm>
              <a:off x="4077575" y="2205089"/>
              <a:ext cx="1556308" cy="627593"/>
              <a:chOff x="5131263" y="1921964"/>
              <a:chExt cx="1556308" cy="627593"/>
            </a:xfrm>
          </p:grpSpPr>
          <p:grpSp>
            <p:nvGrpSpPr>
              <p:cNvPr id="17" name="Group 102"/>
              <p:cNvGrpSpPr/>
              <p:nvPr/>
            </p:nvGrpSpPr>
            <p:grpSpPr bwMode="gray">
              <a:xfrm>
                <a:off x="5131263" y="1921964"/>
                <a:ext cx="1556308" cy="405660"/>
                <a:chOff x="5570638" y="3705498"/>
                <a:chExt cx="1556308" cy="405660"/>
              </a:xfrm>
            </p:grpSpPr>
            <p:pic>
              <p:nvPicPr>
                <p:cNvPr id="1049" name="Picture 25" descr="Image result">
                  <a:hlinkClick r:id="rId62"/>
                </p:cNvPr>
                <p:cNvPicPr>
                  <a:picLocks noChangeAspect="1" noChangeArrowheads="1"/>
                </p:cNvPicPr>
                <p:nvPr/>
              </p:nvPicPr>
              <p:blipFill>
                <a:blip r:embed="rId63" cstate="print"/>
                <a:srcRect/>
                <a:stretch>
                  <a:fillRect/>
                </a:stretch>
              </p:blipFill>
              <p:spPr bwMode="gray">
                <a:xfrm>
                  <a:off x="5570638" y="3705498"/>
                  <a:ext cx="750181" cy="219189"/>
                </a:xfrm>
                <a:prstGeom prst="rect">
                  <a:avLst/>
                </a:prstGeom>
                <a:noFill/>
              </p:spPr>
            </p:pic>
            <p:pic>
              <p:nvPicPr>
                <p:cNvPr id="1050" name="Picture 26" descr="\\corp.bankofamerica.com\ds_dfs\GCIB\COO\Pitchbook\Logos\Logo\D\DealerTrack Technologies.emf"/>
                <p:cNvPicPr>
                  <a:picLocks noChangeAspect="1" noChangeArrowheads="1"/>
                </p:cNvPicPr>
                <p:nvPr/>
              </p:nvPicPr>
              <p:blipFill>
                <a:blip r:embed="rId64" cstate="print"/>
                <a:srcRect/>
                <a:stretch>
                  <a:fillRect/>
                </a:stretch>
              </p:blipFill>
              <p:spPr bwMode="gray">
                <a:xfrm>
                  <a:off x="6418206" y="3910987"/>
                  <a:ext cx="708740" cy="200171"/>
                </a:xfrm>
                <a:prstGeom prst="rect">
                  <a:avLst/>
                </a:prstGeom>
                <a:noFill/>
              </p:spPr>
            </p:pic>
          </p:grpSp>
          <p:sp>
            <p:nvSpPr>
              <p:cNvPr id="132" name="TextBox 131"/>
              <p:cNvSpPr txBox="1"/>
              <p:nvPr/>
            </p:nvSpPr>
            <p:spPr>
              <a:xfrm>
                <a:off x="5329984" y="2302875"/>
                <a:ext cx="1254647" cy="246682"/>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($4,460mm)</a:t>
                </a:r>
                <a:endParaRPr lang="en-US" sz="1000" dirty="0">
                  <a:solidFill>
                    <a:srgbClr val="000000"/>
                  </a:solidFill>
                  <a:latin typeface="Calibri" panose="020F0502020204030204" pitchFamily="34" charset="0"/>
                  <a:cs typeface="Calibri" pitchFamily="34" charset="0"/>
                </a:endParaRPr>
              </a:p>
            </p:txBody>
          </p:sp>
        </p:grpSp>
      </p:grpSp>
      <p:grpSp>
        <p:nvGrpSpPr>
          <p:cNvPr id="20" name="Group 135"/>
          <p:cNvGrpSpPr/>
          <p:nvPr/>
        </p:nvGrpSpPr>
        <p:grpSpPr>
          <a:xfrm>
            <a:off x="6471720" y="2226470"/>
            <a:ext cx="1458360" cy="493028"/>
            <a:chOff x="4985100" y="2811728"/>
            <a:chExt cx="1984288" cy="670827"/>
          </a:xfrm>
        </p:grpSpPr>
        <p:pic>
          <p:nvPicPr>
            <p:cNvPr id="135" name="Picture 134"/>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bwMode="gray">
            <a:xfrm>
              <a:off x="4985100" y="2957712"/>
              <a:ext cx="706182" cy="212959"/>
            </a:xfrm>
            <a:prstGeom prst="rect">
              <a:avLst/>
            </a:prstGeom>
          </p:spPr>
        </p:pic>
        <p:cxnSp>
          <p:nvCxnSpPr>
            <p:cNvPr id="137" name="Straight Connector 136"/>
            <p:cNvCxnSpPr/>
            <p:nvPr>
              <p:custDataLst>
                <p:tags r:id="rId49"/>
              </p:custDataLst>
            </p:nvPr>
          </p:nvCxnSpPr>
          <p:spPr bwMode="gray">
            <a:xfrm flipH="1">
              <a:off x="5710860" y="2891267"/>
              <a:ext cx="114475" cy="257682"/>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19" name="Picture 3"/>
            <p:cNvPicPr>
              <a:picLocks noChangeAspect="1" noChangeArrowheads="1"/>
            </p:cNvPicPr>
            <p:nvPr/>
          </p:nvPicPr>
          <p:blipFill>
            <a:blip r:embed="rId66" cstate="print"/>
            <a:srcRect/>
            <a:stretch>
              <a:fillRect/>
            </a:stretch>
          </p:blipFill>
          <p:spPr bwMode="auto">
            <a:xfrm>
              <a:off x="5886718" y="2954620"/>
              <a:ext cx="684250" cy="207137"/>
            </a:xfrm>
            <a:prstGeom prst="rect">
              <a:avLst/>
            </a:prstGeom>
            <a:noFill/>
            <a:ln w="9525">
              <a:noFill/>
              <a:miter lim="800000"/>
              <a:headEnd/>
              <a:tailEnd/>
            </a:ln>
          </p:spPr>
        </p:pic>
        <p:sp>
          <p:nvSpPr>
            <p:cNvPr id="138" name="TextBox 137"/>
            <p:cNvSpPr txBox="1"/>
            <p:nvPr/>
          </p:nvSpPr>
          <p:spPr>
            <a:xfrm>
              <a:off x="6471724" y="2811728"/>
              <a:ext cx="497664" cy="293140"/>
            </a:xfrm>
            <a:prstGeom prst="rect">
              <a:avLst/>
            </a:prstGeom>
            <a:noFill/>
          </p:spPr>
          <p:txBody>
            <a:bodyPr wrap="square" rtlCol="0">
              <a:spAutoFit/>
            </a:bodyPr>
            <a:lstStyle/>
            <a:p>
              <a:r>
                <a:rPr lang="en-US" sz="800" dirty="0" smtClean="0">
                  <a:solidFill>
                    <a:srgbClr val="000000"/>
                  </a:solidFill>
                  <a:latin typeface="Calibri" panose="020F0502020204030204" pitchFamily="34" charset="0"/>
                  <a:cs typeface="Calibri" pitchFamily="34" charset="0"/>
                </a:rPr>
                <a:t>(3)</a:t>
              </a:r>
              <a:endParaRPr lang="en-US" sz="800" dirty="0">
                <a:solidFill>
                  <a:srgbClr val="000000"/>
                </a:solidFill>
                <a:latin typeface="Calibri" panose="020F0502020204030204" pitchFamily="34" charset="0"/>
                <a:cs typeface="Calibri" pitchFamily="34" charset="0"/>
              </a:endParaRPr>
            </a:p>
          </p:txBody>
        </p:sp>
        <p:sp>
          <p:nvSpPr>
            <p:cNvPr id="134" name="TextBox 133"/>
            <p:cNvSpPr txBox="1"/>
            <p:nvPr/>
          </p:nvSpPr>
          <p:spPr>
            <a:xfrm>
              <a:off x="5311688" y="3147540"/>
              <a:ext cx="1244161" cy="335015"/>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($3,880mm)</a:t>
              </a:r>
              <a:endParaRPr lang="en-US" sz="1000" dirty="0">
                <a:solidFill>
                  <a:srgbClr val="000000"/>
                </a:solidFill>
                <a:latin typeface="Calibri" panose="020F0502020204030204" pitchFamily="34" charset="0"/>
                <a:cs typeface="Calibri" pitchFamily="34" charset="0"/>
              </a:endParaRPr>
            </a:p>
          </p:txBody>
        </p:sp>
      </p:grpSp>
      <p:grpSp>
        <p:nvGrpSpPr>
          <p:cNvPr id="23" name="Group 99"/>
          <p:cNvGrpSpPr/>
          <p:nvPr/>
        </p:nvGrpSpPr>
        <p:grpSpPr>
          <a:xfrm>
            <a:off x="4356748" y="5591924"/>
            <a:ext cx="1243374" cy="379824"/>
            <a:chOff x="7867649" y="5728305"/>
            <a:chExt cx="1428751" cy="457440"/>
          </a:xfrm>
        </p:grpSpPr>
        <p:grpSp>
          <p:nvGrpSpPr>
            <p:cNvPr id="24" name="Group 90"/>
            <p:cNvGrpSpPr/>
            <p:nvPr/>
          </p:nvGrpSpPr>
          <p:grpSpPr>
            <a:xfrm>
              <a:off x="7867649" y="5728305"/>
              <a:ext cx="1428751" cy="185329"/>
              <a:chOff x="7867649" y="5728305"/>
              <a:chExt cx="1428751" cy="185329"/>
            </a:xfrm>
          </p:grpSpPr>
          <p:pic>
            <p:nvPicPr>
              <p:cNvPr id="31750" name="Picture 6" descr="Image result for telogis logo"/>
              <p:cNvPicPr>
                <a:picLocks noChangeAspect="1" noChangeArrowheads="1"/>
              </p:cNvPicPr>
              <p:nvPr/>
            </p:nvPicPr>
            <p:blipFill>
              <a:blip r:embed="rId67" cstate="print"/>
              <a:srcRect/>
              <a:stretch>
                <a:fillRect/>
              </a:stretch>
            </p:blipFill>
            <p:spPr bwMode="auto">
              <a:xfrm>
                <a:off x="8763548" y="5739450"/>
                <a:ext cx="532852" cy="161561"/>
              </a:xfrm>
              <a:prstGeom prst="rect">
                <a:avLst/>
              </a:prstGeom>
              <a:noFill/>
            </p:spPr>
          </p:pic>
          <p:cxnSp>
            <p:nvCxnSpPr>
              <p:cNvPr id="88" name="Straight Connector 87"/>
              <p:cNvCxnSpPr/>
              <p:nvPr>
                <p:custDataLst>
                  <p:tags r:id="rId48"/>
                </p:custDataLst>
              </p:nvPr>
            </p:nvCxnSpPr>
            <p:spPr bwMode="gray">
              <a:xfrm flipH="1">
                <a:off x="8628368" y="5728305"/>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90" name="Picture 89"/>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bwMode="gray">
              <a:xfrm>
                <a:off x="7867649" y="5739059"/>
                <a:ext cx="734813" cy="159742"/>
              </a:xfrm>
              <a:prstGeom prst="rect">
                <a:avLst/>
              </a:prstGeom>
            </p:spPr>
          </p:pic>
        </p:grpSp>
        <p:sp>
          <p:nvSpPr>
            <p:cNvPr id="99" name="TextBox 98"/>
            <p:cNvSpPr txBox="1"/>
            <p:nvPr/>
          </p:nvSpPr>
          <p:spPr>
            <a:xfrm>
              <a:off x="8184868" y="5889209"/>
              <a:ext cx="1095884" cy="296536"/>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(~$900mm)</a:t>
              </a:r>
              <a:endParaRPr lang="en-US" sz="1000" dirty="0">
                <a:solidFill>
                  <a:srgbClr val="000000"/>
                </a:solidFill>
                <a:latin typeface="Calibri" panose="020F0502020204030204" pitchFamily="34" charset="0"/>
                <a:cs typeface="Calibri" pitchFamily="34" charset="0"/>
              </a:endParaRPr>
            </a:p>
          </p:txBody>
        </p:sp>
      </p:grpSp>
      <p:grpSp>
        <p:nvGrpSpPr>
          <p:cNvPr id="25" name="Group 102"/>
          <p:cNvGrpSpPr/>
          <p:nvPr/>
        </p:nvGrpSpPr>
        <p:grpSpPr>
          <a:xfrm>
            <a:off x="6560820" y="1962738"/>
            <a:ext cx="1280160" cy="372105"/>
            <a:chOff x="7670764" y="1930023"/>
            <a:chExt cx="1593656" cy="476131"/>
          </a:xfrm>
        </p:grpSpPr>
        <p:grpSp>
          <p:nvGrpSpPr>
            <p:cNvPr id="26" name="Group 9"/>
            <p:cNvGrpSpPr/>
            <p:nvPr/>
          </p:nvGrpSpPr>
          <p:grpSpPr bwMode="gray">
            <a:xfrm>
              <a:off x="7670764" y="1944721"/>
              <a:ext cx="918658" cy="185329"/>
              <a:chOff x="7551604" y="1999744"/>
              <a:chExt cx="918658" cy="185329"/>
            </a:xfrm>
          </p:grpSpPr>
          <p:pic>
            <p:nvPicPr>
              <p:cNvPr id="125" name="Picture 124"/>
              <p:cNvPicPr>
                <a:picLocks noChangeAspect="1"/>
              </p:cNvPicPr>
              <p:nvPr/>
            </p:nvPicPr>
            <p:blipFill>
              <a:blip r:embed="rId69" cstate="print">
                <a:extLst>
                  <a:ext uri="{28A0092B-C50C-407E-A947-70E740481C1C}">
                    <a14:useLocalDpi xmlns:a14="http://schemas.microsoft.com/office/drawing/2010/main" val="0"/>
                  </a:ext>
                </a:extLst>
              </a:blip>
              <a:stretch>
                <a:fillRect/>
              </a:stretch>
            </p:blipFill>
            <p:spPr bwMode="gray">
              <a:xfrm>
                <a:off x="7551604" y="2000968"/>
                <a:ext cx="768717" cy="182880"/>
              </a:xfrm>
              <a:prstGeom prst="rect">
                <a:avLst/>
              </a:prstGeom>
            </p:spPr>
          </p:pic>
          <p:cxnSp>
            <p:nvCxnSpPr>
              <p:cNvPr id="127" name="Straight Connector 126"/>
              <p:cNvCxnSpPr/>
              <p:nvPr>
                <p:custDataLst>
                  <p:tags r:id="rId47"/>
                </p:custDataLst>
              </p:nvPr>
            </p:nvCxnSpPr>
            <p:spPr bwMode="gray">
              <a:xfrm flipH="1">
                <a:off x="8377596" y="1999744"/>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pic>
          <p:nvPicPr>
            <p:cNvPr id="124" name="Picture 2"/>
            <p:cNvPicPr>
              <a:picLocks noChangeAspect="1" noChangeArrowheads="1"/>
            </p:cNvPicPr>
            <p:nvPr/>
          </p:nvPicPr>
          <p:blipFill>
            <a:blip r:embed="rId70" cstate="print"/>
            <a:srcRect/>
            <a:stretch>
              <a:fillRect/>
            </a:stretch>
          </p:blipFill>
          <p:spPr bwMode="auto">
            <a:xfrm>
              <a:off x="8673982" y="1930023"/>
              <a:ext cx="590438" cy="210504"/>
            </a:xfrm>
            <a:prstGeom prst="rect">
              <a:avLst/>
            </a:prstGeom>
            <a:noFill/>
            <a:ln w="9525">
              <a:noFill/>
              <a:miter lim="800000"/>
              <a:headEnd/>
              <a:tailEnd/>
            </a:ln>
          </p:spPr>
        </p:pic>
        <p:sp>
          <p:nvSpPr>
            <p:cNvPr id="102" name="TextBox 101"/>
            <p:cNvSpPr txBox="1"/>
            <p:nvPr/>
          </p:nvSpPr>
          <p:spPr>
            <a:xfrm>
              <a:off x="7928107" y="2091099"/>
              <a:ext cx="1095884" cy="315055"/>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($4,562mm)</a:t>
              </a:r>
              <a:endParaRPr lang="en-US" sz="1000" dirty="0">
                <a:solidFill>
                  <a:srgbClr val="000000"/>
                </a:solidFill>
                <a:latin typeface="Calibri" panose="020F0502020204030204" pitchFamily="34" charset="0"/>
                <a:cs typeface="Calibri" pitchFamily="34" charset="0"/>
              </a:endParaRPr>
            </a:p>
          </p:txBody>
        </p:sp>
      </p:grpSp>
      <p:grpSp>
        <p:nvGrpSpPr>
          <p:cNvPr id="27" name="Group 145"/>
          <p:cNvGrpSpPr/>
          <p:nvPr/>
        </p:nvGrpSpPr>
        <p:grpSpPr>
          <a:xfrm>
            <a:off x="4380245" y="3073132"/>
            <a:ext cx="1668947" cy="422790"/>
            <a:chOff x="7627865" y="2430496"/>
            <a:chExt cx="1897135" cy="480596"/>
          </a:xfrm>
        </p:grpSpPr>
        <p:grpSp>
          <p:nvGrpSpPr>
            <p:cNvPr id="28" name="Group 8"/>
            <p:cNvGrpSpPr/>
            <p:nvPr/>
          </p:nvGrpSpPr>
          <p:grpSpPr bwMode="gray">
            <a:xfrm>
              <a:off x="7627865" y="2430496"/>
              <a:ext cx="1897135" cy="257681"/>
              <a:chOff x="7534275" y="2295019"/>
              <a:chExt cx="1897135" cy="257681"/>
            </a:xfrm>
          </p:grpSpPr>
          <p:pic>
            <p:nvPicPr>
              <p:cNvPr id="6" name="Picture 5"/>
              <p:cNvPicPr>
                <a:picLocks noChangeAspect="1"/>
              </p:cNvPicPr>
              <p:nvPr/>
            </p:nvPicPr>
            <p:blipFill>
              <a:blip r:embed="rId71" cstate="print">
                <a:extLst>
                  <a:ext uri="{28A0092B-C50C-407E-A947-70E740481C1C}">
                    <a14:useLocalDpi xmlns:a14="http://schemas.microsoft.com/office/drawing/2010/main" val="0"/>
                  </a:ext>
                </a:extLst>
              </a:blip>
              <a:stretch>
                <a:fillRect/>
              </a:stretch>
            </p:blipFill>
            <p:spPr bwMode="gray">
              <a:xfrm>
                <a:off x="7534275" y="2332419"/>
                <a:ext cx="841248" cy="182880"/>
              </a:xfrm>
              <a:prstGeom prst="rect">
                <a:avLst/>
              </a:prstGeom>
            </p:spPr>
          </p:pic>
          <p:pic>
            <p:nvPicPr>
              <p:cNvPr id="7" name="Picture 6"/>
              <p:cNvPicPr>
                <a:picLocks noChangeAspect="1"/>
              </p:cNvPicPr>
              <p:nvPr/>
            </p:nvPicPr>
            <p:blipFill rotWithShape="1">
              <a:blip r:embed="rId72" cstate="print">
                <a:extLst>
                  <a:ext uri="{28A0092B-C50C-407E-A947-70E740481C1C}">
                    <a14:useLocalDpi xmlns:a14="http://schemas.microsoft.com/office/drawing/2010/main" val="0"/>
                  </a:ext>
                </a:extLst>
              </a:blip>
              <a:srcRect l="3546" t="13225" r="4398" b="14654"/>
              <a:stretch/>
            </p:blipFill>
            <p:spPr bwMode="gray">
              <a:xfrm>
                <a:off x="8535417" y="2332419"/>
                <a:ext cx="895993" cy="182880"/>
              </a:xfrm>
              <a:prstGeom prst="rect">
                <a:avLst/>
              </a:prstGeom>
            </p:spPr>
          </p:pic>
          <p:cxnSp>
            <p:nvCxnSpPr>
              <p:cNvPr id="128" name="Straight Connector 127"/>
              <p:cNvCxnSpPr/>
              <p:nvPr>
                <p:custDataLst>
                  <p:tags r:id="rId46"/>
                </p:custDataLst>
              </p:nvPr>
            </p:nvCxnSpPr>
            <p:spPr bwMode="gray">
              <a:xfrm flipH="1">
                <a:off x="8401050" y="2295019"/>
                <a:ext cx="114475" cy="257681"/>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sp>
          <p:nvSpPr>
            <p:cNvPr id="110" name="TextBox 109"/>
            <p:cNvSpPr txBox="1"/>
            <p:nvPr/>
          </p:nvSpPr>
          <p:spPr>
            <a:xfrm>
              <a:off x="8084969" y="2631206"/>
              <a:ext cx="1095884" cy="279886"/>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($2,383mm)</a:t>
              </a:r>
              <a:endParaRPr lang="en-US" sz="1000" dirty="0">
                <a:solidFill>
                  <a:srgbClr val="000000"/>
                </a:solidFill>
                <a:latin typeface="Calibri" panose="020F0502020204030204" pitchFamily="34" charset="0"/>
                <a:cs typeface="Calibri" pitchFamily="34" charset="0"/>
              </a:endParaRPr>
            </a:p>
          </p:txBody>
        </p:sp>
      </p:grpSp>
      <p:grpSp>
        <p:nvGrpSpPr>
          <p:cNvPr id="29" name="Group 148"/>
          <p:cNvGrpSpPr/>
          <p:nvPr/>
        </p:nvGrpSpPr>
        <p:grpSpPr>
          <a:xfrm>
            <a:off x="4427523" y="2133600"/>
            <a:ext cx="1012078" cy="397776"/>
            <a:chOff x="7478987" y="2209469"/>
            <a:chExt cx="1168956" cy="459434"/>
          </a:xfrm>
        </p:grpSpPr>
        <p:grpSp>
          <p:nvGrpSpPr>
            <p:cNvPr id="30" name="Group 146"/>
            <p:cNvGrpSpPr/>
            <p:nvPr/>
          </p:nvGrpSpPr>
          <p:grpSpPr>
            <a:xfrm>
              <a:off x="7478987" y="2209469"/>
              <a:ext cx="1102411" cy="185329"/>
              <a:chOff x="7537508" y="3299420"/>
              <a:chExt cx="1102411" cy="185329"/>
            </a:xfrm>
          </p:grpSpPr>
          <p:grpSp>
            <p:nvGrpSpPr>
              <p:cNvPr id="31" name="Group 112"/>
              <p:cNvGrpSpPr/>
              <p:nvPr/>
            </p:nvGrpSpPr>
            <p:grpSpPr bwMode="gray">
              <a:xfrm>
                <a:off x="7537508" y="3299420"/>
                <a:ext cx="709378" cy="185329"/>
                <a:chOff x="7470123" y="3641428"/>
                <a:chExt cx="709378" cy="185329"/>
              </a:xfrm>
            </p:grpSpPr>
            <p:pic>
              <p:nvPicPr>
                <p:cNvPr id="118" name="Graphic (8 KB .wmf)" descr="Walmart_3.wmf"/>
                <p:cNvPicPr>
                  <a:picLocks noChangeAspect="1"/>
                </p:cNvPicPr>
                <p:nvPr/>
              </p:nvPicPr>
              <p:blipFill>
                <a:blip r:embed="rId73" cstate="print"/>
                <a:stretch>
                  <a:fillRect/>
                </a:stretch>
              </p:blipFill>
              <p:spPr bwMode="gray">
                <a:xfrm>
                  <a:off x="7470123" y="3642723"/>
                  <a:ext cx="602148" cy="147774"/>
                </a:xfrm>
                <a:prstGeom prst="rect">
                  <a:avLst/>
                </a:prstGeom>
              </p:spPr>
            </p:pic>
            <p:cxnSp>
              <p:nvCxnSpPr>
                <p:cNvPr id="119" name="Straight Connector 118"/>
                <p:cNvCxnSpPr/>
                <p:nvPr>
                  <p:custDataLst>
                    <p:tags r:id="rId45"/>
                  </p:custDataLst>
                </p:nvPr>
              </p:nvCxnSpPr>
              <p:spPr bwMode="gray">
                <a:xfrm flipH="1">
                  <a:off x="8086835" y="3641428"/>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pic>
            <p:nvPicPr>
              <p:cNvPr id="31746" name="Picture 2" descr="Image result">
                <a:hlinkClick r:id="rId74"/>
              </p:cNvPr>
              <p:cNvPicPr>
                <a:picLocks noChangeAspect="1" noChangeArrowheads="1"/>
              </p:cNvPicPr>
              <p:nvPr/>
            </p:nvPicPr>
            <p:blipFill>
              <a:blip r:embed="rId75" cstate="print"/>
              <a:srcRect/>
              <a:stretch>
                <a:fillRect/>
              </a:stretch>
            </p:blipFill>
            <p:spPr bwMode="auto">
              <a:xfrm>
                <a:off x="8271480" y="3331503"/>
                <a:ext cx="368439" cy="149184"/>
              </a:xfrm>
              <a:prstGeom prst="rect">
                <a:avLst/>
              </a:prstGeom>
              <a:noFill/>
            </p:spPr>
          </p:pic>
        </p:grpSp>
        <p:sp>
          <p:nvSpPr>
            <p:cNvPr id="148" name="TextBox 147"/>
            <p:cNvSpPr txBox="1"/>
            <p:nvPr/>
          </p:nvSpPr>
          <p:spPr>
            <a:xfrm>
              <a:off x="7541147" y="2384516"/>
              <a:ext cx="1106796" cy="284387"/>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(~$3,000mm)</a:t>
              </a:r>
              <a:endParaRPr lang="en-US" sz="1000" dirty="0">
                <a:solidFill>
                  <a:srgbClr val="000000"/>
                </a:solidFill>
                <a:latin typeface="Calibri" panose="020F0502020204030204" pitchFamily="34" charset="0"/>
                <a:cs typeface="Calibri" pitchFamily="34" charset="0"/>
              </a:endParaRPr>
            </a:p>
          </p:txBody>
        </p:sp>
      </p:grpSp>
      <p:grpSp>
        <p:nvGrpSpPr>
          <p:cNvPr id="34" name="Group 155"/>
          <p:cNvGrpSpPr/>
          <p:nvPr/>
        </p:nvGrpSpPr>
        <p:grpSpPr>
          <a:xfrm>
            <a:off x="4380245" y="4026748"/>
            <a:ext cx="1615549" cy="425136"/>
            <a:chOff x="7417239" y="3649542"/>
            <a:chExt cx="1615549" cy="425136"/>
          </a:xfrm>
        </p:grpSpPr>
        <p:grpSp>
          <p:nvGrpSpPr>
            <p:cNvPr id="35" name="Group 152"/>
            <p:cNvGrpSpPr/>
            <p:nvPr/>
          </p:nvGrpSpPr>
          <p:grpSpPr>
            <a:xfrm>
              <a:off x="7417239" y="3649542"/>
              <a:ext cx="1615549" cy="287132"/>
              <a:chOff x="7607434" y="3788531"/>
              <a:chExt cx="1615549" cy="287132"/>
            </a:xfrm>
          </p:grpSpPr>
          <p:grpSp>
            <p:nvGrpSpPr>
              <p:cNvPr id="36" name="Group 68"/>
              <p:cNvGrpSpPr/>
              <p:nvPr/>
            </p:nvGrpSpPr>
            <p:grpSpPr bwMode="gray">
              <a:xfrm>
                <a:off x="7607434" y="3810493"/>
                <a:ext cx="700974" cy="185329"/>
                <a:chOff x="7464122" y="3879102"/>
                <a:chExt cx="700974" cy="185329"/>
              </a:xfrm>
            </p:grpSpPr>
            <p:pic>
              <p:nvPicPr>
                <p:cNvPr id="121" name="Graphic (54 KB .wmf)" descr="Unilever.wmf"/>
                <p:cNvPicPr>
                  <a:picLocks noChangeAspect="1"/>
                </p:cNvPicPr>
                <p:nvPr/>
              </p:nvPicPr>
              <p:blipFill>
                <a:blip r:embed="rId76" cstate="print"/>
                <a:srcRect t="79374"/>
                <a:stretch>
                  <a:fillRect/>
                </a:stretch>
              </p:blipFill>
              <p:spPr bwMode="gray">
                <a:xfrm>
                  <a:off x="7464122" y="3890664"/>
                  <a:ext cx="586770" cy="133909"/>
                </a:xfrm>
                <a:prstGeom prst="rect">
                  <a:avLst/>
                </a:prstGeom>
              </p:spPr>
            </p:pic>
            <p:cxnSp>
              <p:nvCxnSpPr>
                <p:cNvPr id="123" name="Straight Connector 122"/>
                <p:cNvCxnSpPr/>
                <p:nvPr>
                  <p:custDataLst>
                    <p:tags r:id="rId44"/>
                  </p:custDataLst>
                </p:nvPr>
              </p:nvCxnSpPr>
              <p:spPr bwMode="gray">
                <a:xfrm flipH="1">
                  <a:off x="8072430" y="3879102"/>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pic>
            <p:nvPicPr>
              <p:cNvPr id="31747" name="Picture 3"/>
              <p:cNvPicPr>
                <a:picLocks noChangeAspect="1" noChangeArrowheads="1"/>
              </p:cNvPicPr>
              <p:nvPr/>
            </p:nvPicPr>
            <p:blipFill>
              <a:blip r:embed="rId77" cstate="print"/>
              <a:srcRect/>
              <a:stretch>
                <a:fillRect/>
              </a:stretch>
            </p:blipFill>
            <p:spPr bwMode="auto">
              <a:xfrm>
                <a:off x="8358976" y="3788531"/>
                <a:ext cx="864007" cy="287132"/>
              </a:xfrm>
              <a:prstGeom prst="rect">
                <a:avLst/>
              </a:prstGeom>
              <a:noFill/>
              <a:ln w="9525">
                <a:noFill/>
                <a:miter lim="800000"/>
                <a:headEnd/>
                <a:tailEnd/>
              </a:ln>
            </p:spPr>
          </p:pic>
        </p:grpSp>
        <p:sp>
          <p:nvSpPr>
            <p:cNvPr id="154" name="TextBox 153"/>
            <p:cNvSpPr txBox="1"/>
            <p:nvPr/>
          </p:nvSpPr>
          <p:spPr>
            <a:xfrm>
              <a:off x="7702515" y="3828457"/>
              <a:ext cx="1095884"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(~$1,000mm)</a:t>
              </a:r>
              <a:endParaRPr lang="en-US" sz="1000" dirty="0">
                <a:solidFill>
                  <a:srgbClr val="000000"/>
                </a:solidFill>
                <a:latin typeface="Calibri" panose="020F0502020204030204" pitchFamily="34" charset="0"/>
                <a:cs typeface="Calibri" pitchFamily="34" charset="0"/>
              </a:endParaRPr>
            </a:p>
          </p:txBody>
        </p:sp>
      </p:grpSp>
      <p:grpSp>
        <p:nvGrpSpPr>
          <p:cNvPr id="37" name="Group 156"/>
          <p:cNvGrpSpPr/>
          <p:nvPr/>
        </p:nvGrpSpPr>
        <p:grpSpPr>
          <a:xfrm>
            <a:off x="6510906" y="2738173"/>
            <a:ext cx="1379988" cy="414639"/>
            <a:chOff x="7505231" y="4105046"/>
            <a:chExt cx="1379988" cy="414639"/>
          </a:xfrm>
        </p:grpSpPr>
        <p:grpSp>
          <p:nvGrpSpPr>
            <p:cNvPr id="39" name="Group 98"/>
            <p:cNvGrpSpPr/>
            <p:nvPr/>
          </p:nvGrpSpPr>
          <p:grpSpPr bwMode="gray">
            <a:xfrm>
              <a:off x="7505231" y="4105046"/>
              <a:ext cx="1312228" cy="224571"/>
              <a:chOff x="7434263" y="4800646"/>
              <a:chExt cx="1423933" cy="243688"/>
            </a:xfrm>
          </p:grpSpPr>
          <p:pic>
            <p:nvPicPr>
              <p:cNvPr id="107" name="Graphic (9 KB .emf)" descr="Allstate_2.emf"/>
              <p:cNvPicPr>
                <a:picLocks noChangeAspect="1"/>
              </p:cNvPicPr>
              <p:nvPr/>
            </p:nvPicPr>
            <p:blipFill>
              <a:blip r:embed="rId78" cstate="print"/>
              <a:stretch>
                <a:fillRect/>
              </a:stretch>
            </p:blipFill>
            <p:spPr bwMode="gray">
              <a:xfrm>
                <a:off x="7434263" y="4832361"/>
                <a:ext cx="809626" cy="182819"/>
              </a:xfrm>
              <a:prstGeom prst="rect">
                <a:avLst/>
              </a:prstGeom>
            </p:spPr>
          </p:pic>
          <p:pic>
            <p:nvPicPr>
              <p:cNvPr id="108" name="Picture 107"/>
              <p:cNvPicPr>
                <a:picLocks noChangeAspect="1"/>
              </p:cNvPicPr>
              <p:nvPr/>
            </p:nvPicPr>
            <p:blipFill>
              <a:blip r:embed="rId79" cstate="print">
                <a:extLst>
                  <a:ext uri="{28A0092B-C50C-407E-A947-70E740481C1C}">
                    <a14:useLocalDpi xmlns:a14="http://schemas.microsoft.com/office/drawing/2010/main" val="0"/>
                  </a:ext>
                </a:extLst>
              </a:blip>
              <a:stretch>
                <a:fillRect/>
              </a:stretch>
            </p:blipFill>
            <p:spPr bwMode="gray">
              <a:xfrm>
                <a:off x="8424863" y="4800646"/>
                <a:ext cx="433333" cy="243688"/>
              </a:xfrm>
              <a:prstGeom prst="rect">
                <a:avLst/>
              </a:prstGeom>
            </p:spPr>
          </p:pic>
        </p:grpSp>
        <p:sp>
          <p:nvSpPr>
            <p:cNvPr id="155" name="TextBox 154"/>
            <p:cNvSpPr txBox="1"/>
            <p:nvPr/>
          </p:nvSpPr>
          <p:spPr>
            <a:xfrm>
              <a:off x="7789335" y="4273464"/>
              <a:ext cx="1095884"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($1,430mm)</a:t>
              </a:r>
              <a:endParaRPr lang="en-US" sz="1000" dirty="0">
                <a:solidFill>
                  <a:srgbClr val="000000"/>
                </a:solidFill>
                <a:latin typeface="Calibri" panose="020F0502020204030204" pitchFamily="34" charset="0"/>
                <a:cs typeface="Calibri" pitchFamily="34" charset="0"/>
              </a:endParaRPr>
            </a:p>
          </p:txBody>
        </p:sp>
      </p:grpSp>
      <p:grpSp>
        <p:nvGrpSpPr>
          <p:cNvPr id="40" name="Group 161"/>
          <p:cNvGrpSpPr/>
          <p:nvPr/>
        </p:nvGrpSpPr>
        <p:grpSpPr>
          <a:xfrm>
            <a:off x="4424875" y="4523770"/>
            <a:ext cx="1251937" cy="406432"/>
            <a:chOff x="7567937" y="4985057"/>
            <a:chExt cx="1251937" cy="406432"/>
          </a:xfrm>
        </p:grpSpPr>
        <p:grpSp>
          <p:nvGrpSpPr>
            <p:cNvPr id="41" name="Group 86"/>
            <p:cNvGrpSpPr/>
            <p:nvPr/>
          </p:nvGrpSpPr>
          <p:grpSpPr bwMode="gray">
            <a:xfrm>
              <a:off x="7567937" y="4985057"/>
              <a:ext cx="1088613" cy="190125"/>
              <a:chOff x="7389018" y="5802650"/>
              <a:chExt cx="1439694" cy="251441"/>
            </a:xfrm>
          </p:grpSpPr>
          <p:pic>
            <p:nvPicPr>
              <p:cNvPr id="95" name="Picture 94"/>
              <p:cNvPicPr>
                <a:picLocks noChangeAspect="1"/>
              </p:cNvPicPr>
              <p:nvPr/>
            </p:nvPicPr>
            <p:blipFill>
              <a:blip r:embed="rId80" cstate="print">
                <a:extLst>
                  <a:ext uri="{28A0092B-C50C-407E-A947-70E740481C1C}">
                    <a14:useLocalDpi xmlns:a14="http://schemas.microsoft.com/office/drawing/2010/main" val="0"/>
                  </a:ext>
                </a:extLst>
              </a:blip>
              <a:stretch>
                <a:fillRect/>
              </a:stretch>
            </p:blipFill>
            <p:spPr bwMode="gray">
              <a:xfrm>
                <a:off x="7389018" y="5871211"/>
                <a:ext cx="768716" cy="182880"/>
              </a:xfrm>
              <a:prstGeom prst="rect">
                <a:avLst/>
              </a:prstGeom>
            </p:spPr>
          </p:pic>
          <p:pic>
            <p:nvPicPr>
              <p:cNvPr id="96" name="Picture 95"/>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bwMode="gray">
              <a:xfrm>
                <a:off x="8305801" y="5832195"/>
                <a:ext cx="522911" cy="210176"/>
              </a:xfrm>
              <a:prstGeom prst="rect">
                <a:avLst/>
              </a:prstGeom>
            </p:spPr>
          </p:pic>
          <p:cxnSp>
            <p:nvCxnSpPr>
              <p:cNvPr id="97" name="Straight Connector 96"/>
              <p:cNvCxnSpPr/>
              <p:nvPr>
                <p:custDataLst>
                  <p:tags r:id="rId43"/>
                </p:custDataLst>
              </p:nvPr>
            </p:nvCxnSpPr>
            <p:spPr bwMode="gray">
              <a:xfrm flipH="1">
                <a:off x="8150753" y="5802650"/>
                <a:ext cx="122551" cy="245098"/>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sp>
          <p:nvSpPr>
            <p:cNvPr id="161" name="TextBox 160"/>
            <p:cNvSpPr txBox="1"/>
            <p:nvPr/>
          </p:nvSpPr>
          <p:spPr>
            <a:xfrm>
              <a:off x="7723990" y="5145268"/>
              <a:ext cx="1095884"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($970mm)</a:t>
              </a:r>
              <a:endParaRPr lang="en-US" sz="1000" dirty="0">
                <a:solidFill>
                  <a:srgbClr val="000000"/>
                </a:solidFill>
                <a:latin typeface="Calibri" panose="020F0502020204030204" pitchFamily="34" charset="0"/>
                <a:cs typeface="Calibri" pitchFamily="34" charset="0"/>
              </a:endParaRPr>
            </a:p>
          </p:txBody>
        </p:sp>
      </p:grpSp>
      <p:grpSp>
        <p:nvGrpSpPr>
          <p:cNvPr id="42" name="Group 163"/>
          <p:cNvGrpSpPr/>
          <p:nvPr/>
        </p:nvGrpSpPr>
        <p:grpSpPr>
          <a:xfrm>
            <a:off x="4834979" y="3567808"/>
            <a:ext cx="1267302" cy="387054"/>
            <a:chOff x="7631819" y="5493336"/>
            <a:chExt cx="1267302" cy="387054"/>
          </a:xfrm>
        </p:grpSpPr>
        <p:grpSp>
          <p:nvGrpSpPr>
            <p:cNvPr id="43" name="Group 75"/>
            <p:cNvGrpSpPr/>
            <p:nvPr/>
          </p:nvGrpSpPr>
          <p:grpSpPr bwMode="gray">
            <a:xfrm>
              <a:off x="7631819" y="5493336"/>
              <a:ext cx="1225479" cy="185329"/>
              <a:chOff x="7574281" y="6108404"/>
              <a:chExt cx="1620701" cy="245098"/>
            </a:xfrm>
          </p:grpSpPr>
          <p:pic>
            <p:nvPicPr>
              <p:cNvPr id="77" name="Picture 76"/>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bwMode="gray">
              <a:xfrm>
                <a:off x="7574281" y="6159246"/>
                <a:ext cx="703385" cy="137160"/>
              </a:xfrm>
              <a:prstGeom prst="rect">
                <a:avLst/>
              </a:prstGeom>
            </p:spPr>
          </p:pic>
          <p:pic>
            <p:nvPicPr>
              <p:cNvPr id="83" name="Picture 82"/>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bwMode="gray">
              <a:xfrm>
                <a:off x="8451851" y="6127750"/>
                <a:ext cx="743131" cy="182880"/>
              </a:xfrm>
              <a:prstGeom prst="rect">
                <a:avLst/>
              </a:prstGeom>
            </p:spPr>
          </p:pic>
          <p:cxnSp>
            <p:nvCxnSpPr>
              <p:cNvPr id="85" name="Straight Connector 84"/>
              <p:cNvCxnSpPr/>
              <p:nvPr>
                <p:custDataLst>
                  <p:tags r:id="rId42"/>
                </p:custDataLst>
              </p:nvPr>
            </p:nvCxnSpPr>
            <p:spPr bwMode="gray">
              <a:xfrm flipH="1">
                <a:off x="8300297" y="6108404"/>
                <a:ext cx="122551" cy="245098"/>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sp>
          <p:nvSpPr>
            <p:cNvPr id="163" name="TextBox 162"/>
            <p:cNvSpPr txBox="1"/>
            <p:nvPr/>
          </p:nvSpPr>
          <p:spPr>
            <a:xfrm>
              <a:off x="7803237" y="5634169"/>
              <a:ext cx="1095884"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($1,700mm)</a:t>
              </a:r>
              <a:endParaRPr lang="en-US" sz="1000" dirty="0">
                <a:solidFill>
                  <a:srgbClr val="000000"/>
                </a:solidFill>
                <a:latin typeface="Calibri" panose="020F0502020204030204" pitchFamily="34" charset="0"/>
                <a:cs typeface="Calibri" pitchFamily="34" charset="0"/>
              </a:endParaRPr>
            </a:p>
          </p:txBody>
        </p:sp>
      </p:grpSp>
      <p:grpSp>
        <p:nvGrpSpPr>
          <p:cNvPr id="44" name="Group 165"/>
          <p:cNvGrpSpPr/>
          <p:nvPr/>
        </p:nvGrpSpPr>
        <p:grpSpPr>
          <a:xfrm>
            <a:off x="5053261" y="2603262"/>
            <a:ext cx="1013163" cy="397984"/>
            <a:chOff x="7559013" y="2519916"/>
            <a:chExt cx="1013163" cy="397984"/>
          </a:xfrm>
        </p:grpSpPr>
        <p:grpSp>
          <p:nvGrpSpPr>
            <p:cNvPr id="45" name="Group 87"/>
            <p:cNvGrpSpPr/>
            <p:nvPr/>
          </p:nvGrpSpPr>
          <p:grpSpPr bwMode="gray">
            <a:xfrm>
              <a:off x="7559013" y="2519916"/>
              <a:ext cx="848046" cy="185329"/>
              <a:chOff x="8875948" y="5741690"/>
              <a:chExt cx="1121545" cy="245098"/>
            </a:xfrm>
          </p:grpSpPr>
          <p:pic>
            <p:nvPicPr>
              <p:cNvPr id="89" name="Picture 88"/>
              <p:cNvPicPr>
                <a:picLocks noChangeAspect="1"/>
              </p:cNvPicPr>
              <p:nvPr/>
            </p:nvPicPr>
            <p:blipFill>
              <a:blip r:embed="rId84" cstate="print">
                <a:extLst>
                  <a:ext uri="{28A0092B-C50C-407E-A947-70E740481C1C}">
                    <a14:useLocalDpi xmlns:a14="http://schemas.microsoft.com/office/drawing/2010/main" val="0"/>
                  </a:ext>
                </a:extLst>
              </a:blip>
              <a:stretch>
                <a:fillRect/>
              </a:stretch>
            </p:blipFill>
            <p:spPr bwMode="gray">
              <a:xfrm>
                <a:off x="8875948" y="5750288"/>
                <a:ext cx="453209" cy="226605"/>
              </a:xfrm>
              <a:prstGeom prst="rect">
                <a:avLst/>
              </a:prstGeom>
            </p:spPr>
          </p:pic>
          <p:pic>
            <p:nvPicPr>
              <p:cNvPr id="93" name="Picture 92"/>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bwMode="gray">
              <a:xfrm>
                <a:off x="9501188" y="5812227"/>
                <a:ext cx="496305" cy="127564"/>
              </a:xfrm>
              <a:prstGeom prst="rect">
                <a:avLst/>
              </a:prstGeom>
            </p:spPr>
          </p:pic>
          <p:cxnSp>
            <p:nvCxnSpPr>
              <p:cNvPr id="94" name="Straight Connector 93"/>
              <p:cNvCxnSpPr/>
              <p:nvPr>
                <p:custDataLst>
                  <p:tags r:id="rId41"/>
                </p:custDataLst>
              </p:nvPr>
            </p:nvCxnSpPr>
            <p:spPr bwMode="gray">
              <a:xfrm flipH="1">
                <a:off x="9362335" y="5741690"/>
                <a:ext cx="122551" cy="245098"/>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sp>
          <p:nvSpPr>
            <p:cNvPr id="165" name="TextBox 164"/>
            <p:cNvSpPr txBox="1"/>
            <p:nvPr/>
          </p:nvSpPr>
          <p:spPr>
            <a:xfrm>
              <a:off x="7608105" y="2671679"/>
              <a:ext cx="964071"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($2,800mm)</a:t>
              </a:r>
              <a:endParaRPr lang="en-US" sz="1000" dirty="0">
                <a:solidFill>
                  <a:srgbClr val="000000"/>
                </a:solidFill>
                <a:latin typeface="Calibri" panose="020F0502020204030204" pitchFamily="34" charset="0"/>
                <a:cs typeface="Calibri" pitchFamily="34" charset="0"/>
              </a:endParaRPr>
            </a:p>
          </p:txBody>
        </p:sp>
      </p:grpSp>
      <p:grpSp>
        <p:nvGrpSpPr>
          <p:cNvPr id="31755" name="Group 31754"/>
          <p:cNvGrpSpPr/>
          <p:nvPr/>
        </p:nvGrpSpPr>
        <p:grpSpPr>
          <a:xfrm>
            <a:off x="2839722" y="5585183"/>
            <a:ext cx="1298939" cy="747117"/>
            <a:chOff x="2882634" y="5585183"/>
            <a:chExt cx="1298939" cy="747117"/>
          </a:xfrm>
        </p:grpSpPr>
        <p:grpSp>
          <p:nvGrpSpPr>
            <p:cNvPr id="18" name="Group 17"/>
            <p:cNvGrpSpPr/>
            <p:nvPr/>
          </p:nvGrpSpPr>
          <p:grpSpPr>
            <a:xfrm>
              <a:off x="2882634" y="5693567"/>
              <a:ext cx="1247159" cy="638733"/>
              <a:chOff x="4559034" y="4959800"/>
              <a:chExt cx="1247159" cy="853915"/>
            </a:xfrm>
          </p:grpSpPr>
          <p:pic>
            <p:nvPicPr>
              <p:cNvPr id="142" name="Graphic (9 KB .emf)" descr="IBM Global Financing.emf"/>
              <p:cNvPicPr>
                <a:picLocks noChangeAspect="1"/>
              </p:cNvPicPr>
              <p:nvPr/>
            </p:nvPicPr>
            <p:blipFill>
              <a:blip r:embed="rId86" cstate="print"/>
              <a:srcRect b="25165"/>
              <a:stretch>
                <a:fillRect/>
              </a:stretch>
            </p:blipFill>
            <p:spPr bwMode="gray">
              <a:xfrm>
                <a:off x="4663306" y="5054529"/>
                <a:ext cx="436372" cy="279417"/>
              </a:xfrm>
              <a:prstGeom prst="rect">
                <a:avLst/>
              </a:prstGeom>
            </p:spPr>
          </p:pic>
          <p:cxnSp>
            <p:nvCxnSpPr>
              <p:cNvPr id="143" name="Straight Connector 142"/>
              <p:cNvCxnSpPr/>
              <p:nvPr>
                <p:custDataLst>
                  <p:tags r:id="rId40"/>
                </p:custDataLst>
              </p:nvPr>
            </p:nvCxnSpPr>
            <p:spPr bwMode="gray">
              <a:xfrm flipH="1">
                <a:off x="5125501" y="4959800"/>
                <a:ext cx="125759" cy="476186"/>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144" name="Picture 2" descr="Image result for weather company logo"/>
              <p:cNvPicPr>
                <a:picLocks noChangeAspect="1" noChangeArrowheads="1"/>
              </p:cNvPicPr>
              <p:nvPr/>
            </p:nvPicPr>
            <p:blipFill>
              <a:blip r:embed="rId87" cstate="print">
                <a:clrChange>
                  <a:clrFrom>
                    <a:srgbClr val="FFFFFE"/>
                  </a:clrFrom>
                  <a:clrTo>
                    <a:srgbClr val="FFFFFE">
                      <a:alpha val="0"/>
                    </a:srgbClr>
                  </a:clrTo>
                </a:clrChange>
              </a:blip>
              <a:srcRect/>
              <a:stretch>
                <a:fillRect/>
              </a:stretch>
            </p:blipFill>
            <p:spPr bwMode="auto">
              <a:xfrm>
                <a:off x="5220254" y="4975716"/>
                <a:ext cx="585939" cy="595528"/>
              </a:xfrm>
              <a:prstGeom prst="rect">
                <a:avLst/>
              </a:prstGeom>
              <a:noFill/>
            </p:spPr>
          </p:pic>
          <p:sp>
            <p:nvSpPr>
              <p:cNvPr id="145" name="TextBox 144"/>
              <p:cNvSpPr txBox="1"/>
              <p:nvPr/>
            </p:nvSpPr>
            <p:spPr>
              <a:xfrm>
                <a:off x="4559034" y="5484545"/>
                <a:ext cx="1094863" cy="329170"/>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($2,000mm)</a:t>
                </a:r>
                <a:endParaRPr lang="en-US" sz="1000" dirty="0">
                  <a:solidFill>
                    <a:srgbClr val="000000"/>
                  </a:solidFill>
                  <a:latin typeface="Calibri" panose="020F0502020204030204" pitchFamily="34" charset="0"/>
                  <a:cs typeface="Calibri" pitchFamily="34" charset="0"/>
                </a:endParaRPr>
              </a:p>
            </p:txBody>
          </p:sp>
        </p:grpSp>
        <p:sp>
          <p:nvSpPr>
            <p:cNvPr id="150" name="TextBox 149"/>
            <p:cNvSpPr txBox="1"/>
            <p:nvPr/>
          </p:nvSpPr>
          <p:spPr>
            <a:xfrm>
              <a:off x="3855812" y="5585183"/>
              <a:ext cx="325761" cy="215444"/>
            </a:xfrm>
            <a:prstGeom prst="rect">
              <a:avLst/>
            </a:prstGeom>
            <a:noFill/>
          </p:spPr>
          <p:txBody>
            <a:bodyPr wrap="square" rtlCol="0">
              <a:spAutoFit/>
            </a:bodyPr>
            <a:lstStyle/>
            <a:p>
              <a:r>
                <a:rPr lang="en-US" sz="800" dirty="0" smtClean="0">
                  <a:solidFill>
                    <a:srgbClr val="000000"/>
                  </a:solidFill>
                  <a:latin typeface="Calibri" panose="020F0502020204030204" pitchFamily="34" charset="0"/>
                  <a:cs typeface="Calibri" pitchFamily="34" charset="0"/>
                </a:rPr>
                <a:t>(2)</a:t>
              </a:r>
              <a:endParaRPr lang="en-US" sz="800" dirty="0">
                <a:solidFill>
                  <a:srgbClr val="000000"/>
                </a:solidFill>
                <a:latin typeface="Calibri" panose="020F0502020204030204" pitchFamily="34" charset="0"/>
                <a:cs typeface="Calibri" pitchFamily="34" charset="0"/>
              </a:endParaRPr>
            </a:p>
          </p:txBody>
        </p:sp>
      </p:grpSp>
      <p:sp>
        <p:nvSpPr>
          <p:cNvPr id="8" name="AutoShape 4" descr="Image result for tripwire logo"/>
          <p:cNvSpPr>
            <a:spLocks noChangeAspect="1" noChangeArrowheads="1"/>
          </p:cNvSpPr>
          <p:nvPr/>
        </p:nvSpPr>
        <p:spPr bwMode="auto">
          <a:xfrm>
            <a:off x="-280419" y="58930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 name="AutoShape 6" descr="Image result for tripwire logo"/>
          <p:cNvSpPr>
            <a:spLocks noChangeAspect="1" noChangeArrowheads="1"/>
          </p:cNvSpPr>
          <p:nvPr/>
        </p:nvSpPr>
        <p:spPr bwMode="auto">
          <a:xfrm>
            <a:off x="-1502794" y="58930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nvGrpSpPr>
          <p:cNvPr id="48" name="Group 181"/>
          <p:cNvGrpSpPr/>
          <p:nvPr/>
        </p:nvGrpSpPr>
        <p:grpSpPr>
          <a:xfrm>
            <a:off x="1688235" y="5213904"/>
            <a:ext cx="841506" cy="491600"/>
            <a:chOff x="3047664" y="2795754"/>
            <a:chExt cx="1384585" cy="779517"/>
          </a:xfrm>
        </p:grpSpPr>
        <p:grpSp>
          <p:nvGrpSpPr>
            <p:cNvPr id="49" name="Group 172"/>
            <p:cNvGrpSpPr/>
            <p:nvPr/>
          </p:nvGrpSpPr>
          <p:grpSpPr>
            <a:xfrm>
              <a:off x="3047664" y="2795754"/>
              <a:ext cx="1384585" cy="346406"/>
              <a:chOff x="3047664" y="2795754"/>
              <a:chExt cx="1384585" cy="346406"/>
            </a:xfrm>
          </p:grpSpPr>
          <p:pic>
            <p:nvPicPr>
              <p:cNvPr id="4" name="Picture 2" descr="Image result for belden logo"/>
              <p:cNvPicPr>
                <a:picLocks noChangeAspect="1" noChangeArrowheads="1"/>
              </p:cNvPicPr>
              <p:nvPr/>
            </p:nvPicPr>
            <p:blipFill>
              <a:blip r:embed="rId88" cstate="print"/>
              <a:srcRect/>
              <a:stretch>
                <a:fillRect/>
              </a:stretch>
            </p:blipFill>
            <p:spPr bwMode="auto">
              <a:xfrm>
                <a:off x="3047664" y="2828953"/>
                <a:ext cx="655121" cy="204522"/>
              </a:xfrm>
              <a:prstGeom prst="rect">
                <a:avLst/>
              </a:prstGeom>
              <a:noFill/>
            </p:spPr>
          </p:pic>
          <p:pic>
            <p:nvPicPr>
              <p:cNvPr id="31752" name="Picture 8" descr="Image result for tripwire logo"/>
              <p:cNvPicPr>
                <a:picLocks noChangeAspect="1" noChangeArrowheads="1"/>
              </p:cNvPicPr>
              <p:nvPr/>
            </p:nvPicPr>
            <p:blipFill>
              <a:blip r:embed="rId89" cstate="print"/>
              <a:srcRect/>
              <a:stretch>
                <a:fillRect/>
              </a:stretch>
            </p:blipFill>
            <p:spPr bwMode="auto">
              <a:xfrm>
                <a:off x="3885747" y="2816451"/>
                <a:ext cx="546502" cy="273251"/>
              </a:xfrm>
              <a:prstGeom prst="rect">
                <a:avLst/>
              </a:prstGeom>
              <a:noFill/>
            </p:spPr>
          </p:pic>
          <p:cxnSp>
            <p:nvCxnSpPr>
              <p:cNvPr id="152" name="Straight Connector 151"/>
              <p:cNvCxnSpPr/>
              <p:nvPr>
                <p:custDataLst>
                  <p:tags r:id="rId39"/>
                </p:custDataLst>
              </p:nvPr>
            </p:nvCxnSpPr>
            <p:spPr bwMode="gray">
              <a:xfrm flipH="1">
                <a:off x="3694675" y="2795754"/>
                <a:ext cx="173207" cy="346406"/>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sp>
          <p:nvSpPr>
            <p:cNvPr id="175" name="TextBox 174"/>
            <p:cNvSpPr txBox="1"/>
            <p:nvPr/>
          </p:nvSpPr>
          <p:spPr>
            <a:xfrm>
              <a:off x="3047664" y="3184845"/>
              <a:ext cx="1349106" cy="390426"/>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($710mm)</a:t>
              </a:r>
              <a:endParaRPr lang="en-US" sz="1000" dirty="0">
                <a:solidFill>
                  <a:srgbClr val="000000"/>
                </a:solidFill>
                <a:latin typeface="Calibri" panose="020F0502020204030204" pitchFamily="34" charset="0"/>
                <a:cs typeface="Calibri" pitchFamily="34" charset="0"/>
              </a:endParaRPr>
            </a:p>
          </p:txBody>
        </p:sp>
      </p:grpSp>
      <p:grpSp>
        <p:nvGrpSpPr>
          <p:cNvPr id="70" name="Group 69"/>
          <p:cNvGrpSpPr/>
          <p:nvPr/>
        </p:nvGrpSpPr>
        <p:grpSpPr>
          <a:xfrm>
            <a:off x="1634540" y="3324566"/>
            <a:ext cx="948896" cy="670423"/>
            <a:chOff x="2360597" y="2503200"/>
            <a:chExt cx="1438860" cy="924634"/>
          </a:xfrm>
        </p:grpSpPr>
        <p:pic>
          <p:nvPicPr>
            <p:cNvPr id="31754" name="Picture 10" descr="Image result for gemalto logo"/>
            <p:cNvPicPr>
              <a:picLocks noChangeAspect="1" noChangeArrowheads="1"/>
            </p:cNvPicPr>
            <p:nvPr/>
          </p:nvPicPr>
          <p:blipFill>
            <a:blip r:embed="rId90" cstate="print"/>
            <a:srcRect/>
            <a:stretch>
              <a:fillRect/>
            </a:stretch>
          </p:blipFill>
          <p:spPr bwMode="auto">
            <a:xfrm>
              <a:off x="2360597" y="2604840"/>
              <a:ext cx="659865" cy="232894"/>
            </a:xfrm>
            <a:prstGeom prst="rect">
              <a:avLst/>
            </a:prstGeom>
            <a:noFill/>
          </p:spPr>
        </p:pic>
        <p:cxnSp>
          <p:nvCxnSpPr>
            <p:cNvPr id="183" name="Straight Connector 182"/>
            <p:cNvCxnSpPr/>
            <p:nvPr>
              <p:custDataLst>
                <p:tags r:id="rId38"/>
              </p:custDataLst>
            </p:nvPr>
          </p:nvCxnSpPr>
          <p:spPr bwMode="gray">
            <a:xfrm flipH="1">
              <a:off x="2821991" y="2647193"/>
              <a:ext cx="320976" cy="345232"/>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31756" name="Picture 12" descr="Image result for safenet logo"/>
            <p:cNvPicPr>
              <a:picLocks noChangeAspect="1" noChangeArrowheads="1"/>
            </p:cNvPicPr>
            <p:nvPr/>
          </p:nvPicPr>
          <p:blipFill>
            <a:blip r:embed="rId91" cstate="print">
              <a:clrChange>
                <a:clrFrom>
                  <a:srgbClr val="FFFFFF"/>
                </a:clrFrom>
                <a:clrTo>
                  <a:srgbClr val="FFFFFF">
                    <a:alpha val="0"/>
                  </a:srgbClr>
                </a:clrTo>
              </a:clrChange>
            </a:blip>
            <a:srcRect/>
            <a:stretch>
              <a:fillRect/>
            </a:stretch>
          </p:blipFill>
          <p:spPr bwMode="auto">
            <a:xfrm>
              <a:off x="3029225" y="2503200"/>
              <a:ext cx="770232" cy="897813"/>
            </a:xfrm>
            <a:prstGeom prst="rect">
              <a:avLst/>
            </a:prstGeom>
            <a:noFill/>
          </p:spPr>
        </p:pic>
        <p:sp>
          <p:nvSpPr>
            <p:cNvPr id="185" name="TextBox 184"/>
            <p:cNvSpPr txBox="1"/>
            <p:nvPr/>
          </p:nvSpPr>
          <p:spPr>
            <a:xfrm>
              <a:off x="2534676" y="3088251"/>
              <a:ext cx="1235428" cy="339583"/>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($890mm)</a:t>
              </a:r>
              <a:endParaRPr lang="en-US" sz="1000" dirty="0">
                <a:solidFill>
                  <a:srgbClr val="000000"/>
                </a:solidFill>
                <a:latin typeface="Calibri" panose="020F0502020204030204" pitchFamily="34" charset="0"/>
                <a:cs typeface="Calibri" pitchFamily="34" charset="0"/>
              </a:endParaRPr>
            </a:p>
          </p:txBody>
        </p:sp>
      </p:grpSp>
      <p:grpSp>
        <p:nvGrpSpPr>
          <p:cNvPr id="76" name="Group 75"/>
          <p:cNvGrpSpPr/>
          <p:nvPr/>
        </p:nvGrpSpPr>
        <p:grpSpPr>
          <a:xfrm>
            <a:off x="4802863" y="5002088"/>
            <a:ext cx="1232624" cy="517947"/>
            <a:chOff x="8355079" y="4296018"/>
            <a:chExt cx="1232624" cy="517947"/>
          </a:xfrm>
        </p:grpSpPr>
        <p:grpSp>
          <p:nvGrpSpPr>
            <p:cNvPr id="46" name="Group 180"/>
            <p:cNvGrpSpPr/>
            <p:nvPr/>
          </p:nvGrpSpPr>
          <p:grpSpPr>
            <a:xfrm>
              <a:off x="8491819" y="4336656"/>
              <a:ext cx="1095884" cy="477309"/>
              <a:chOff x="8695916" y="5809856"/>
              <a:chExt cx="1095884" cy="477309"/>
            </a:xfrm>
          </p:grpSpPr>
          <p:pic>
            <p:nvPicPr>
              <p:cNvPr id="171" name="Picture 2"/>
              <p:cNvPicPr>
                <a:picLocks noChangeAspect="1" noChangeArrowheads="1"/>
              </p:cNvPicPr>
              <p:nvPr/>
            </p:nvPicPr>
            <p:blipFill>
              <a:blip r:embed="rId92" cstate="print"/>
              <a:srcRect/>
              <a:stretch>
                <a:fillRect/>
              </a:stretch>
            </p:blipFill>
            <p:spPr bwMode="auto">
              <a:xfrm>
                <a:off x="8975519" y="5809856"/>
                <a:ext cx="622712" cy="174548"/>
              </a:xfrm>
              <a:prstGeom prst="rect">
                <a:avLst/>
              </a:prstGeom>
              <a:noFill/>
              <a:ln w="9525">
                <a:noFill/>
                <a:miter lim="800000"/>
                <a:headEnd/>
                <a:tailEnd/>
              </a:ln>
            </p:spPr>
          </p:pic>
          <p:grpSp>
            <p:nvGrpSpPr>
              <p:cNvPr id="47" name="Group 178"/>
              <p:cNvGrpSpPr/>
              <p:nvPr/>
            </p:nvGrpSpPr>
            <p:grpSpPr>
              <a:xfrm>
                <a:off x="8695916" y="5818994"/>
                <a:ext cx="1095884" cy="468171"/>
                <a:chOff x="9629366" y="3047219"/>
                <a:chExt cx="1095884" cy="468171"/>
              </a:xfrm>
            </p:grpSpPr>
            <p:sp>
              <p:nvSpPr>
                <p:cNvPr id="177" name="TextBox 176"/>
                <p:cNvSpPr txBox="1"/>
                <p:nvPr/>
              </p:nvSpPr>
              <p:spPr>
                <a:xfrm>
                  <a:off x="9629366" y="3269169"/>
                  <a:ext cx="1095884"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($915mm)</a:t>
                  </a:r>
                  <a:endParaRPr lang="en-US" sz="1000" dirty="0">
                    <a:solidFill>
                      <a:srgbClr val="000000"/>
                    </a:solidFill>
                    <a:latin typeface="Calibri" panose="020F0502020204030204" pitchFamily="34" charset="0"/>
                    <a:cs typeface="Calibri" pitchFamily="34" charset="0"/>
                  </a:endParaRPr>
                </a:p>
              </p:txBody>
            </p:sp>
            <p:cxnSp>
              <p:nvCxnSpPr>
                <p:cNvPr id="178" name="Straight Connector 177"/>
                <p:cNvCxnSpPr/>
                <p:nvPr>
                  <p:custDataLst>
                    <p:tags r:id="rId37"/>
                  </p:custDataLst>
                </p:nvPr>
              </p:nvCxnSpPr>
              <p:spPr bwMode="gray">
                <a:xfrm flipH="1">
                  <a:off x="9780024" y="3047219"/>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grpSp>
        <p:pic>
          <p:nvPicPr>
            <p:cNvPr id="158" name="Picture 4" descr="Image result for ge logo"/>
            <p:cNvPicPr>
              <a:picLocks noChangeAspect="1" noChangeArrowheads="1"/>
            </p:cNvPicPr>
            <p:nvPr/>
          </p:nvPicPr>
          <p:blipFill>
            <a:blip r:embed="rId93" cstate="print"/>
            <a:srcRect/>
            <a:stretch>
              <a:fillRect/>
            </a:stretch>
          </p:blipFill>
          <p:spPr bwMode="auto">
            <a:xfrm>
              <a:off x="8355079" y="4296018"/>
              <a:ext cx="229586" cy="229586"/>
            </a:xfrm>
            <a:prstGeom prst="rect">
              <a:avLst/>
            </a:prstGeom>
            <a:noFill/>
          </p:spPr>
        </p:pic>
      </p:grpSp>
      <p:grpSp>
        <p:nvGrpSpPr>
          <p:cNvPr id="52" name="Group 167"/>
          <p:cNvGrpSpPr/>
          <p:nvPr/>
        </p:nvGrpSpPr>
        <p:grpSpPr>
          <a:xfrm>
            <a:off x="6664432" y="6274615"/>
            <a:ext cx="1060321" cy="235007"/>
            <a:chOff x="7041101" y="6450511"/>
            <a:chExt cx="1198308" cy="242202"/>
          </a:xfrm>
        </p:grpSpPr>
        <p:pic>
          <p:nvPicPr>
            <p:cNvPr id="6146" name="Picture 2" descr="Image result for nurego">
              <a:hlinkClick r:id="rId94"/>
            </p:cNvPr>
            <p:cNvPicPr>
              <a:picLocks noChangeAspect="1" noChangeArrowheads="1"/>
            </p:cNvPicPr>
            <p:nvPr/>
          </p:nvPicPr>
          <p:blipFill>
            <a:blip r:embed="rId95" cstate="print"/>
            <a:srcRect/>
            <a:stretch>
              <a:fillRect/>
            </a:stretch>
          </p:blipFill>
          <p:spPr bwMode="auto">
            <a:xfrm>
              <a:off x="7478950" y="6478882"/>
              <a:ext cx="760459" cy="157252"/>
            </a:xfrm>
            <a:prstGeom prst="rect">
              <a:avLst/>
            </a:prstGeom>
            <a:noFill/>
          </p:spPr>
        </p:pic>
        <p:pic>
          <p:nvPicPr>
            <p:cNvPr id="160" name="Picture 4" descr="Image result for ge logo"/>
            <p:cNvPicPr>
              <a:picLocks noChangeAspect="1" noChangeArrowheads="1"/>
            </p:cNvPicPr>
            <p:nvPr/>
          </p:nvPicPr>
          <p:blipFill>
            <a:blip r:embed="rId93" cstate="print"/>
            <a:srcRect/>
            <a:stretch>
              <a:fillRect/>
            </a:stretch>
          </p:blipFill>
          <p:spPr bwMode="auto">
            <a:xfrm>
              <a:off x="7041101" y="6450511"/>
              <a:ext cx="242204" cy="242202"/>
            </a:xfrm>
            <a:prstGeom prst="rect">
              <a:avLst/>
            </a:prstGeom>
            <a:noFill/>
          </p:spPr>
        </p:pic>
        <p:cxnSp>
          <p:nvCxnSpPr>
            <p:cNvPr id="167" name="Straight Connector 166"/>
            <p:cNvCxnSpPr/>
            <p:nvPr>
              <p:custDataLst>
                <p:tags r:id="rId36"/>
              </p:custDataLst>
            </p:nvPr>
          </p:nvCxnSpPr>
          <p:spPr bwMode="gray">
            <a:xfrm flipH="1">
              <a:off x="7350169" y="6473774"/>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grpSp>
        <p:nvGrpSpPr>
          <p:cNvPr id="53" name="Group 187"/>
          <p:cNvGrpSpPr/>
          <p:nvPr/>
        </p:nvGrpSpPr>
        <p:grpSpPr>
          <a:xfrm>
            <a:off x="6566688" y="4468419"/>
            <a:ext cx="1304502" cy="408561"/>
            <a:chOff x="8286038" y="2040963"/>
            <a:chExt cx="1483696" cy="481715"/>
          </a:xfrm>
        </p:grpSpPr>
        <p:pic>
          <p:nvPicPr>
            <p:cNvPr id="6147" name="Picture 3"/>
            <p:cNvPicPr>
              <a:picLocks noChangeAspect="1" noChangeArrowheads="1"/>
            </p:cNvPicPr>
            <p:nvPr/>
          </p:nvPicPr>
          <p:blipFill>
            <a:blip r:embed="rId96" cstate="print">
              <a:clrChange>
                <a:clrFrom>
                  <a:srgbClr val="FFFFFF"/>
                </a:clrFrom>
                <a:clrTo>
                  <a:srgbClr val="FFFFFF">
                    <a:alpha val="0"/>
                  </a:srgbClr>
                </a:clrTo>
              </a:clrChange>
            </a:blip>
            <a:srcRect/>
            <a:stretch>
              <a:fillRect/>
            </a:stretch>
          </p:blipFill>
          <p:spPr bwMode="auto">
            <a:xfrm>
              <a:off x="8286038" y="2040963"/>
              <a:ext cx="577439" cy="181079"/>
            </a:xfrm>
            <a:prstGeom prst="rect">
              <a:avLst/>
            </a:prstGeom>
            <a:noFill/>
            <a:ln w="9525">
              <a:noFill/>
              <a:miter lim="800000"/>
              <a:headEnd/>
              <a:tailEnd/>
            </a:ln>
          </p:spPr>
        </p:pic>
        <p:cxnSp>
          <p:nvCxnSpPr>
            <p:cNvPr id="176" name="Straight Connector 175"/>
            <p:cNvCxnSpPr/>
            <p:nvPr>
              <p:custDataLst>
                <p:tags r:id="rId35"/>
              </p:custDataLst>
            </p:nvPr>
          </p:nvCxnSpPr>
          <p:spPr bwMode="gray">
            <a:xfrm flipH="1">
              <a:off x="8856050" y="2061564"/>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6148" name="Picture 4"/>
            <p:cNvPicPr>
              <a:picLocks noChangeAspect="1" noChangeArrowheads="1"/>
            </p:cNvPicPr>
            <p:nvPr/>
          </p:nvPicPr>
          <p:blipFill>
            <a:blip r:embed="rId97" cstate="print"/>
            <a:srcRect/>
            <a:stretch>
              <a:fillRect/>
            </a:stretch>
          </p:blipFill>
          <p:spPr bwMode="auto">
            <a:xfrm>
              <a:off x="8948898" y="2061838"/>
              <a:ext cx="820836" cy="139330"/>
            </a:xfrm>
            <a:prstGeom prst="rect">
              <a:avLst/>
            </a:prstGeom>
            <a:noFill/>
            <a:ln w="9525">
              <a:noFill/>
              <a:miter lim="800000"/>
              <a:headEnd/>
              <a:tailEnd/>
            </a:ln>
          </p:spPr>
        </p:pic>
        <p:sp>
          <p:nvSpPr>
            <p:cNvPr id="187" name="TextBox 186"/>
            <p:cNvSpPr txBox="1"/>
            <p:nvPr/>
          </p:nvSpPr>
          <p:spPr>
            <a:xfrm>
              <a:off x="8574824" y="2232370"/>
              <a:ext cx="880308" cy="290308"/>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($570mm)</a:t>
              </a:r>
              <a:endParaRPr lang="en-US" sz="1000" dirty="0">
                <a:solidFill>
                  <a:srgbClr val="000000"/>
                </a:solidFill>
                <a:latin typeface="Calibri" panose="020F0502020204030204" pitchFamily="34" charset="0"/>
                <a:cs typeface="Calibri" pitchFamily="34" charset="0"/>
              </a:endParaRPr>
            </a:p>
          </p:txBody>
        </p:sp>
      </p:grpSp>
      <p:sp>
        <p:nvSpPr>
          <p:cNvPr id="74754" name="AutoShape 2" descr="Image result for advent international logo"/>
          <p:cNvSpPr>
            <a:spLocks noChangeAspect="1" noChangeArrowheads="1"/>
          </p:cNvSpPr>
          <p:nvPr/>
        </p:nvSpPr>
        <p:spPr bwMode="auto">
          <a:xfrm>
            <a:off x="-1502794" y="58930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4756" name="AutoShape 4" descr="Image result for advent international logo"/>
          <p:cNvSpPr>
            <a:spLocks noChangeAspect="1" noChangeArrowheads="1"/>
          </p:cNvSpPr>
          <p:nvPr/>
        </p:nvSpPr>
        <p:spPr bwMode="auto">
          <a:xfrm>
            <a:off x="-1502794" y="58930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nvGrpSpPr>
          <p:cNvPr id="54" name="Group 203"/>
          <p:cNvGrpSpPr/>
          <p:nvPr/>
        </p:nvGrpSpPr>
        <p:grpSpPr>
          <a:xfrm>
            <a:off x="4960471" y="6001850"/>
            <a:ext cx="1112113" cy="435019"/>
            <a:chOff x="8355737" y="5915674"/>
            <a:chExt cx="1244530" cy="528811"/>
          </a:xfrm>
        </p:grpSpPr>
        <p:pic>
          <p:nvPicPr>
            <p:cNvPr id="198" name="Picture 2" descr="Image result for meridium logo"/>
            <p:cNvPicPr>
              <a:picLocks noChangeAspect="1" noChangeArrowheads="1"/>
            </p:cNvPicPr>
            <p:nvPr/>
          </p:nvPicPr>
          <p:blipFill>
            <a:blip r:embed="rId98" cstate="print">
              <a:clrChange>
                <a:clrFrom>
                  <a:srgbClr val="FFFFFF"/>
                </a:clrFrom>
                <a:clrTo>
                  <a:srgbClr val="FFFFFF">
                    <a:alpha val="0"/>
                  </a:srgbClr>
                </a:clrTo>
              </a:clrChange>
            </a:blip>
            <a:srcRect/>
            <a:stretch>
              <a:fillRect/>
            </a:stretch>
          </p:blipFill>
          <p:spPr bwMode="auto">
            <a:xfrm>
              <a:off x="8779892" y="5920330"/>
              <a:ext cx="616320" cy="179966"/>
            </a:xfrm>
            <a:prstGeom prst="rect">
              <a:avLst/>
            </a:prstGeom>
            <a:noFill/>
          </p:spPr>
        </p:pic>
        <p:pic>
          <p:nvPicPr>
            <p:cNvPr id="199" name="Picture 4" descr="Image result for ge logo"/>
            <p:cNvPicPr>
              <a:picLocks noChangeAspect="1" noChangeArrowheads="1"/>
            </p:cNvPicPr>
            <p:nvPr/>
          </p:nvPicPr>
          <p:blipFill>
            <a:blip r:embed="rId93" cstate="print"/>
            <a:srcRect/>
            <a:stretch>
              <a:fillRect/>
            </a:stretch>
          </p:blipFill>
          <p:spPr bwMode="auto">
            <a:xfrm>
              <a:off x="8355737" y="5915674"/>
              <a:ext cx="292608" cy="292608"/>
            </a:xfrm>
            <a:prstGeom prst="rect">
              <a:avLst/>
            </a:prstGeom>
            <a:noFill/>
          </p:spPr>
        </p:pic>
        <p:cxnSp>
          <p:nvCxnSpPr>
            <p:cNvPr id="200" name="Straight Connector 199"/>
            <p:cNvCxnSpPr/>
            <p:nvPr>
              <p:custDataLst>
                <p:tags r:id="rId34"/>
              </p:custDataLst>
            </p:nvPr>
          </p:nvCxnSpPr>
          <p:spPr bwMode="gray">
            <a:xfrm flipH="1">
              <a:off x="8664349" y="5961387"/>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97" name="TextBox 196"/>
            <p:cNvSpPr txBox="1"/>
            <p:nvPr/>
          </p:nvSpPr>
          <p:spPr>
            <a:xfrm>
              <a:off x="8504383" y="6145178"/>
              <a:ext cx="1095884" cy="299307"/>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($495mm)</a:t>
              </a:r>
              <a:endParaRPr lang="en-US" sz="1000" dirty="0">
                <a:solidFill>
                  <a:srgbClr val="000000"/>
                </a:solidFill>
                <a:latin typeface="Calibri" panose="020F0502020204030204" pitchFamily="34" charset="0"/>
                <a:cs typeface="Calibri" pitchFamily="34" charset="0"/>
              </a:endParaRPr>
            </a:p>
          </p:txBody>
        </p:sp>
      </p:grpSp>
      <p:sp>
        <p:nvSpPr>
          <p:cNvPr id="71682" name="AutoShape 2" descr="Image result for wise.io logo"/>
          <p:cNvSpPr>
            <a:spLocks noChangeAspect="1" noChangeArrowheads="1"/>
          </p:cNvSpPr>
          <p:nvPr/>
        </p:nvSpPr>
        <p:spPr bwMode="auto">
          <a:xfrm>
            <a:off x="-280419" y="58930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nvGrpSpPr>
          <p:cNvPr id="55" name="Group 204"/>
          <p:cNvGrpSpPr/>
          <p:nvPr/>
        </p:nvGrpSpPr>
        <p:grpSpPr>
          <a:xfrm>
            <a:off x="4365562" y="6430337"/>
            <a:ext cx="912088" cy="252682"/>
            <a:chOff x="8355737" y="6550674"/>
            <a:chExt cx="1042898" cy="292608"/>
          </a:xfrm>
        </p:grpSpPr>
        <p:pic>
          <p:nvPicPr>
            <p:cNvPr id="71684" name="Picture 4" descr="Image result for wise.io logo"/>
            <p:cNvPicPr>
              <a:picLocks noChangeAspect="1" noChangeArrowheads="1"/>
            </p:cNvPicPr>
            <p:nvPr/>
          </p:nvPicPr>
          <p:blipFill>
            <a:blip r:embed="rId99" cstate="print"/>
            <a:srcRect/>
            <a:stretch>
              <a:fillRect/>
            </a:stretch>
          </p:blipFill>
          <p:spPr bwMode="auto">
            <a:xfrm>
              <a:off x="8804275" y="6629400"/>
              <a:ext cx="594360" cy="142646"/>
            </a:xfrm>
            <a:prstGeom prst="rect">
              <a:avLst/>
            </a:prstGeom>
            <a:noFill/>
          </p:spPr>
        </p:pic>
        <p:pic>
          <p:nvPicPr>
            <p:cNvPr id="202" name="Picture 4" descr="Image result for ge logo"/>
            <p:cNvPicPr>
              <a:picLocks noChangeAspect="1" noChangeArrowheads="1"/>
            </p:cNvPicPr>
            <p:nvPr/>
          </p:nvPicPr>
          <p:blipFill>
            <a:blip r:embed="rId93" cstate="print"/>
            <a:srcRect/>
            <a:stretch>
              <a:fillRect/>
            </a:stretch>
          </p:blipFill>
          <p:spPr bwMode="auto">
            <a:xfrm>
              <a:off x="8355737" y="6550674"/>
              <a:ext cx="292608" cy="292608"/>
            </a:xfrm>
            <a:prstGeom prst="rect">
              <a:avLst/>
            </a:prstGeom>
            <a:noFill/>
          </p:spPr>
        </p:pic>
        <p:cxnSp>
          <p:nvCxnSpPr>
            <p:cNvPr id="203" name="Straight Connector 202"/>
            <p:cNvCxnSpPr/>
            <p:nvPr>
              <p:custDataLst>
                <p:tags r:id="rId33"/>
              </p:custDataLst>
            </p:nvPr>
          </p:nvCxnSpPr>
          <p:spPr bwMode="gray">
            <a:xfrm flipH="1">
              <a:off x="8664349" y="6596387"/>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grpSp>
        <p:nvGrpSpPr>
          <p:cNvPr id="79" name="Group 78"/>
          <p:cNvGrpSpPr/>
          <p:nvPr/>
        </p:nvGrpSpPr>
        <p:grpSpPr>
          <a:xfrm>
            <a:off x="6331033" y="6553538"/>
            <a:ext cx="1768310" cy="253999"/>
            <a:chOff x="7000875" y="6350000"/>
            <a:chExt cx="1768310" cy="253999"/>
          </a:xfrm>
        </p:grpSpPr>
        <p:grpSp>
          <p:nvGrpSpPr>
            <p:cNvPr id="56" name="Group 60"/>
            <p:cNvGrpSpPr>
              <a:grpSpLocks noChangeAspect="1"/>
            </p:cNvGrpSpPr>
            <p:nvPr/>
          </p:nvGrpSpPr>
          <p:grpSpPr>
            <a:xfrm>
              <a:off x="7000875" y="6415109"/>
              <a:ext cx="1505321" cy="188890"/>
              <a:chOff x="-3440646" y="3034009"/>
              <a:chExt cx="1840446" cy="230941"/>
            </a:xfrm>
          </p:grpSpPr>
          <p:pic>
            <p:nvPicPr>
              <p:cNvPr id="59" name="Picture 58"/>
              <p:cNvPicPr>
                <a:picLocks noChangeAspect="1"/>
              </p:cNvPicPr>
              <p:nvPr/>
            </p:nvPicPr>
            <p:blipFill>
              <a:blip r:embed="rId100" cstate="print">
                <a:extLst>
                  <a:ext uri="{28A0092B-C50C-407E-A947-70E740481C1C}">
                    <a14:useLocalDpi xmlns:a14="http://schemas.microsoft.com/office/drawing/2010/main" val="0"/>
                  </a:ext>
                </a:extLst>
              </a:blip>
              <a:stretch>
                <a:fillRect/>
              </a:stretch>
            </p:blipFill>
            <p:spPr>
              <a:xfrm>
                <a:off x="-2223329" y="3041357"/>
                <a:ext cx="623129" cy="223593"/>
              </a:xfrm>
              <a:prstGeom prst="rect">
                <a:avLst/>
              </a:prstGeom>
            </p:spPr>
          </p:pic>
          <p:pic>
            <p:nvPicPr>
              <p:cNvPr id="60" name="Picture 59"/>
              <p:cNvPicPr>
                <a:picLocks noChangeAspect="1"/>
              </p:cNvPicPr>
              <p:nvPr/>
            </p:nvPicPr>
            <p:blipFill>
              <a:blip r:embed="rId101" cstate="print">
                <a:extLst>
                  <a:ext uri="{28A0092B-C50C-407E-A947-70E740481C1C}">
                    <a14:useLocalDpi xmlns:a14="http://schemas.microsoft.com/office/drawing/2010/main" val="0"/>
                  </a:ext>
                </a:extLst>
              </a:blip>
              <a:stretch>
                <a:fillRect/>
              </a:stretch>
            </p:blipFill>
            <p:spPr>
              <a:xfrm>
                <a:off x="-3440646" y="3034009"/>
                <a:ext cx="1068887" cy="182880"/>
              </a:xfrm>
              <a:prstGeom prst="rect">
                <a:avLst/>
              </a:prstGeom>
            </p:spPr>
          </p:pic>
          <p:cxnSp>
            <p:nvCxnSpPr>
              <p:cNvPr id="170" name="Straight Connector 169"/>
              <p:cNvCxnSpPr/>
              <p:nvPr>
                <p:custDataLst>
                  <p:tags r:id="rId32"/>
                </p:custDataLst>
              </p:nvPr>
            </p:nvCxnSpPr>
            <p:spPr bwMode="gray">
              <a:xfrm flipH="1">
                <a:off x="-2362200" y="3048003"/>
                <a:ext cx="92666" cy="185329"/>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sp>
          <p:nvSpPr>
            <p:cNvPr id="169" name="TextBox 168"/>
            <p:cNvSpPr txBox="1"/>
            <p:nvPr/>
          </p:nvSpPr>
          <p:spPr>
            <a:xfrm>
              <a:off x="8401050" y="6350000"/>
              <a:ext cx="368135" cy="215444"/>
            </a:xfrm>
            <a:prstGeom prst="rect">
              <a:avLst/>
            </a:prstGeom>
            <a:noFill/>
          </p:spPr>
          <p:txBody>
            <a:bodyPr wrap="square" rtlCol="0">
              <a:spAutoFit/>
            </a:bodyPr>
            <a:lstStyle/>
            <a:p>
              <a:r>
                <a:rPr lang="en-US" sz="800" dirty="0" smtClean="0">
                  <a:solidFill>
                    <a:srgbClr val="000000"/>
                  </a:solidFill>
                  <a:latin typeface="Calibri" panose="020F0502020204030204" pitchFamily="34" charset="0"/>
                  <a:cs typeface="Calibri" pitchFamily="34" charset="0"/>
                </a:rPr>
                <a:t>(4)</a:t>
              </a:r>
              <a:endParaRPr lang="en-US" sz="800" dirty="0">
                <a:solidFill>
                  <a:srgbClr val="000000"/>
                </a:solidFill>
                <a:latin typeface="Calibri" panose="020F0502020204030204" pitchFamily="34" charset="0"/>
                <a:cs typeface="Calibri" pitchFamily="34" charset="0"/>
              </a:endParaRPr>
            </a:p>
          </p:txBody>
        </p:sp>
      </p:grpSp>
      <p:grpSp>
        <p:nvGrpSpPr>
          <p:cNvPr id="58" name="Group 57"/>
          <p:cNvGrpSpPr/>
          <p:nvPr/>
        </p:nvGrpSpPr>
        <p:grpSpPr>
          <a:xfrm>
            <a:off x="6577798" y="6883929"/>
            <a:ext cx="1341455" cy="250296"/>
            <a:chOff x="7162801" y="6553201"/>
            <a:chExt cx="1341455" cy="250296"/>
          </a:xfrm>
        </p:grpSpPr>
        <p:pic>
          <p:nvPicPr>
            <p:cNvPr id="1026" name="Picture 2" descr="http://brighterion.com/wp-content/uploads/2016/03/BrighterionLogo.jpg"/>
            <p:cNvPicPr>
              <a:picLocks noChangeAspect="1" noChangeArrowheads="1"/>
            </p:cNvPicPr>
            <p:nvPr/>
          </p:nvPicPr>
          <p:blipFill>
            <a:blip r:embed="rId102"/>
            <a:srcRect t="32353" b="35294"/>
            <a:stretch>
              <a:fillRect/>
            </a:stretch>
          </p:blipFill>
          <p:spPr bwMode="auto">
            <a:xfrm>
              <a:off x="7589856" y="6574897"/>
              <a:ext cx="914400" cy="228600"/>
            </a:xfrm>
            <a:prstGeom prst="rect">
              <a:avLst/>
            </a:prstGeom>
            <a:noFill/>
          </p:spPr>
        </p:pic>
        <p:pic>
          <p:nvPicPr>
            <p:cNvPr id="1028" name="Picture 4" descr="https://seeklogo.com/images/M/mastercard-logo-473B8726A9-seeklogo.com.png"/>
            <p:cNvPicPr>
              <a:picLocks noChangeAspect="1" noChangeArrowheads="1"/>
            </p:cNvPicPr>
            <p:nvPr/>
          </p:nvPicPr>
          <p:blipFill>
            <a:blip r:embed="rId103"/>
            <a:srcRect/>
            <a:stretch>
              <a:fillRect/>
            </a:stretch>
          </p:blipFill>
          <p:spPr bwMode="auto">
            <a:xfrm>
              <a:off x="7162801" y="6553201"/>
              <a:ext cx="381000" cy="228600"/>
            </a:xfrm>
            <a:prstGeom prst="rect">
              <a:avLst/>
            </a:prstGeom>
            <a:noFill/>
          </p:spPr>
        </p:pic>
        <p:cxnSp>
          <p:nvCxnSpPr>
            <p:cNvPr id="164" name="Straight Connector 163"/>
            <p:cNvCxnSpPr/>
            <p:nvPr>
              <p:custDataLst>
                <p:tags r:id="rId31"/>
              </p:custDataLst>
            </p:nvPr>
          </p:nvCxnSpPr>
          <p:spPr bwMode="gray">
            <a:xfrm flipH="1">
              <a:off x="7543800" y="6629400"/>
              <a:ext cx="81043" cy="160041"/>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grpSp>
        <p:nvGrpSpPr>
          <p:cNvPr id="31757" name="Group 31756"/>
          <p:cNvGrpSpPr/>
          <p:nvPr/>
        </p:nvGrpSpPr>
        <p:grpSpPr>
          <a:xfrm>
            <a:off x="6491879" y="3981376"/>
            <a:ext cx="1329601" cy="474466"/>
            <a:chOff x="6582957" y="3981376"/>
            <a:chExt cx="1329601" cy="474466"/>
          </a:xfrm>
        </p:grpSpPr>
        <p:grpSp>
          <p:nvGrpSpPr>
            <p:cNvPr id="63" name="Group 62"/>
            <p:cNvGrpSpPr/>
            <p:nvPr/>
          </p:nvGrpSpPr>
          <p:grpSpPr>
            <a:xfrm>
              <a:off x="6715990" y="3981376"/>
              <a:ext cx="1196568" cy="377332"/>
              <a:chOff x="7287208" y="1548565"/>
              <a:chExt cx="827281" cy="219184"/>
            </a:xfrm>
          </p:grpSpPr>
          <p:pic>
            <p:nvPicPr>
              <p:cNvPr id="57" name="Picture 2" descr="Image result for itron logo"/>
              <p:cNvPicPr>
                <a:picLocks noChangeAspect="1" noChangeArrowheads="1"/>
              </p:cNvPicPr>
              <p:nvPr/>
            </p:nvPicPr>
            <p:blipFill>
              <a:blip r:embed="rId10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7208" y="1548565"/>
                <a:ext cx="275780" cy="113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ilver spring networks"/>
              <p:cNvPicPr>
                <a:picLocks noChangeAspect="1" noChangeArrowheads="1"/>
              </p:cNvPicPr>
              <p:nvPr/>
            </p:nvPicPr>
            <p:blipFill>
              <a:blip r:embed="rId105" cstate="print">
                <a:extLst>
                  <a:ext uri="{28A0092B-C50C-407E-A947-70E740481C1C}">
                    <a14:useLocalDpi xmlns:a14="http://schemas.microsoft.com/office/drawing/2010/main" val="0"/>
                  </a:ext>
                </a:extLst>
              </a:blip>
              <a:srcRect/>
              <a:stretch>
                <a:fillRect/>
              </a:stretch>
            </p:blipFill>
            <p:spPr bwMode="auto">
              <a:xfrm>
                <a:off x="7701021" y="1555858"/>
                <a:ext cx="413468" cy="211891"/>
              </a:xfrm>
              <a:prstGeom prst="rect">
                <a:avLst/>
              </a:prstGeom>
              <a:noFill/>
              <a:extLst>
                <a:ext uri="{909E8E84-426E-40DD-AFC4-6F175D3DCCD1}">
                  <a14:hiddenFill xmlns:a14="http://schemas.microsoft.com/office/drawing/2010/main">
                    <a:solidFill>
                      <a:srgbClr val="FFFFFF"/>
                    </a:solidFill>
                  </a14:hiddenFill>
                </a:ext>
              </a:extLst>
            </p:spPr>
          </p:pic>
        </p:grpSp>
        <p:sp>
          <p:nvSpPr>
            <p:cNvPr id="166" name="TextBox 165"/>
            <p:cNvSpPr txBox="1"/>
            <p:nvPr/>
          </p:nvSpPr>
          <p:spPr>
            <a:xfrm>
              <a:off x="6582957" y="4209621"/>
              <a:ext cx="1322577"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itchFamily="34" charset="0"/>
                </a:rPr>
                <a:t>($830mm)</a:t>
              </a:r>
              <a:endParaRPr lang="en-US" sz="1000" dirty="0">
                <a:solidFill>
                  <a:srgbClr val="000000"/>
                </a:solidFill>
                <a:latin typeface="Calibri" panose="020F0502020204030204" pitchFamily="34" charset="0"/>
                <a:cs typeface="Calibri" pitchFamily="34" charset="0"/>
              </a:endParaRPr>
            </a:p>
          </p:txBody>
        </p:sp>
      </p:grpSp>
      <p:grpSp>
        <p:nvGrpSpPr>
          <p:cNvPr id="62" name="Group 61"/>
          <p:cNvGrpSpPr/>
          <p:nvPr/>
        </p:nvGrpSpPr>
        <p:grpSpPr>
          <a:xfrm>
            <a:off x="6552687" y="3549108"/>
            <a:ext cx="1267383" cy="413292"/>
            <a:chOff x="8198601" y="2506480"/>
            <a:chExt cx="1267383" cy="413292"/>
          </a:xfrm>
        </p:grpSpPr>
        <p:pic>
          <p:nvPicPr>
            <p:cNvPr id="173" name="Picture 6" descr="Image result for office depot logo"/>
            <p:cNvPicPr>
              <a:picLocks noChangeAspect="1" noChangeArrowheads="1"/>
            </p:cNvPicPr>
            <p:nvPr/>
          </p:nvPicPr>
          <p:blipFill rotWithShape="1">
            <a:blip r:embed="rId106" cstate="print">
              <a:extLst>
                <a:ext uri="{28A0092B-C50C-407E-A947-70E740481C1C}">
                  <a14:useLocalDpi xmlns:a14="http://schemas.microsoft.com/office/drawing/2010/main" val="0"/>
                </a:ext>
              </a:extLst>
            </a:blip>
            <a:srcRect l="18182" t="22274" r="17505" b="26194"/>
            <a:stretch/>
          </p:blipFill>
          <p:spPr bwMode="auto">
            <a:xfrm>
              <a:off x="8198601" y="2506480"/>
              <a:ext cx="404822" cy="18276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8" descr="Image result for compucom logo"/>
            <p:cNvPicPr>
              <a:picLocks noChangeAspect="1" noChangeArrowheads="1"/>
            </p:cNvPicPr>
            <p:nvPr/>
          </p:nvPicPr>
          <p:blipFill rotWithShape="1">
            <a:blip r:embed="rId107" cstate="print">
              <a:extLst>
                <a:ext uri="{28A0092B-C50C-407E-A947-70E740481C1C}">
                  <a14:useLocalDpi xmlns:a14="http://schemas.microsoft.com/office/drawing/2010/main" val="0"/>
                </a:ext>
              </a:extLst>
            </a:blip>
            <a:srcRect t="24529" b="32804"/>
            <a:stretch/>
          </p:blipFill>
          <p:spPr bwMode="auto">
            <a:xfrm>
              <a:off x="8766111" y="2551358"/>
              <a:ext cx="699873" cy="140524"/>
            </a:xfrm>
            <a:prstGeom prst="rect">
              <a:avLst/>
            </a:prstGeom>
            <a:noFill/>
            <a:extLst>
              <a:ext uri="{909E8E84-426E-40DD-AFC4-6F175D3DCCD1}">
                <a14:hiddenFill xmlns:a14="http://schemas.microsoft.com/office/drawing/2010/main">
                  <a:solidFill>
                    <a:srgbClr val="FFFFFF"/>
                  </a:solidFill>
                </a14:hiddenFill>
              </a:ext>
            </a:extLst>
          </p:spPr>
        </p:pic>
        <p:cxnSp>
          <p:nvCxnSpPr>
            <p:cNvPr id="179" name="Straight Connector 178"/>
            <p:cNvCxnSpPr/>
            <p:nvPr>
              <p:custDataLst>
                <p:tags r:id="rId30"/>
              </p:custDataLst>
            </p:nvPr>
          </p:nvCxnSpPr>
          <p:spPr bwMode="gray">
            <a:xfrm flipH="1">
              <a:off x="8675899" y="2522069"/>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80" name="TextBox 179"/>
            <p:cNvSpPr txBox="1"/>
            <p:nvPr/>
          </p:nvSpPr>
          <p:spPr>
            <a:xfrm>
              <a:off x="8399835" y="2673551"/>
              <a:ext cx="923729"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anose="020F0502020204030204" pitchFamily="34" charset="0"/>
                </a:rPr>
                <a:t>($1,000mm)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22" name="Group 21"/>
          <p:cNvGrpSpPr/>
          <p:nvPr/>
        </p:nvGrpSpPr>
        <p:grpSpPr>
          <a:xfrm>
            <a:off x="6502582" y="5193601"/>
            <a:ext cx="1396636" cy="575990"/>
            <a:chOff x="8176364" y="4760644"/>
            <a:chExt cx="1396636" cy="575990"/>
          </a:xfrm>
        </p:grpSpPr>
        <p:pic>
          <p:nvPicPr>
            <p:cNvPr id="15" name="Picture 14"/>
            <p:cNvPicPr>
              <a:picLocks noChangeAspect="1"/>
            </p:cNvPicPr>
            <p:nvPr/>
          </p:nvPicPr>
          <p:blipFill>
            <a:blip r:embed="rId108">
              <a:clrChange>
                <a:clrFrom>
                  <a:srgbClr val="000000"/>
                </a:clrFrom>
                <a:clrTo>
                  <a:srgbClr val="000000">
                    <a:alpha val="0"/>
                  </a:srgbClr>
                </a:clrTo>
              </a:clrChange>
            </a:blip>
            <a:stretch>
              <a:fillRect/>
            </a:stretch>
          </p:blipFill>
          <p:spPr>
            <a:xfrm>
              <a:off x="8176364" y="4760644"/>
              <a:ext cx="547250" cy="342032"/>
            </a:xfrm>
            <a:prstGeom prst="rect">
              <a:avLst/>
            </a:prstGeom>
          </p:spPr>
        </p:pic>
        <p:pic>
          <p:nvPicPr>
            <p:cNvPr id="50" name="Picture 49"/>
            <p:cNvPicPr>
              <a:picLocks noChangeAspect="1"/>
            </p:cNvPicPr>
            <p:nvPr/>
          </p:nvPicPr>
          <p:blipFill>
            <a:blip r:embed="rId109">
              <a:clrChange>
                <a:clrFrom>
                  <a:srgbClr val="FFFFFF"/>
                </a:clrFrom>
                <a:clrTo>
                  <a:srgbClr val="FFFFFF">
                    <a:alpha val="0"/>
                  </a:srgbClr>
                </a:clrTo>
              </a:clrChange>
            </a:blip>
            <a:stretch>
              <a:fillRect/>
            </a:stretch>
          </p:blipFill>
          <p:spPr>
            <a:xfrm>
              <a:off x="8844959" y="4942044"/>
              <a:ext cx="728041" cy="127441"/>
            </a:xfrm>
            <a:prstGeom prst="rect">
              <a:avLst/>
            </a:prstGeom>
          </p:spPr>
        </p:pic>
        <p:sp>
          <p:nvSpPr>
            <p:cNvPr id="186" name="TextBox 185"/>
            <p:cNvSpPr txBox="1"/>
            <p:nvPr>
              <p:custDataLst>
                <p:tags r:id="rId28"/>
              </p:custDataLst>
            </p:nvPr>
          </p:nvSpPr>
          <p:spPr>
            <a:xfrm>
              <a:off x="8387675" y="5090413"/>
              <a:ext cx="923729"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anose="020F0502020204030204" pitchFamily="34" charset="0"/>
                </a:rPr>
                <a:t>($510mm)</a:t>
              </a:r>
              <a:endParaRPr lang="en-US" sz="1000" dirty="0">
                <a:solidFill>
                  <a:srgbClr val="000000"/>
                </a:solidFill>
                <a:latin typeface="Calibri" panose="020F0502020204030204" pitchFamily="34" charset="0"/>
                <a:cs typeface="Calibri" panose="020F0502020204030204" pitchFamily="34" charset="0"/>
              </a:endParaRPr>
            </a:p>
          </p:txBody>
        </p:sp>
        <p:cxnSp>
          <p:nvCxnSpPr>
            <p:cNvPr id="188" name="Straight Connector 187"/>
            <p:cNvCxnSpPr/>
            <p:nvPr>
              <p:custDataLst>
                <p:tags r:id="rId29"/>
              </p:custDataLst>
            </p:nvPr>
          </p:nvCxnSpPr>
          <p:spPr bwMode="gray">
            <a:xfrm flipH="1">
              <a:off x="8744023" y="4921282"/>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grpSp>
        <p:nvGrpSpPr>
          <p:cNvPr id="10" name="Group 9"/>
          <p:cNvGrpSpPr/>
          <p:nvPr/>
        </p:nvGrpSpPr>
        <p:grpSpPr>
          <a:xfrm>
            <a:off x="6650161" y="4702057"/>
            <a:ext cx="1101479" cy="572965"/>
            <a:chOff x="8235449" y="4181200"/>
            <a:chExt cx="1101479" cy="572965"/>
          </a:xfrm>
        </p:grpSpPr>
        <p:sp>
          <p:nvSpPr>
            <p:cNvPr id="206" name="TextBox 205"/>
            <p:cNvSpPr txBox="1"/>
            <p:nvPr/>
          </p:nvSpPr>
          <p:spPr>
            <a:xfrm>
              <a:off x="8424334" y="4507944"/>
              <a:ext cx="773988"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($550mm)</a:t>
              </a:r>
              <a:endParaRPr lang="en-US" sz="1000" dirty="0">
                <a:solidFill>
                  <a:srgbClr val="000000"/>
                </a:solidFill>
                <a:latin typeface="Calibri" panose="020F0502020204030204" pitchFamily="34" charset="0"/>
                <a:cs typeface="Calibri" pitchFamily="34" charset="0"/>
              </a:endParaRPr>
            </a:p>
          </p:txBody>
        </p:sp>
        <p:cxnSp>
          <p:nvCxnSpPr>
            <p:cNvPr id="182" name="Straight Connector 181"/>
            <p:cNvCxnSpPr/>
            <p:nvPr>
              <p:custDataLst>
                <p:tags r:id="rId27"/>
              </p:custDataLst>
            </p:nvPr>
          </p:nvCxnSpPr>
          <p:spPr bwMode="gray">
            <a:xfrm flipH="1">
              <a:off x="8744189" y="4394361"/>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201" name="Picture 46" descr="Image result for target"/>
            <p:cNvPicPr>
              <a:picLocks noChangeAspect="1" noChangeArrowheads="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8235449" y="4181200"/>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48" descr="Image result for shipt"/>
            <p:cNvPicPr>
              <a:picLocks noChangeAspect="1" noChangeArrowheads="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8849248" y="4367571"/>
              <a:ext cx="487680" cy="201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704412" y="3155694"/>
            <a:ext cx="992977" cy="430839"/>
            <a:chOff x="8267091" y="6556991"/>
            <a:chExt cx="992977" cy="430839"/>
          </a:xfrm>
        </p:grpSpPr>
        <p:pic>
          <p:nvPicPr>
            <p:cNvPr id="207" name="Picture 54" descr="Image result for hubbell"/>
            <p:cNvPicPr>
              <a:picLocks noChangeAspect="1" noChangeArrowheads="1"/>
            </p:cNvPicPr>
            <p:nvPr/>
          </p:nvPicPr>
          <p:blipFill>
            <a:blip r:embed="rId112" cstate="print">
              <a:extLst>
                <a:ext uri="{28A0092B-C50C-407E-A947-70E740481C1C}">
                  <a14:useLocalDpi xmlns:a14="http://schemas.microsoft.com/office/drawing/2010/main" val="0"/>
                </a:ext>
              </a:extLst>
            </a:blip>
            <a:srcRect/>
            <a:stretch>
              <a:fillRect/>
            </a:stretch>
          </p:blipFill>
          <p:spPr bwMode="auto">
            <a:xfrm>
              <a:off x="8267091" y="6571484"/>
              <a:ext cx="404900" cy="18288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56" descr="Image result for aclara technologies"/>
            <p:cNvPicPr>
              <a:picLocks noChangeAspect="1" noChangeArrowheads="1"/>
            </p:cNvPicPr>
            <p:nvPr/>
          </p:nvPicPr>
          <p:blipFill>
            <a:blip r:embed="rId113" cstate="print">
              <a:extLst>
                <a:ext uri="{28A0092B-C50C-407E-A947-70E740481C1C}">
                  <a14:useLocalDpi xmlns:a14="http://schemas.microsoft.com/office/drawing/2010/main" val="0"/>
                </a:ext>
              </a:extLst>
            </a:blip>
            <a:srcRect/>
            <a:stretch>
              <a:fillRect/>
            </a:stretch>
          </p:blipFill>
          <p:spPr bwMode="auto">
            <a:xfrm>
              <a:off x="8711428" y="6556991"/>
              <a:ext cx="54864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209" name="Straight Connector 208"/>
            <p:cNvCxnSpPr/>
            <p:nvPr>
              <p:custDataLst>
                <p:tags r:id="rId26"/>
              </p:custDataLst>
            </p:nvPr>
          </p:nvCxnSpPr>
          <p:spPr bwMode="gray">
            <a:xfrm flipH="1">
              <a:off x="8715652" y="6571185"/>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10" name="TextBox 209"/>
            <p:cNvSpPr txBox="1"/>
            <p:nvPr/>
          </p:nvSpPr>
          <p:spPr>
            <a:xfrm>
              <a:off x="8339489" y="6741609"/>
              <a:ext cx="880307"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($1,100mm)</a:t>
              </a:r>
              <a:endParaRPr lang="en-US" sz="1000" dirty="0">
                <a:solidFill>
                  <a:srgbClr val="000000"/>
                </a:solidFill>
                <a:latin typeface="Calibri" panose="020F0502020204030204" pitchFamily="34" charset="0"/>
                <a:cs typeface="Calibri" pitchFamily="34" charset="0"/>
              </a:endParaRPr>
            </a:p>
          </p:txBody>
        </p:sp>
      </p:grpSp>
      <p:sp>
        <p:nvSpPr>
          <p:cNvPr id="189" name="Rectangle 19"/>
          <p:cNvSpPr>
            <a:spLocks noChangeArrowheads="1"/>
          </p:cNvSpPr>
          <p:nvPr>
            <p:custDataLst>
              <p:tags r:id="rId6"/>
            </p:custDataLst>
          </p:nvPr>
        </p:nvSpPr>
        <p:spPr bwMode="auto">
          <a:xfrm>
            <a:off x="6705600" y="1085850"/>
            <a:ext cx="2957368" cy="523210"/>
          </a:xfrm>
          <a:prstGeom prst="rect">
            <a:avLst/>
          </a:prstGeom>
          <a:solidFill>
            <a:srgbClr val="D1C9C0"/>
          </a:solidFill>
          <a:ln w="19050">
            <a:solidFill>
              <a:srgbClr val="012169"/>
            </a:solidFill>
            <a:miter lim="800000"/>
            <a:headEnd/>
            <a:tailEnd/>
          </a:ln>
        </p:spPr>
        <p:txBody>
          <a:bodyPr wrap="square" lIns="91429" tIns="45715" rIns="91429" bIns="45715">
            <a:spAutoFit/>
          </a:bodyPr>
          <a:lstStyle/>
          <a:p>
            <a:pPr algn="ctr" eaLnBrk="0" hangingPunct="0"/>
            <a:r>
              <a:rPr lang="en-US" sz="1400" b="1" dirty="0" smtClean="0">
                <a:solidFill>
                  <a:srgbClr val="012169"/>
                </a:solidFill>
                <a:latin typeface="Calibri" panose="020F0502020204030204" pitchFamily="34" charset="0"/>
                <a:cs typeface="Calibri" pitchFamily="34" charset="0"/>
              </a:rPr>
              <a:t>Technology acquisition is the new #1 driver of M&amp;A pursuits</a:t>
            </a:r>
            <a:r>
              <a:rPr lang="en-US" sz="1400" b="1" baseline="30000" dirty="0" smtClean="0">
                <a:solidFill>
                  <a:srgbClr val="012169"/>
                </a:solidFill>
                <a:latin typeface="Calibri" panose="020F0502020204030204" pitchFamily="34" charset="0"/>
                <a:cs typeface="Calibri" pitchFamily="34" charset="0"/>
              </a:rPr>
              <a:t>(1)</a:t>
            </a:r>
            <a:endParaRPr lang="en-US" sz="1400" b="1" i="1" baseline="30000" dirty="0">
              <a:solidFill>
                <a:srgbClr val="012169"/>
              </a:solidFill>
              <a:latin typeface="Calibri" panose="020F0502020204030204" pitchFamily="34" charset="0"/>
              <a:cs typeface="Calibri" pitchFamily="34" charset="0"/>
            </a:endParaRPr>
          </a:p>
        </p:txBody>
      </p:sp>
      <p:grpSp>
        <p:nvGrpSpPr>
          <p:cNvPr id="3" name="Group 2"/>
          <p:cNvGrpSpPr/>
          <p:nvPr/>
        </p:nvGrpSpPr>
        <p:grpSpPr>
          <a:xfrm>
            <a:off x="2978736" y="4353267"/>
            <a:ext cx="1020910" cy="552202"/>
            <a:chOff x="4807225" y="3619500"/>
            <a:chExt cx="1020910" cy="796490"/>
          </a:xfrm>
        </p:grpSpPr>
        <p:pic>
          <p:nvPicPr>
            <p:cNvPr id="120" name="Picture 119"/>
            <p:cNvPicPr>
              <a:picLocks noChangeAspect="1"/>
            </p:cNvPicPr>
            <p:nvPr/>
          </p:nvPicPr>
          <p:blipFill>
            <a:blip r:embed="rId114" cstate="print">
              <a:extLst>
                <a:ext uri="{28A0092B-C50C-407E-A947-70E740481C1C}">
                  <a14:useLocalDpi xmlns:a14="http://schemas.microsoft.com/office/drawing/2010/main" val="0"/>
                </a:ext>
              </a:extLst>
            </a:blip>
            <a:stretch>
              <a:fillRect/>
            </a:stretch>
          </p:blipFill>
          <p:spPr bwMode="gray">
            <a:xfrm>
              <a:off x="4807225" y="3837000"/>
              <a:ext cx="536190" cy="193397"/>
            </a:xfrm>
            <a:prstGeom prst="rect">
              <a:avLst/>
            </a:prstGeom>
          </p:spPr>
        </p:pic>
        <p:pic>
          <p:nvPicPr>
            <p:cNvPr id="5" name="Picture 2"/>
            <p:cNvPicPr>
              <a:picLocks noChangeAspect="1" noChangeArrowheads="1"/>
            </p:cNvPicPr>
            <p:nvPr/>
          </p:nvPicPr>
          <p:blipFill>
            <a:blip r:embed="rId115" cstate="print"/>
            <a:srcRect/>
            <a:stretch>
              <a:fillRect/>
            </a:stretch>
          </p:blipFill>
          <p:spPr bwMode="auto">
            <a:xfrm>
              <a:off x="5409610" y="3770619"/>
              <a:ext cx="367948" cy="340972"/>
            </a:xfrm>
            <a:prstGeom prst="rect">
              <a:avLst/>
            </a:prstGeom>
            <a:noFill/>
            <a:ln w="9525">
              <a:noFill/>
              <a:miter lim="800000"/>
              <a:headEnd/>
              <a:tailEnd/>
            </a:ln>
          </p:spPr>
        </p:pic>
        <p:sp>
          <p:nvSpPr>
            <p:cNvPr id="133" name="TextBox 132"/>
            <p:cNvSpPr txBox="1"/>
            <p:nvPr/>
          </p:nvSpPr>
          <p:spPr>
            <a:xfrm>
              <a:off x="4985702" y="4060844"/>
              <a:ext cx="842433" cy="355146"/>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($3,911mm)</a:t>
              </a:r>
              <a:endParaRPr lang="en-US" sz="1000" dirty="0">
                <a:solidFill>
                  <a:srgbClr val="000000"/>
                </a:solidFill>
                <a:latin typeface="Calibri" panose="020F0502020204030204" pitchFamily="34" charset="0"/>
                <a:cs typeface="Calibri" pitchFamily="34" charset="0"/>
              </a:endParaRPr>
            </a:p>
          </p:txBody>
        </p:sp>
        <p:cxnSp>
          <p:nvCxnSpPr>
            <p:cNvPr id="190" name="Straight Connector 189"/>
            <p:cNvCxnSpPr/>
            <p:nvPr>
              <p:custDataLst>
                <p:tags r:id="rId25"/>
              </p:custDataLst>
            </p:nvPr>
          </p:nvCxnSpPr>
          <p:spPr bwMode="gray">
            <a:xfrm flipH="1">
              <a:off x="5314950" y="3619500"/>
              <a:ext cx="125759" cy="476186"/>
            </a:xfrm>
            <a:prstGeom prst="line">
              <a:avLst/>
            </a:prstGeom>
            <a:solidFill>
              <a:schemeClr val="accent1"/>
            </a:solidFill>
            <a:ln w="9525" cap="flat" cmpd="sng" algn="ctr">
              <a:solidFill>
                <a:srgbClr val="000000"/>
              </a:solidFill>
              <a:prstDash val="solid"/>
              <a:round/>
              <a:headEnd type="none" w="med" len="med"/>
              <a:tailEnd type="none" w="med" len="med"/>
            </a:ln>
            <a:effectLst/>
          </p:spPr>
        </p:cxnSp>
      </p:grpSp>
      <p:grpSp>
        <p:nvGrpSpPr>
          <p:cNvPr id="51" name="Group 50"/>
          <p:cNvGrpSpPr/>
          <p:nvPr/>
        </p:nvGrpSpPr>
        <p:grpSpPr>
          <a:xfrm>
            <a:off x="4238126" y="6594929"/>
            <a:ext cx="2059761" cy="525814"/>
            <a:chOff x="5865039" y="6551011"/>
            <a:chExt cx="2059761" cy="525814"/>
          </a:xfrm>
        </p:grpSpPr>
        <p:sp>
          <p:nvSpPr>
            <p:cNvPr id="151" name="TextBox 150"/>
            <p:cNvSpPr txBox="1"/>
            <p:nvPr/>
          </p:nvSpPr>
          <p:spPr>
            <a:xfrm>
              <a:off x="6828916" y="6830604"/>
              <a:ext cx="1095884"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itchFamily="34" charset="0"/>
                </a:rPr>
                <a:t>(~$1,000mm)</a:t>
              </a:r>
              <a:endParaRPr lang="en-US" sz="1000" dirty="0">
                <a:solidFill>
                  <a:srgbClr val="000000"/>
                </a:solidFill>
                <a:latin typeface="Calibri" panose="020F0502020204030204" pitchFamily="34" charset="0"/>
                <a:cs typeface="Calibri" pitchFamily="34" charset="0"/>
              </a:endParaRPr>
            </a:p>
          </p:txBody>
        </p:sp>
        <p:cxnSp>
          <p:nvCxnSpPr>
            <p:cNvPr id="194" name="Straight Connector 193"/>
            <p:cNvCxnSpPr/>
            <p:nvPr>
              <p:custDataLst>
                <p:tags r:id="rId23"/>
              </p:custDataLst>
            </p:nvPr>
          </p:nvCxnSpPr>
          <p:spPr bwMode="gray">
            <a:xfrm flipH="1">
              <a:off x="6943005" y="6722451"/>
              <a:ext cx="81043" cy="160041"/>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211" name="Graphic (2 KB .emf)"/>
            <p:cNvPicPr>
              <a:picLocks noChangeAspect="1"/>
            </p:cNvPicPr>
            <p:nvPr>
              <p:custDataLst>
                <p:tags r:id="rId24"/>
              </p:custDataLst>
            </p:nvPr>
          </p:nvPicPr>
          <p:blipFill>
            <a:blip r:embed="rId116" cstate="print">
              <a:extLst>
                <a:ext uri="{28A0092B-C50C-407E-A947-70E740481C1C}">
                  <a14:useLocalDpi xmlns:a14="http://schemas.microsoft.com/office/drawing/2010/main" val="0"/>
                </a:ext>
              </a:extLst>
            </a:blip>
            <a:stretch>
              <a:fillRect/>
            </a:stretch>
          </p:blipFill>
          <p:spPr>
            <a:xfrm>
              <a:off x="7054044" y="6745564"/>
              <a:ext cx="548640" cy="113814"/>
            </a:xfrm>
            <a:prstGeom prst="rect">
              <a:avLst/>
            </a:prstGeom>
          </p:spPr>
        </p:pic>
        <p:pic>
          <p:nvPicPr>
            <p:cNvPr id="212" name="Picture 4" descr="Image result for gm new logo"/>
            <p:cNvPicPr>
              <a:picLocks noChangeAspect="1" noChangeArrowheads="1"/>
            </p:cNvPicPr>
            <p:nvPr/>
          </p:nvPicPr>
          <p:blipFill>
            <a:blip r:embed="rId117" cstate="print">
              <a:extLst>
                <a:ext uri="{28A0092B-C50C-407E-A947-70E740481C1C}">
                  <a14:useLocalDpi xmlns:a14="http://schemas.microsoft.com/office/drawing/2010/main" val="0"/>
                </a:ext>
              </a:extLst>
            </a:blip>
            <a:srcRect/>
            <a:stretch>
              <a:fillRect/>
            </a:stretch>
          </p:blipFill>
          <p:spPr bwMode="auto">
            <a:xfrm>
              <a:off x="5865039" y="6551011"/>
              <a:ext cx="1134793" cy="5029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p:cNvGrpSpPr/>
          <p:nvPr/>
        </p:nvGrpSpPr>
        <p:grpSpPr>
          <a:xfrm>
            <a:off x="6235474" y="5889645"/>
            <a:ext cx="1872247" cy="446306"/>
            <a:chOff x="7543800" y="5641341"/>
            <a:chExt cx="1872247" cy="345439"/>
          </a:xfrm>
        </p:grpSpPr>
        <p:pic>
          <p:nvPicPr>
            <p:cNvPr id="11" name="Picture 10"/>
            <p:cNvPicPr>
              <a:picLocks noChangeAspect="1"/>
            </p:cNvPicPr>
            <p:nvPr/>
          </p:nvPicPr>
          <p:blipFill>
            <a:blip r:embed="rId118">
              <a:clrChange>
                <a:clrFrom>
                  <a:srgbClr val="FFFFFF"/>
                </a:clrFrom>
                <a:clrTo>
                  <a:srgbClr val="FFFFFF">
                    <a:alpha val="0"/>
                  </a:srgbClr>
                </a:clrTo>
              </a:clrChange>
            </a:blip>
            <a:stretch>
              <a:fillRect/>
            </a:stretch>
          </p:blipFill>
          <p:spPr>
            <a:xfrm>
              <a:off x="8755552" y="5641341"/>
              <a:ext cx="660495" cy="345439"/>
            </a:xfrm>
            <a:prstGeom prst="rect">
              <a:avLst/>
            </a:prstGeom>
          </p:spPr>
        </p:pic>
        <p:cxnSp>
          <p:nvCxnSpPr>
            <p:cNvPr id="181" name="Straight Connector 180"/>
            <p:cNvCxnSpPr/>
            <p:nvPr>
              <p:custDataLst>
                <p:tags r:id="rId22"/>
              </p:custDataLst>
            </p:nvPr>
          </p:nvCxnSpPr>
          <p:spPr bwMode="gray">
            <a:xfrm flipH="1">
              <a:off x="8676158" y="5738269"/>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pic>
          <p:nvPicPr>
            <p:cNvPr id="213" name="Picture 4" descr="Image result for gm new logo"/>
            <p:cNvPicPr>
              <a:picLocks noChangeAspect="1" noChangeArrowheads="1"/>
            </p:cNvPicPr>
            <p:nvPr/>
          </p:nvPicPr>
          <p:blipFill rotWithShape="1">
            <a:blip r:embed="rId119" cstate="print">
              <a:extLst>
                <a:ext uri="{28A0092B-C50C-407E-A947-70E740481C1C}">
                  <a14:useLocalDpi xmlns:a14="http://schemas.microsoft.com/office/drawing/2010/main" val="0"/>
                </a:ext>
              </a:extLst>
            </a:blip>
            <a:srcRect t="41049" b="31454"/>
            <a:stretch/>
          </p:blipFill>
          <p:spPr bwMode="auto">
            <a:xfrm>
              <a:off x="7543800" y="5769041"/>
              <a:ext cx="1134793" cy="1382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58" name="Group 31757"/>
          <p:cNvGrpSpPr/>
          <p:nvPr/>
        </p:nvGrpSpPr>
        <p:grpSpPr>
          <a:xfrm>
            <a:off x="6484458" y="5758125"/>
            <a:ext cx="1441146" cy="217708"/>
            <a:chOff x="6418539" y="5710833"/>
            <a:chExt cx="1441146" cy="217708"/>
          </a:xfrm>
        </p:grpSpPr>
        <p:pic>
          <p:nvPicPr>
            <p:cNvPr id="49154" name="Picture 2" descr="Image result for panasonic"/>
            <p:cNvPicPr>
              <a:picLocks noChangeAspect="1" noChangeArrowheads="1"/>
            </p:cNvPicPr>
            <p:nvPr/>
          </p:nvPicPr>
          <p:blipFill>
            <a:blip r:embed="rId120" cstate="print">
              <a:extLst>
                <a:ext uri="{28A0092B-C50C-407E-A947-70E740481C1C}">
                  <a14:useLocalDpi xmlns:a14="http://schemas.microsoft.com/office/drawing/2010/main" val="0"/>
                </a:ext>
              </a:extLst>
            </a:blip>
            <a:srcRect/>
            <a:stretch>
              <a:fillRect/>
            </a:stretch>
          </p:blipFill>
          <p:spPr bwMode="auto">
            <a:xfrm>
              <a:off x="6418539" y="5751173"/>
              <a:ext cx="749970" cy="177368"/>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Image result for arimo"/>
            <p:cNvPicPr>
              <a:picLocks noChangeAspect="1" noChangeArrowheads="1"/>
            </p:cNvPicPr>
            <p:nvPr/>
          </p:nvPicPr>
          <p:blipFill>
            <a:blip r:embed="rId121" cstate="print">
              <a:extLst>
                <a:ext uri="{28A0092B-C50C-407E-A947-70E740481C1C}">
                  <a14:useLocalDpi xmlns:a14="http://schemas.microsoft.com/office/drawing/2010/main" val="0"/>
                </a:ext>
              </a:extLst>
            </a:blip>
            <a:srcRect/>
            <a:stretch>
              <a:fillRect/>
            </a:stretch>
          </p:blipFill>
          <p:spPr bwMode="auto">
            <a:xfrm>
              <a:off x="7230407" y="5710833"/>
              <a:ext cx="629278" cy="1992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Group 125"/>
          <p:cNvGrpSpPr/>
          <p:nvPr/>
        </p:nvGrpSpPr>
        <p:grpSpPr>
          <a:xfrm>
            <a:off x="8583793" y="1895475"/>
            <a:ext cx="1052968" cy="597005"/>
            <a:chOff x="8616440" y="2208734"/>
            <a:chExt cx="1052968" cy="597005"/>
          </a:xfrm>
        </p:grpSpPr>
        <p:pic>
          <p:nvPicPr>
            <p:cNvPr id="8194" name="Picture 2" descr="Image result for krogers"/>
            <p:cNvPicPr>
              <a:picLocks noChangeAspect="1" noChangeArrowheads="1"/>
            </p:cNvPicPr>
            <p:nvPr/>
          </p:nvPicPr>
          <p:blipFill>
            <a:blip r:embed="rId122" cstate="print">
              <a:extLst>
                <a:ext uri="{28A0092B-C50C-407E-A947-70E740481C1C}">
                  <a14:useLocalDpi xmlns:a14="http://schemas.microsoft.com/office/drawing/2010/main" val="0"/>
                </a:ext>
              </a:extLst>
            </a:blip>
            <a:srcRect/>
            <a:stretch>
              <a:fillRect/>
            </a:stretch>
          </p:blipFill>
          <p:spPr bwMode="auto">
            <a:xfrm>
              <a:off x="8616440" y="2239964"/>
              <a:ext cx="389839" cy="3212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123"/>
            <a:stretch>
              <a:fillRect/>
            </a:stretch>
          </p:blipFill>
          <p:spPr>
            <a:xfrm>
              <a:off x="9137382" y="2242036"/>
              <a:ext cx="532026" cy="308395"/>
            </a:xfrm>
            <a:prstGeom prst="rect">
              <a:avLst/>
            </a:prstGeom>
          </p:spPr>
        </p:pic>
        <p:cxnSp>
          <p:nvCxnSpPr>
            <p:cNvPr id="192" name="Straight Connector 191"/>
            <p:cNvCxnSpPr/>
            <p:nvPr>
              <p:custDataLst>
                <p:tags r:id="rId20"/>
              </p:custDataLst>
            </p:nvPr>
          </p:nvCxnSpPr>
          <p:spPr bwMode="gray">
            <a:xfrm flipH="1">
              <a:off x="9055304" y="2208734"/>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95" name="TextBox 194"/>
            <p:cNvSpPr txBox="1"/>
            <p:nvPr>
              <p:custDataLst>
                <p:tags r:id="rId21"/>
              </p:custDataLst>
            </p:nvPr>
          </p:nvSpPr>
          <p:spPr>
            <a:xfrm>
              <a:off x="8719486" y="2559518"/>
              <a:ext cx="923729"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anose="020F0502020204030204" pitchFamily="34" charset="0"/>
                </a:rPr>
                <a:t>($200mm)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117" name="Group 116"/>
          <p:cNvGrpSpPr/>
          <p:nvPr/>
        </p:nvGrpSpPr>
        <p:grpSpPr>
          <a:xfrm>
            <a:off x="8280996" y="2454374"/>
            <a:ext cx="1658562" cy="517426"/>
            <a:chOff x="8352362" y="2730940"/>
            <a:chExt cx="1658562" cy="517426"/>
          </a:xfrm>
        </p:grpSpPr>
        <p:pic>
          <p:nvPicPr>
            <p:cNvPr id="205" name="Picture 2" descr="Image result for Walmart logo"/>
            <p:cNvPicPr>
              <a:picLocks noChangeAspect="1" noChangeArrowheads="1"/>
            </p:cNvPicPr>
            <p:nvPr/>
          </p:nvPicPr>
          <p:blipFill>
            <a:blip r:embed="rId124" cstate="print">
              <a:extLst>
                <a:ext uri="{28A0092B-C50C-407E-A947-70E740481C1C}">
                  <a14:useLocalDpi xmlns:a14="http://schemas.microsoft.com/office/drawing/2010/main" val="0"/>
                </a:ext>
              </a:extLst>
            </a:blip>
            <a:srcRect/>
            <a:stretch>
              <a:fillRect/>
            </a:stretch>
          </p:blipFill>
          <p:spPr bwMode="auto">
            <a:xfrm>
              <a:off x="8352362" y="2808809"/>
              <a:ext cx="787679" cy="196920"/>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4" descr="Image result for flipkart"/>
            <p:cNvPicPr>
              <a:picLocks noChangeAspect="1" noChangeArrowheads="1"/>
            </p:cNvPicPr>
            <p:nvPr/>
          </p:nvPicPr>
          <p:blipFill>
            <a:blip r:embed="rId125" cstate="print">
              <a:extLst>
                <a:ext uri="{28A0092B-C50C-407E-A947-70E740481C1C}">
                  <a14:useLocalDpi xmlns:a14="http://schemas.microsoft.com/office/drawing/2010/main" val="0"/>
                </a:ext>
              </a:extLst>
            </a:blip>
            <a:srcRect/>
            <a:stretch>
              <a:fillRect/>
            </a:stretch>
          </p:blipFill>
          <p:spPr bwMode="auto">
            <a:xfrm>
              <a:off x="9210773" y="2730940"/>
              <a:ext cx="800151" cy="293389"/>
            </a:xfrm>
            <a:prstGeom prst="rect">
              <a:avLst/>
            </a:prstGeom>
            <a:noFill/>
            <a:extLst>
              <a:ext uri="{909E8E84-426E-40DD-AFC4-6F175D3DCCD1}">
                <a14:hiddenFill xmlns:a14="http://schemas.microsoft.com/office/drawing/2010/main">
                  <a:solidFill>
                    <a:srgbClr val="FFFFFF"/>
                  </a:solidFill>
                </a14:hiddenFill>
              </a:ext>
            </a:extLst>
          </p:spPr>
        </p:pic>
        <p:cxnSp>
          <p:nvCxnSpPr>
            <p:cNvPr id="215" name="Straight Connector 214"/>
            <p:cNvCxnSpPr/>
            <p:nvPr>
              <p:custDataLst>
                <p:tags r:id="rId19"/>
              </p:custDataLst>
            </p:nvPr>
          </p:nvCxnSpPr>
          <p:spPr bwMode="gray">
            <a:xfrm flipH="1">
              <a:off x="9129546" y="2749990"/>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16" name="TextBox 215"/>
            <p:cNvSpPr txBox="1"/>
            <p:nvPr/>
          </p:nvSpPr>
          <p:spPr>
            <a:xfrm>
              <a:off x="8707352" y="3002145"/>
              <a:ext cx="923729" cy="246221"/>
            </a:xfrm>
            <a:prstGeom prst="rect">
              <a:avLst/>
            </a:prstGeom>
            <a:noFill/>
          </p:spPr>
          <p:txBody>
            <a:bodyPr wrap="square" rtlCol="0">
              <a:spAutoFit/>
            </a:bodyPr>
            <a:lstStyle/>
            <a:p>
              <a:r>
                <a:rPr lang="en-US" sz="1000" dirty="0" smtClean="0">
                  <a:solidFill>
                    <a:srgbClr val="000000"/>
                  </a:solidFill>
                  <a:latin typeface="Calibri" panose="020F0502020204030204" pitchFamily="34" charset="0"/>
                  <a:cs typeface="Calibri" panose="020F0502020204030204" pitchFamily="34" charset="0"/>
                </a:rPr>
                <a:t>($20,779mm)</a:t>
              </a:r>
              <a:endParaRPr lang="en-US" sz="1000" dirty="0">
                <a:solidFill>
                  <a:srgbClr val="000000"/>
                </a:solidFill>
                <a:latin typeface="Calibri" panose="020F0502020204030204" pitchFamily="34" charset="0"/>
                <a:cs typeface="Calibri" panose="020F0502020204030204" pitchFamily="34" charset="0"/>
              </a:endParaRPr>
            </a:p>
          </p:txBody>
        </p:sp>
      </p:grpSp>
      <p:sp>
        <p:nvSpPr>
          <p:cNvPr id="33" name="TextBox 32"/>
          <p:cNvSpPr txBox="1"/>
          <p:nvPr/>
        </p:nvSpPr>
        <p:spPr>
          <a:xfrm>
            <a:off x="503058" y="1638300"/>
            <a:ext cx="864053" cy="276999"/>
          </a:xfrm>
          <a:prstGeom prst="rect">
            <a:avLst/>
          </a:prstGeom>
          <a:noFill/>
        </p:spPr>
        <p:txBody>
          <a:bodyPr wrap="square" rtlCol="0">
            <a:spAutoFit/>
          </a:bodyPr>
          <a:lstStyle/>
          <a:p>
            <a:pPr algn="ctr">
              <a:spcBef>
                <a:spcPts val="1560"/>
              </a:spcBef>
            </a:pPr>
            <a:r>
              <a:rPr lang="en-US" sz="1200" b="1" dirty="0" smtClean="0">
                <a:solidFill>
                  <a:srgbClr val="000000"/>
                </a:solidFill>
                <a:latin typeface="Calibri" panose="020F0502020204030204" pitchFamily="34" charset="0"/>
                <a:cs typeface="Calibri" panose="020F0502020204030204" pitchFamily="34" charset="0"/>
              </a:rPr>
              <a:t>2013</a:t>
            </a:r>
          </a:p>
        </p:txBody>
      </p:sp>
      <p:sp>
        <p:nvSpPr>
          <p:cNvPr id="217" name="TextBox 216"/>
          <p:cNvSpPr txBox="1"/>
          <p:nvPr/>
        </p:nvSpPr>
        <p:spPr>
          <a:xfrm>
            <a:off x="1676962" y="1638300"/>
            <a:ext cx="864053" cy="276999"/>
          </a:xfrm>
          <a:prstGeom prst="rect">
            <a:avLst/>
          </a:prstGeom>
          <a:noFill/>
        </p:spPr>
        <p:txBody>
          <a:bodyPr wrap="square" rtlCol="0">
            <a:spAutoFit/>
          </a:bodyPr>
          <a:lstStyle/>
          <a:p>
            <a:pPr algn="ctr">
              <a:spcBef>
                <a:spcPts val="1560"/>
              </a:spcBef>
            </a:pPr>
            <a:r>
              <a:rPr lang="en-US" sz="1200" b="1" dirty="0" smtClean="0">
                <a:solidFill>
                  <a:srgbClr val="000000"/>
                </a:solidFill>
                <a:latin typeface="Calibri" panose="020F0502020204030204" pitchFamily="34" charset="0"/>
                <a:cs typeface="Calibri" panose="020F0502020204030204" pitchFamily="34" charset="0"/>
              </a:rPr>
              <a:t>2014</a:t>
            </a:r>
          </a:p>
        </p:txBody>
      </p:sp>
      <p:sp>
        <p:nvSpPr>
          <p:cNvPr id="218" name="TextBox 217"/>
          <p:cNvSpPr txBox="1"/>
          <p:nvPr/>
        </p:nvSpPr>
        <p:spPr>
          <a:xfrm>
            <a:off x="3057165" y="1638300"/>
            <a:ext cx="864053" cy="276999"/>
          </a:xfrm>
          <a:prstGeom prst="rect">
            <a:avLst/>
          </a:prstGeom>
          <a:noFill/>
        </p:spPr>
        <p:txBody>
          <a:bodyPr wrap="square" rtlCol="0">
            <a:spAutoFit/>
          </a:bodyPr>
          <a:lstStyle/>
          <a:p>
            <a:pPr algn="ctr">
              <a:spcBef>
                <a:spcPts val="1560"/>
              </a:spcBef>
            </a:pPr>
            <a:r>
              <a:rPr lang="en-US" sz="1200" b="1" dirty="0" smtClean="0">
                <a:solidFill>
                  <a:srgbClr val="000000"/>
                </a:solidFill>
                <a:latin typeface="Calibri" panose="020F0502020204030204" pitchFamily="34" charset="0"/>
                <a:cs typeface="Calibri" panose="020F0502020204030204" pitchFamily="34" charset="0"/>
              </a:rPr>
              <a:t>2015</a:t>
            </a:r>
          </a:p>
        </p:txBody>
      </p:sp>
      <p:sp>
        <p:nvSpPr>
          <p:cNvPr id="219" name="TextBox 218"/>
          <p:cNvSpPr txBox="1"/>
          <p:nvPr/>
        </p:nvSpPr>
        <p:spPr>
          <a:xfrm>
            <a:off x="4695825" y="1638300"/>
            <a:ext cx="864053" cy="276999"/>
          </a:xfrm>
          <a:prstGeom prst="rect">
            <a:avLst/>
          </a:prstGeom>
          <a:noFill/>
        </p:spPr>
        <p:txBody>
          <a:bodyPr wrap="square" rtlCol="0">
            <a:spAutoFit/>
          </a:bodyPr>
          <a:lstStyle/>
          <a:p>
            <a:pPr algn="ctr">
              <a:spcBef>
                <a:spcPts val="1560"/>
              </a:spcBef>
            </a:pPr>
            <a:r>
              <a:rPr lang="en-US" sz="1200" b="1" dirty="0" smtClean="0">
                <a:solidFill>
                  <a:srgbClr val="000000"/>
                </a:solidFill>
                <a:latin typeface="Calibri" panose="020F0502020204030204" pitchFamily="34" charset="0"/>
                <a:cs typeface="Calibri" panose="020F0502020204030204" pitchFamily="34" charset="0"/>
              </a:rPr>
              <a:t>2016</a:t>
            </a:r>
          </a:p>
        </p:txBody>
      </p:sp>
      <p:sp>
        <p:nvSpPr>
          <p:cNvPr id="220" name="TextBox 219"/>
          <p:cNvSpPr txBox="1"/>
          <p:nvPr/>
        </p:nvSpPr>
        <p:spPr>
          <a:xfrm>
            <a:off x="6762750" y="1638300"/>
            <a:ext cx="864053" cy="276999"/>
          </a:xfrm>
          <a:prstGeom prst="rect">
            <a:avLst/>
          </a:prstGeom>
          <a:noFill/>
        </p:spPr>
        <p:txBody>
          <a:bodyPr wrap="square" rtlCol="0">
            <a:spAutoFit/>
          </a:bodyPr>
          <a:lstStyle/>
          <a:p>
            <a:pPr algn="ctr">
              <a:spcBef>
                <a:spcPts val="1560"/>
              </a:spcBef>
            </a:pPr>
            <a:r>
              <a:rPr lang="en-US" sz="1200" b="1" dirty="0" smtClean="0">
                <a:solidFill>
                  <a:srgbClr val="000000"/>
                </a:solidFill>
                <a:latin typeface="Calibri" panose="020F0502020204030204" pitchFamily="34" charset="0"/>
                <a:cs typeface="Calibri" panose="020F0502020204030204" pitchFamily="34" charset="0"/>
              </a:rPr>
              <a:t>2017</a:t>
            </a:r>
          </a:p>
        </p:txBody>
      </p:sp>
      <p:sp>
        <p:nvSpPr>
          <p:cNvPr id="221" name="TextBox 220"/>
          <p:cNvSpPr txBox="1"/>
          <p:nvPr/>
        </p:nvSpPr>
        <p:spPr>
          <a:xfrm>
            <a:off x="8689522" y="1638300"/>
            <a:ext cx="864053" cy="276999"/>
          </a:xfrm>
          <a:prstGeom prst="rect">
            <a:avLst/>
          </a:prstGeom>
          <a:noFill/>
        </p:spPr>
        <p:txBody>
          <a:bodyPr wrap="square" rtlCol="0">
            <a:spAutoFit/>
          </a:bodyPr>
          <a:lstStyle/>
          <a:p>
            <a:pPr algn="ctr">
              <a:spcBef>
                <a:spcPts val="1560"/>
              </a:spcBef>
            </a:pPr>
            <a:r>
              <a:rPr lang="en-US" sz="1200" b="1" dirty="0" smtClean="0">
                <a:solidFill>
                  <a:srgbClr val="000000"/>
                </a:solidFill>
                <a:latin typeface="Calibri" panose="020F0502020204030204" pitchFamily="34" charset="0"/>
                <a:cs typeface="Calibri" panose="020F0502020204030204" pitchFamily="34" charset="0"/>
              </a:rPr>
              <a:t>2018</a:t>
            </a:r>
          </a:p>
        </p:txBody>
      </p:sp>
      <p:cxnSp>
        <p:nvCxnSpPr>
          <p:cNvPr id="68" name="Straight Connector 67"/>
          <p:cNvCxnSpPr/>
          <p:nvPr/>
        </p:nvCxnSpPr>
        <p:spPr bwMode="auto">
          <a:xfrm>
            <a:off x="1476375" y="1799206"/>
            <a:ext cx="0" cy="5211889"/>
          </a:xfrm>
          <a:prstGeom prst="line">
            <a:avLst/>
          </a:prstGeom>
          <a:solidFill>
            <a:schemeClr val="accent1"/>
          </a:solidFill>
          <a:ln w="19050" cap="flat" cmpd="sng" algn="ctr">
            <a:solidFill>
              <a:srgbClr val="D1C9C0"/>
            </a:solidFill>
            <a:prstDash val="solid"/>
            <a:round/>
            <a:headEnd type="none" w="med" len="med"/>
            <a:tailEnd type="none" w="med" len="med"/>
          </a:ln>
          <a:effectLst/>
        </p:spPr>
      </p:cxnSp>
      <p:cxnSp>
        <p:nvCxnSpPr>
          <p:cNvPr id="222" name="Straight Connector 221"/>
          <p:cNvCxnSpPr/>
          <p:nvPr/>
        </p:nvCxnSpPr>
        <p:spPr bwMode="auto">
          <a:xfrm>
            <a:off x="6081070" y="1746811"/>
            <a:ext cx="0" cy="5211889"/>
          </a:xfrm>
          <a:prstGeom prst="line">
            <a:avLst/>
          </a:prstGeom>
          <a:solidFill>
            <a:schemeClr val="accent1"/>
          </a:solidFill>
          <a:ln w="19050" cap="flat" cmpd="sng" algn="ctr">
            <a:solidFill>
              <a:srgbClr val="D1C9C0"/>
            </a:solidFill>
            <a:prstDash val="solid"/>
            <a:round/>
            <a:headEnd type="none" w="med" len="med"/>
            <a:tailEnd type="none" w="med" len="med"/>
          </a:ln>
          <a:effectLst/>
        </p:spPr>
      </p:cxnSp>
      <p:cxnSp>
        <p:nvCxnSpPr>
          <p:cNvPr id="223" name="Straight Connector 222"/>
          <p:cNvCxnSpPr/>
          <p:nvPr/>
        </p:nvCxnSpPr>
        <p:spPr bwMode="auto">
          <a:xfrm>
            <a:off x="4166124" y="1799206"/>
            <a:ext cx="0" cy="5211889"/>
          </a:xfrm>
          <a:prstGeom prst="line">
            <a:avLst/>
          </a:prstGeom>
          <a:solidFill>
            <a:schemeClr val="accent1"/>
          </a:solidFill>
          <a:ln w="19050" cap="flat" cmpd="sng" algn="ctr">
            <a:solidFill>
              <a:srgbClr val="D1C9C0"/>
            </a:solidFill>
            <a:prstDash val="solid"/>
            <a:round/>
            <a:headEnd type="none" w="med" len="med"/>
            <a:tailEnd type="none" w="med" len="med"/>
          </a:ln>
          <a:effectLst/>
        </p:spPr>
      </p:cxnSp>
      <p:cxnSp>
        <p:nvCxnSpPr>
          <p:cNvPr id="224" name="Straight Connector 223"/>
          <p:cNvCxnSpPr/>
          <p:nvPr/>
        </p:nvCxnSpPr>
        <p:spPr bwMode="auto">
          <a:xfrm>
            <a:off x="2731020" y="1799206"/>
            <a:ext cx="0" cy="5211889"/>
          </a:xfrm>
          <a:prstGeom prst="line">
            <a:avLst/>
          </a:prstGeom>
          <a:solidFill>
            <a:schemeClr val="accent1"/>
          </a:solidFill>
          <a:ln w="19050" cap="flat" cmpd="sng" algn="ctr">
            <a:solidFill>
              <a:srgbClr val="D1C9C0"/>
            </a:solidFill>
            <a:prstDash val="solid"/>
            <a:round/>
            <a:headEnd type="none" w="med" len="med"/>
            <a:tailEnd type="none" w="med" len="med"/>
          </a:ln>
          <a:effectLst/>
        </p:spPr>
      </p:cxnSp>
      <p:cxnSp>
        <p:nvCxnSpPr>
          <p:cNvPr id="225" name="Straight Connector 224"/>
          <p:cNvCxnSpPr/>
          <p:nvPr/>
        </p:nvCxnSpPr>
        <p:spPr bwMode="auto">
          <a:xfrm>
            <a:off x="8161244" y="1746811"/>
            <a:ext cx="0" cy="5211889"/>
          </a:xfrm>
          <a:prstGeom prst="line">
            <a:avLst/>
          </a:prstGeom>
          <a:solidFill>
            <a:schemeClr val="accent1"/>
          </a:solidFill>
          <a:ln w="19050" cap="flat" cmpd="sng" algn="ctr">
            <a:solidFill>
              <a:srgbClr val="D1C9C0"/>
            </a:solidFill>
            <a:prstDash val="solid"/>
            <a:round/>
            <a:headEnd type="none" w="med" len="med"/>
            <a:tailEnd type="none" w="med" len="med"/>
          </a:ln>
          <a:effectLst/>
        </p:spPr>
      </p:cxnSp>
      <p:grpSp>
        <p:nvGrpSpPr>
          <p:cNvPr id="115" name="Group 114"/>
          <p:cNvGrpSpPr/>
          <p:nvPr/>
        </p:nvGrpSpPr>
        <p:grpSpPr>
          <a:xfrm>
            <a:off x="8213985" y="3010966"/>
            <a:ext cx="1830685" cy="499760"/>
            <a:chOff x="8264207" y="3248025"/>
            <a:chExt cx="1830685" cy="499760"/>
          </a:xfrm>
        </p:grpSpPr>
        <p:pic>
          <p:nvPicPr>
            <p:cNvPr id="66" name="Picture 65"/>
            <p:cNvPicPr>
              <a:picLocks noChangeAspect="1"/>
            </p:cNvPicPr>
            <p:nvPr/>
          </p:nvPicPr>
          <p:blipFill rotWithShape="1">
            <a:blip r:embed="rId126" cstate="print">
              <a:extLst>
                <a:ext uri="{28A0092B-C50C-407E-A947-70E740481C1C}">
                  <a14:useLocalDpi xmlns:a14="http://schemas.microsoft.com/office/drawing/2010/main" val="0"/>
                </a:ext>
              </a:extLst>
            </a:blip>
            <a:srcRect t="36666" b="33199"/>
            <a:stretch/>
          </p:blipFill>
          <p:spPr>
            <a:xfrm>
              <a:off x="8264207" y="3276600"/>
              <a:ext cx="758588" cy="228600"/>
            </a:xfrm>
            <a:prstGeom prst="rect">
              <a:avLst/>
            </a:prstGeom>
          </p:spPr>
        </p:pic>
        <p:pic>
          <p:nvPicPr>
            <p:cNvPr id="69" name="Picture 68"/>
            <p:cNvPicPr>
              <a:picLocks noChangeAspect="1"/>
            </p:cNvPicPr>
            <p:nvPr/>
          </p:nvPicPr>
          <p:blipFill>
            <a:blip r:embed="rId127" cstate="print">
              <a:extLst>
                <a:ext uri="{28A0092B-C50C-407E-A947-70E740481C1C}">
                  <a14:useLocalDpi xmlns:a14="http://schemas.microsoft.com/office/drawing/2010/main" val="0"/>
                </a:ext>
              </a:extLst>
            </a:blip>
            <a:stretch>
              <a:fillRect/>
            </a:stretch>
          </p:blipFill>
          <p:spPr>
            <a:xfrm>
              <a:off x="9158001" y="3319754"/>
              <a:ext cx="936891" cy="149903"/>
            </a:xfrm>
            <a:prstGeom prst="rect">
              <a:avLst/>
            </a:prstGeom>
          </p:spPr>
        </p:pic>
        <p:cxnSp>
          <p:nvCxnSpPr>
            <p:cNvPr id="226" name="Straight Connector 225"/>
            <p:cNvCxnSpPr/>
            <p:nvPr>
              <p:custDataLst>
                <p:tags r:id="rId18"/>
              </p:custDataLst>
            </p:nvPr>
          </p:nvCxnSpPr>
          <p:spPr bwMode="gray">
            <a:xfrm flipH="1">
              <a:off x="9017000" y="3248025"/>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29" name="TextBox 228"/>
            <p:cNvSpPr txBox="1"/>
            <p:nvPr/>
          </p:nvSpPr>
          <p:spPr>
            <a:xfrm>
              <a:off x="8622559" y="3501564"/>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($817mm)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31744" name="Group 31743"/>
          <p:cNvGrpSpPr/>
          <p:nvPr/>
        </p:nvGrpSpPr>
        <p:grpSpPr>
          <a:xfrm>
            <a:off x="8249455" y="4124325"/>
            <a:ext cx="1721644" cy="501037"/>
            <a:chOff x="8184356" y="4133850"/>
            <a:chExt cx="1721644" cy="501037"/>
          </a:xfrm>
        </p:grpSpPr>
        <p:pic>
          <p:nvPicPr>
            <p:cNvPr id="81" name="Picture 80"/>
            <p:cNvPicPr>
              <a:picLocks noChangeAspect="1"/>
            </p:cNvPicPr>
            <p:nvPr/>
          </p:nvPicPr>
          <p:blipFill>
            <a:blip r:embed="rId128" cstate="print">
              <a:extLst>
                <a:ext uri="{28A0092B-C50C-407E-A947-70E740481C1C}">
                  <a14:useLocalDpi xmlns:a14="http://schemas.microsoft.com/office/drawing/2010/main" val="0"/>
                </a:ext>
              </a:extLst>
            </a:blip>
            <a:stretch>
              <a:fillRect/>
            </a:stretch>
          </p:blipFill>
          <p:spPr>
            <a:xfrm>
              <a:off x="9171374" y="4233305"/>
              <a:ext cx="734626" cy="125821"/>
            </a:xfrm>
            <a:prstGeom prst="rect">
              <a:avLst/>
            </a:prstGeom>
          </p:spPr>
        </p:pic>
        <p:pic>
          <p:nvPicPr>
            <p:cNvPr id="82" name="Picture 81"/>
            <p:cNvPicPr>
              <a:picLocks noChangeAspect="1"/>
            </p:cNvPicPr>
            <p:nvPr/>
          </p:nvPicPr>
          <p:blipFill rotWithShape="1">
            <a:blip r:embed="rId129" cstate="print">
              <a:extLst>
                <a:ext uri="{28A0092B-C50C-407E-A947-70E740481C1C}">
                  <a14:useLocalDpi xmlns:a14="http://schemas.microsoft.com/office/drawing/2010/main" val="0"/>
                </a:ext>
              </a:extLst>
            </a:blip>
            <a:srcRect t="24371" b="15430"/>
            <a:stretch/>
          </p:blipFill>
          <p:spPr>
            <a:xfrm>
              <a:off x="8184356" y="4169804"/>
              <a:ext cx="955891" cy="228601"/>
            </a:xfrm>
            <a:prstGeom prst="rect">
              <a:avLst/>
            </a:prstGeom>
          </p:spPr>
        </p:pic>
        <p:cxnSp>
          <p:nvCxnSpPr>
            <p:cNvPr id="231" name="Straight Connector 230"/>
            <p:cNvCxnSpPr/>
            <p:nvPr>
              <p:custDataLst>
                <p:tags r:id="rId17"/>
              </p:custDataLst>
            </p:nvPr>
          </p:nvCxnSpPr>
          <p:spPr bwMode="gray">
            <a:xfrm flipH="1">
              <a:off x="9035609" y="4133850"/>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32" name="TextBox 231"/>
            <p:cNvSpPr txBox="1"/>
            <p:nvPr/>
          </p:nvSpPr>
          <p:spPr>
            <a:xfrm>
              <a:off x="8512596" y="4388666"/>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($550mm)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31745" name="Group 31744"/>
          <p:cNvGrpSpPr/>
          <p:nvPr/>
        </p:nvGrpSpPr>
        <p:grpSpPr>
          <a:xfrm>
            <a:off x="8279698" y="4611915"/>
            <a:ext cx="1661159" cy="522159"/>
            <a:chOff x="10742745" y="2570748"/>
            <a:chExt cx="1661159" cy="522159"/>
          </a:xfrm>
        </p:grpSpPr>
        <p:pic>
          <p:nvPicPr>
            <p:cNvPr id="84" name="Picture 83"/>
            <p:cNvPicPr>
              <a:picLocks noChangeAspect="1"/>
            </p:cNvPicPr>
            <p:nvPr/>
          </p:nvPicPr>
          <p:blipFill>
            <a:blip r:embed="rId130" cstate="print">
              <a:extLst>
                <a:ext uri="{28A0092B-C50C-407E-A947-70E740481C1C}">
                  <a14:useLocalDpi xmlns:a14="http://schemas.microsoft.com/office/drawing/2010/main" val="0"/>
                </a:ext>
              </a:extLst>
            </a:blip>
            <a:stretch>
              <a:fillRect/>
            </a:stretch>
          </p:blipFill>
          <p:spPr>
            <a:xfrm>
              <a:off x="11505297" y="2667084"/>
              <a:ext cx="898607" cy="128811"/>
            </a:xfrm>
            <a:prstGeom prst="rect">
              <a:avLst/>
            </a:prstGeom>
          </p:spPr>
        </p:pic>
        <p:pic>
          <p:nvPicPr>
            <p:cNvPr id="86" name="Picture 85"/>
            <p:cNvPicPr>
              <a:picLocks noChangeAspect="1"/>
            </p:cNvPicPr>
            <p:nvPr/>
          </p:nvPicPr>
          <p:blipFill>
            <a:blip r:embed="rId131" cstate="print">
              <a:extLst>
                <a:ext uri="{28A0092B-C50C-407E-A947-70E740481C1C}">
                  <a14:useLocalDpi xmlns:a14="http://schemas.microsoft.com/office/drawing/2010/main" val="0"/>
                </a:ext>
              </a:extLst>
            </a:blip>
            <a:stretch>
              <a:fillRect/>
            </a:stretch>
          </p:blipFill>
          <p:spPr>
            <a:xfrm>
              <a:off x="10742745" y="2612407"/>
              <a:ext cx="635856" cy="211104"/>
            </a:xfrm>
            <a:prstGeom prst="rect">
              <a:avLst/>
            </a:prstGeom>
          </p:spPr>
        </p:pic>
        <p:cxnSp>
          <p:nvCxnSpPr>
            <p:cNvPr id="233" name="Straight Connector 232"/>
            <p:cNvCxnSpPr/>
            <p:nvPr>
              <p:custDataLst>
                <p:tags r:id="rId16"/>
              </p:custDataLst>
            </p:nvPr>
          </p:nvCxnSpPr>
          <p:spPr bwMode="gray">
            <a:xfrm flipH="1">
              <a:off x="11357581" y="2570748"/>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34" name="TextBox 233"/>
            <p:cNvSpPr txBox="1"/>
            <p:nvPr/>
          </p:nvSpPr>
          <p:spPr>
            <a:xfrm>
              <a:off x="11014075" y="2846686"/>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($383mm)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31753" name="Group 31752"/>
          <p:cNvGrpSpPr/>
          <p:nvPr/>
        </p:nvGrpSpPr>
        <p:grpSpPr>
          <a:xfrm>
            <a:off x="8540076" y="5157319"/>
            <a:ext cx="1155418" cy="556431"/>
            <a:chOff x="8500944" y="5309719"/>
            <a:chExt cx="1155418" cy="556431"/>
          </a:xfrm>
        </p:grpSpPr>
        <p:pic>
          <p:nvPicPr>
            <p:cNvPr id="87" name="Picture 86"/>
            <p:cNvPicPr>
              <a:picLocks noChangeAspect="1"/>
            </p:cNvPicPr>
            <p:nvPr/>
          </p:nvPicPr>
          <p:blipFill>
            <a:blip r:embed="rId132" cstate="print">
              <a:extLst>
                <a:ext uri="{28A0092B-C50C-407E-A947-70E740481C1C}">
                  <a14:useLocalDpi xmlns:a14="http://schemas.microsoft.com/office/drawing/2010/main" val="0"/>
                </a:ext>
              </a:extLst>
            </a:blip>
            <a:stretch>
              <a:fillRect/>
            </a:stretch>
          </p:blipFill>
          <p:spPr>
            <a:xfrm>
              <a:off x="9146785" y="5320556"/>
              <a:ext cx="509577" cy="286637"/>
            </a:xfrm>
            <a:prstGeom prst="rect">
              <a:avLst/>
            </a:prstGeom>
          </p:spPr>
        </p:pic>
        <p:pic>
          <p:nvPicPr>
            <p:cNvPr id="91" name="Picture 90"/>
            <p:cNvPicPr>
              <a:picLocks noChangeAspect="1"/>
            </p:cNvPicPr>
            <p:nvPr/>
          </p:nvPicPr>
          <p:blipFill>
            <a:blip r:embed="rId133" cstate="print">
              <a:extLst>
                <a:ext uri="{28A0092B-C50C-407E-A947-70E740481C1C}">
                  <a14:useLocalDpi xmlns:a14="http://schemas.microsoft.com/office/drawing/2010/main" val="0"/>
                </a:ext>
              </a:extLst>
            </a:blip>
            <a:stretch>
              <a:fillRect/>
            </a:stretch>
          </p:blipFill>
          <p:spPr>
            <a:xfrm>
              <a:off x="8500944" y="5309719"/>
              <a:ext cx="405065" cy="296842"/>
            </a:xfrm>
            <a:prstGeom prst="rect">
              <a:avLst/>
            </a:prstGeom>
          </p:spPr>
        </p:pic>
        <p:cxnSp>
          <p:nvCxnSpPr>
            <p:cNvPr id="235" name="Straight Connector 234"/>
            <p:cNvCxnSpPr/>
            <p:nvPr>
              <p:custDataLst>
                <p:tags r:id="rId15"/>
              </p:custDataLst>
            </p:nvPr>
          </p:nvCxnSpPr>
          <p:spPr bwMode="gray">
            <a:xfrm flipH="1">
              <a:off x="8947793" y="5322917"/>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36" name="TextBox 235"/>
            <p:cNvSpPr txBox="1"/>
            <p:nvPr/>
          </p:nvSpPr>
          <p:spPr>
            <a:xfrm>
              <a:off x="8562128" y="5619929"/>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($2,600mm)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31748" name="Group 31747"/>
          <p:cNvGrpSpPr/>
          <p:nvPr/>
        </p:nvGrpSpPr>
        <p:grpSpPr>
          <a:xfrm>
            <a:off x="8391042" y="5695950"/>
            <a:ext cx="1438471" cy="555534"/>
            <a:chOff x="10896600" y="4316258"/>
            <a:chExt cx="1438471" cy="555534"/>
          </a:xfrm>
        </p:grpSpPr>
        <p:pic>
          <p:nvPicPr>
            <p:cNvPr id="92" name="Picture 91"/>
            <p:cNvPicPr>
              <a:picLocks noChangeAspect="1"/>
            </p:cNvPicPr>
            <p:nvPr/>
          </p:nvPicPr>
          <p:blipFill>
            <a:blip r:embed="rId134" cstate="print">
              <a:extLst>
                <a:ext uri="{28A0092B-C50C-407E-A947-70E740481C1C}">
                  <a14:useLocalDpi xmlns:a14="http://schemas.microsoft.com/office/drawing/2010/main" val="0"/>
                </a:ext>
              </a:extLst>
            </a:blip>
            <a:stretch>
              <a:fillRect/>
            </a:stretch>
          </p:blipFill>
          <p:spPr>
            <a:xfrm>
              <a:off x="11887200" y="4316258"/>
              <a:ext cx="447871" cy="294721"/>
            </a:xfrm>
            <a:prstGeom prst="rect">
              <a:avLst/>
            </a:prstGeom>
          </p:spPr>
        </p:pic>
        <p:pic>
          <p:nvPicPr>
            <p:cNvPr id="98" name="Picture 97"/>
            <p:cNvPicPr>
              <a:picLocks noChangeAspect="1"/>
            </p:cNvPicPr>
            <p:nvPr/>
          </p:nvPicPr>
          <p:blipFill>
            <a:blip r:embed="rId135" cstate="print">
              <a:extLst>
                <a:ext uri="{28A0092B-C50C-407E-A947-70E740481C1C}">
                  <a14:useLocalDpi xmlns:a14="http://schemas.microsoft.com/office/drawing/2010/main" val="0"/>
                </a:ext>
              </a:extLst>
            </a:blip>
            <a:stretch>
              <a:fillRect/>
            </a:stretch>
          </p:blipFill>
          <p:spPr>
            <a:xfrm>
              <a:off x="10896600" y="4367056"/>
              <a:ext cx="718738" cy="193125"/>
            </a:xfrm>
            <a:prstGeom prst="rect">
              <a:avLst/>
            </a:prstGeom>
          </p:spPr>
        </p:pic>
        <p:cxnSp>
          <p:nvCxnSpPr>
            <p:cNvPr id="237" name="Straight Connector 236"/>
            <p:cNvCxnSpPr/>
            <p:nvPr>
              <p:custDataLst>
                <p:tags r:id="rId14"/>
              </p:custDataLst>
            </p:nvPr>
          </p:nvCxnSpPr>
          <p:spPr bwMode="gray">
            <a:xfrm flipH="1">
              <a:off x="11668856" y="4317873"/>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38" name="TextBox 237"/>
            <p:cNvSpPr txBox="1"/>
            <p:nvPr/>
          </p:nvSpPr>
          <p:spPr>
            <a:xfrm>
              <a:off x="11093569" y="4625571"/>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($1,200mm)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31751" name="Group 31750"/>
          <p:cNvGrpSpPr/>
          <p:nvPr/>
        </p:nvGrpSpPr>
        <p:grpSpPr>
          <a:xfrm>
            <a:off x="8230190" y="6295392"/>
            <a:ext cx="1760174" cy="508576"/>
            <a:chOff x="8222779" y="6485892"/>
            <a:chExt cx="1760174" cy="508576"/>
          </a:xfrm>
        </p:grpSpPr>
        <p:pic>
          <p:nvPicPr>
            <p:cNvPr id="100" name="Picture 99"/>
            <p:cNvPicPr>
              <a:picLocks noChangeAspect="1"/>
            </p:cNvPicPr>
            <p:nvPr/>
          </p:nvPicPr>
          <p:blipFill>
            <a:blip r:embed="rId136" cstate="print">
              <a:extLst>
                <a:ext uri="{28A0092B-C50C-407E-A947-70E740481C1C}">
                  <a14:useLocalDpi xmlns:a14="http://schemas.microsoft.com/office/drawing/2010/main" val="0"/>
                </a:ext>
              </a:extLst>
            </a:blip>
            <a:stretch>
              <a:fillRect/>
            </a:stretch>
          </p:blipFill>
          <p:spPr>
            <a:xfrm>
              <a:off x="9426848" y="6485892"/>
              <a:ext cx="556105" cy="313034"/>
            </a:xfrm>
            <a:prstGeom prst="rect">
              <a:avLst/>
            </a:prstGeom>
          </p:spPr>
        </p:pic>
        <p:pic>
          <p:nvPicPr>
            <p:cNvPr id="101" name="Picture 100"/>
            <p:cNvPicPr>
              <a:picLocks noChangeAspect="1"/>
            </p:cNvPicPr>
            <p:nvPr/>
          </p:nvPicPr>
          <p:blipFill>
            <a:blip r:embed="rId137" cstate="print">
              <a:extLst>
                <a:ext uri="{28A0092B-C50C-407E-A947-70E740481C1C}">
                  <a14:useLocalDpi xmlns:a14="http://schemas.microsoft.com/office/drawing/2010/main" val="0"/>
                </a:ext>
              </a:extLst>
            </a:blip>
            <a:stretch>
              <a:fillRect/>
            </a:stretch>
          </p:blipFill>
          <p:spPr>
            <a:xfrm>
              <a:off x="8222779" y="6571838"/>
              <a:ext cx="1099007" cy="142321"/>
            </a:xfrm>
            <a:prstGeom prst="rect">
              <a:avLst/>
            </a:prstGeom>
          </p:spPr>
        </p:pic>
        <p:cxnSp>
          <p:nvCxnSpPr>
            <p:cNvPr id="239" name="Straight Connector 238"/>
            <p:cNvCxnSpPr/>
            <p:nvPr>
              <p:custDataLst>
                <p:tags r:id="rId13"/>
              </p:custDataLst>
            </p:nvPr>
          </p:nvCxnSpPr>
          <p:spPr bwMode="gray">
            <a:xfrm flipH="1">
              <a:off x="9325478" y="6503481"/>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40" name="TextBox 239"/>
            <p:cNvSpPr txBox="1"/>
            <p:nvPr/>
          </p:nvSpPr>
          <p:spPr>
            <a:xfrm>
              <a:off x="8572633" y="6748247"/>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($1,800mm)</a:t>
              </a:r>
              <a:endParaRPr lang="en-US" sz="1000" dirty="0">
                <a:solidFill>
                  <a:srgbClr val="000000"/>
                </a:solidFill>
                <a:latin typeface="Calibri" panose="020F0502020204030204" pitchFamily="34" charset="0"/>
                <a:cs typeface="Calibri" panose="020F0502020204030204" pitchFamily="34" charset="0"/>
              </a:endParaRPr>
            </a:p>
          </p:txBody>
        </p:sp>
      </p:grpSp>
      <p:grpSp>
        <p:nvGrpSpPr>
          <p:cNvPr id="31749" name="Group 31748"/>
          <p:cNvGrpSpPr/>
          <p:nvPr/>
        </p:nvGrpSpPr>
        <p:grpSpPr>
          <a:xfrm>
            <a:off x="8451603" y="6862717"/>
            <a:ext cx="1317349" cy="541975"/>
            <a:chOff x="11103766" y="6135526"/>
            <a:chExt cx="1317349" cy="541975"/>
          </a:xfrm>
        </p:grpSpPr>
        <p:pic>
          <p:nvPicPr>
            <p:cNvPr id="103" name="Picture 102"/>
            <p:cNvPicPr>
              <a:picLocks noChangeAspect="1"/>
            </p:cNvPicPr>
            <p:nvPr/>
          </p:nvPicPr>
          <p:blipFill>
            <a:blip r:embed="rId138" cstate="print">
              <a:extLst>
                <a:ext uri="{28A0092B-C50C-407E-A947-70E740481C1C}">
                  <a14:useLocalDpi xmlns:a14="http://schemas.microsoft.com/office/drawing/2010/main" val="0"/>
                </a:ext>
              </a:extLst>
            </a:blip>
            <a:stretch>
              <a:fillRect/>
            </a:stretch>
          </p:blipFill>
          <p:spPr>
            <a:xfrm>
              <a:off x="11650765" y="6264525"/>
              <a:ext cx="770350" cy="131967"/>
            </a:xfrm>
            <a:prstGeom prst="rect">
              <a:avLst/>
            </a:prstGeom>
          </p:spPr>
        </p:pic>
        <p:pic>
          <p:nvPicPr>
            <p:cNvPr id="104" name="Picture 103"/>
            <p:cNvPicPr>
              <a:picLocks noChangeAspect="1"/>
            </p:cNvPicPr>
            <p:nvPr/>
          </p:nvPicPr>
          <p:blipFill>
            <a:blip r:embed="rId139" cstate="print">
              <a:extLst>
                <a:ext uri="{28A0092B-C50C-407E-A947-70E740481C1C}">
                  <a14:useLocalDpi xmlns:a14="http://schemas.microsoft.com/office/drawing/2010/main" val="0"/>
                </a:ext>
              </a:extLst>
            </a:blip>
            <a:stretch>
              <a:fillRect/>
            </a:stretch>
          </p:blipFill>
          <p:spPr>
            <a:xfrm>
              <a:off x="11103766" y="6135526"/>
              <a:ext cx="387194" cy="387194"/>
            </a:xfrm>
            <a:prstGeom prst="rect">
              <a:avLst/>
            </a:prstGeom>
          </p:spPr>
        </p:pic>
        <p:cxnSp>
          <p:nvCxnSpPr>
            <p:cNvPr id="241" name="Straight Connector 240"/>
            <p:cNvCxnSpPr/>
            <p:nvPr>
              <p:custDataLst>
                <p:tags r:id="rId12"/>
              </p:custDataLst>
            </p:nvPr>
          </p:nvCxnSpPr>
          <p:spPr bwMode="gray">
            <a:xfrm flipH="1">
              <a:off x="11524154" y="6146112"/>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42" name="TextBox 241"/>
            <p:cNvSpPr txBox="1"/>
            <p:nvPr/>
          </p:nvSpPr>
          <p:spPr>
            <a:xfrm>
              <a:off x="11169211" y="6431280"/>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($750mm)</a:t>
              </a:r>
              <a:endParaRPr lang="en-US" sz="1000" dirty="0">
                <a:solidFill>
                  <a:srgbClr val="000000"/>
                </a:solidFill>
                <a:latin typeface="Calibri" panose="020F0502020204030204" pitchFamily="34" charset="0"/>
                <a:cs typeface="Calibri" panose="020F0502020204030204" pitchFamily="34" charset="0"/>
              </a:endParaRPr>
            </a:p>
          </p:txBody>
        </p:sp>
      </p:grpSp>
      <p:pic>
        <p:nvPicPr>
          <p:cNvPr id="113" name="Picture 112"/>
          <p:cNvPicPr>
            <a:picLocks noChangeAspect="1"/>
          </p:cNvPicPr>
          <p:nvPr/>
        </p:nvPicPr>
        <p:blipFill>
          <a:blip r:embed="rId140" cstate="print">
            <a:extLst>
              <a:ext uri="{28A0092B-C50C-407E-A947-70E740481C1C}">
                <a14:useLocalDpi xmlns:a14="http://schemas.microsoft.com/office/drawing/2010/main" val="0"/>
              </a:ext>
            </a:extLst>
          </a:blip>
          <a:stretch>
            <a:fillRect/>
          </a:stretch>
        </p:blipFill>
        <p:spPr>
          <a:xfrm>
            <a:off x="11900194" y="8197354"/>
            <a:ext cx="592674" cy="592674"/>
          </a:xfrm>
          <a:prstGeom prst="rect">
            <a:avLst/>
          </a:prstGeom>
        </p:spPr>
      </p:pic>
      <p:pic>
        <p:nvPicPr>
          <p:cNvPr id="114" name="Picture 113"/>
          <p:cNvPicPr>
            <a:picLocks noChangeAspect="1"/>
          </p:cNvPicPr>
          <p:nvPr/>
        </p:nvPicPr>
        <p:blipFill>
          <a:blip r:embed="rId141" cstate="print">
            <a:extLst>
              <a:ext uri="{28A0092B-C50C-407E-A947-70E740481C1C}">
                <a14:useLocalDpi xmlns:a14="http://schemas.microsoft.com/office/drawing/2010/main" val="0"/>
              </a:ext>
            </a:extLst>
          </a:blip>
          <a:stretch>
            <a:fillRect/>
          </a:stretch>
        </p:blipFill>
        <p:spPr>
          <a:xfrm>
            <a:off x="10809822" y="8291960"/>
            <a:ext cx="512425" cy="459968"/>
          </a:xfrm>
          <a:prstGeom prst="rect">
            <a:avLst/>
          </a:prstGeom>
        </p:spPr>
      </p:pic>
      <p:cxnSp>
        <p:nvCxnSpPr>
          <p:cNvPr id="247" name="Straight Connector 246"/>
          <p:cNvCxnSpPr/>
          <p:nvPr>
            <p:custDataLst>
              <p:tags r:id="rId7"/>
            </p:custDataLst>
          </p:nvPr>
        </p:nvCxnSpPr>
        <p:spPr bwMode="gray">
          <a:xfrm flipH="1">
            <a:off x="11515661" y="8351578"/>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48" name="TextBox 247"/>
          <p:cNvSpPr txBox="1"/>
          <p:nvPr/>
        </p:nvSpPr>
        <p:spPr>
          <a:xfrm>
            <a:off x="11135978" y="8751928"/>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($310mm)</a:t>
            </a:r>
            <a:endParaRPr lang="en-US" sz="1000" dirty="0">
              <a:solidFill>
                <a:srgbClr val="000000"/>
              </a:solidFill>
              <a:latin typeface="Calibri" panose="020F0502020204030204" pitchFamily="34" charset="0"/>
              <a:cs typeface="Calibri" panose="020F0502020204030204" pitchFamily="34" charset="0"/>
            </a:endParaRPr>
          </a:p>
        </p:txBody>
      </p:sp>
      <p:grpSp>
        <p:nvGrpSpPr>
          <p:cNvPr id="116" name="Group 115"/>
          <p:cNvGrpSpPr/>
          <p:nvPr/>
        </p:nvGrpSpPr>
        <p:grpSpPr>
          <a:xfrm>
            <a:off x="8415721" y="3522141"/>
            <a:ext cx="1389112" cy="557371"/>
            <a:chOff x="8364488" y="3759200"/>
            <a:chExt cx="1389112" cy="557371"/>
          </a:xfrm>
        </p:grpSpPr>
        <p:pic>
          <p:nvPicPr>
            <p:cNvPr id="249" name="Picture 248"/>
            <p:cNvPicPr>
              <a:picLocks noChangeAspect="1"/>
            </p:cNvPicPr>
            <p:nvPr/>
          </p:nvPicPr>
          <p:blipFill>
            <a:blip r:embed="rId142" cstate="print">
              <a:extLst>
                <a:ext uri="{28A0092B-C50C-407E-A947-70E740481C1C}">
                  <a14:useLocalDpi xmlns:a14="http://schemas.microsoft.com/office/drawing/2010/main" val="0"/>
                </a:ext>
              </a:extLst>
            </a:blip>
            <a:stretch>
              <a:fillRect/>
            </a:stretch>
          </p:blipFill>
          <p:spPr>
            <a:xfrm>
              <a:off x="9047648" y="3759200"/>
              <a:ext cx="705952" cy="370625"/>
            </a:xfrm>
            <a:prstGeom prst="rect">
              <a:avLst/>
            </a:prstGeom>
          </p:spPr>
        </p:pic>
        <p:pic>
          <p:nvPicPr>
            <p:cNvPr id="250" name="Picture 249"/>
            <p:cNvPicPr>
              <a:picLocks noChangeAspect="1"/>
            </p:cNvPicPr>
            <p:nvPr/>
          </p:nvPicPr>
          <p:blipFill>
            <a:blip r:embed="rId143" cstate="print">
              <a:extLst>
                <a:ext uri="{28A0092B-C50C-407E-A947-70E740481C1C}">
                  <a14:useLocalDpi xmlns:a14="http://schemas.microsoft.com/office/drawing/2010/main" val="0"/>
                </a:ext>
              </a:extLst>
            </a:blip>
            <a:stretch>
              <a:fillRect/>
            </a:stretch>
          </p:blipFill>
          <p:spPr>
            <a:xfrm>
              <a:off x="8364488" y="3782404"/>
              <a:ext cx="535358" cy="289620"/>
            </a:xfrm>
            <a:prstGeom prst="rect">
              <a:avLst/>
            </a:prstGeom>
          </p:spPr>
        </p:pic>
        <p:cxnSp>
          <p:nvCxnSpPr>
            <p:cNvPr id="251" name="Straight Connector 250"/>
            <p:cNvCxnSpPr/>
            <p:nvPr>
              <p:custDataLst>
                <p:tags r:id="rId11"/>
              </p:custDataLst>
            </p:nvPr>
          </p:nvCxnSpPr>
          <p:spPr bwMode="gray">
            <a:xfrm flipH="1">
              <a:off x="8909050" y="3792475"/>
              <a:ext cx="135104" cy="28422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252" name="TextBox 251"/>
            <p:cNvSpPr txBox="1"/>
            <p:nvPr/>
          </p:nvSpPr>
          <p:spPr>
            <a:xfrm>
              <a:off x="8553646" y="4070350"/>
              <a:ext cx="923729" cy="246221"/>
            </a:xfrm>
            <a:prstGeom prst="rect">
              <a:avLst/>
            </a:prstGeom>
            <a:noFill/>
          </p:spPr>
          <p:txBody>
            <a:bodyPr wrap="square" rtlCol="0">
              <a:spAutoFit/>
            </a:bodyPr>
            <a:lstStyle/>
            <a:p>
              <a:pPr algn="ctr"/>
              <a:r>
                <a:rPr lang="en-US" sz="1000" dirty="0" smtClean="0">
                  <a:solidFill>
                    <a:srgbClr val="000000"/>
                  </a:solidFill>
                  <a:latin typeface="Calibri" panose="020F0502020204030204" pitchFamily="34" charset="0"/>
                  <a:cs typeface="Calibri" panose="020F0502020204030204" pitchFamily="34" charset="0"/>
                </a:rPr>
                <a:t>($1,900mm)</a:t>
              </a:r>
              <a:endParaRPr lang="en-US" sz="1000" dirty="0">
                <a:solidFill>
                  <a:srgbClr val="000000"/>
                </a:solidFill>
                <a:latin typeface="Calibri" panose="020F0502020204030204" pitchFamily="34" charset="0"/>
                <a:cs typeface="Calibri" panose="020F0502020204030204" pitchFamily="34" charset="0"/>
              </a:endParaRPr>
            </a:p>
          </p:txBody>
        </p:sp>
      </p:grpSp>
      <p:cxnSp>
        <p:nvCxnSpPr>
          <p:cNvPr id="271" name="Straight Connector 270"/>
          <p:cNvCxnSpPr/>
          <p:nvPr>
            <p:custDataLst>
              <p:tags r:id="rId8"/>
            </p:custDataLst>
          </p:nvPr>
        </p:nvCxnSpPr>
        <p:spPr bwMode="gray">
          <a:xfrm flipH="1">
            <a:off x="7206272" y="5796525"/>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72" name="Straight Connector 271"/>
          <p:cNvCxnSpPr/>
          <p:nvPr>
            <p:custDataLst>
              <p:tags r:id="rId9"/>
            </p:custDataLst>
          </p:nvPr>
        </p:nvCxnSpPr>
        <p:spPr bwMode="gray">
          <a:xfrm flipH="1">
            <a:off x="7088151" y="4034532"/>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273" name="Straight Connector 272"/>
          <p:cNvCxnSpPr/>
          <p:nvPr>
            <p:custDataLst>
              <p:tags r:id="rId10"/>
            </p:custDataLst>
          </p:nvPr>
        </p:nvCxnSpPr>
        <p:spPr bwMode="gray">
          <a:xfrm flipH="1">
            <a:off x="7307353" y="2776134"/>
            <a:ext cx="75793" cy="151583"/>
          </a:xfrm>
          <a:prstGeom prst="line">
            <a:avLst/>
          </a:prstGeom>
          <a:solidFill>
            <a:schemeClr val="accent1"/>
          </a:solidFill>
          <a:ln w="9525" cap="flat" cmpd="sng" algn="ctr">
            <a:solidFill>
              <a:srgbClr val="000000"/>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6321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endParaRPr lang="en-US" b="0" dirty="0">
              <a:latin typeface="Calibri" panose="020F0502020204030204" pitchFamily="34" charset="0"/>
            </a:endParaRPr>
          </a:p>
        </p:txBody>
      </p:sp>
      <p:sp>
        <p:nvSpPr>
          <p:cNvPr id="3092" name="Line 3"/>
          <p:cNvSpPr>
            <a:spLocks noChangeShapeType="1"/>
          </p:cNvSpPr>
          <p:nvPr>
            <p:custDataLst>
              <p:tags r:id="rId3"/>
            </p:custDataLst>
          </p:nvPr>
        </p:nvSpPr>
        <p:spPr bwMode="auto">
          <a:xfrm>
            <a:off x="3443287" y="484188"/>
            <a:ext cx="0" cy="0"/>
          </a:xfrm>
          <a:prstGeom prst="line">
            <a:avLst/>
          </a:prstGeom>
          <a:noFill/>
          <a:ln w="25400">
            <a:noFill/>
            <a:round/>
            <a:headEnd/>
            <a:tailEnd/>
          </a:ln>
        </p:spPr>
        <p:txBody>
          <a:bodyPr wrap="none" anchor="ctr">
            <a:spAutoFit/>
          </a:bodyPr>
          <a:lstStyle/>
          <a:p>
            <a:endParaRPr lang="en-US" dirty="0">
              <a:latin typeface="Calibri" panose="020F0502020204030204" pitchFamily="34" charset="0"/>
            </a:endParaRPr>
          </a:p>
        </p:txBody>
      </p:sp>
      <p:sp>
        <p:nvSpPr>
          <p:cNvPr id="207" name="Textbox - with 1st bullet (L)"/>
          <p:cNvSpPr>
            <a:spLocks noGrp="1"/>
          </p:cNvSpPr>
          <p:nvPr>
            <p:custDataLst>
              <p:tags r:id="rId4"/>
            </p:custDataLst>
          </p:nvPr>
        </p:nvSpPr>
        <p:spPr>
          <a:xfrm>
            <a:off x="1143000" y="1447800"/>
            <a:ext cx="8001000" cy="4801314"/>
          </a:xfrm>
          <a:prstGeom prst="rect">
            <a:avLst/>
          </a:prstGeom>
        </p:spPr>
        <p:txBody>
          <a:bodyPr vert="horz" wrap="square" lIns="0" tIns="45720" rIns="0" bIns="45720" rtlCol="0">
            <a:spAutoFit/>
          </a:bodyPr>
          <a:lstStyle>
            <a:lvl1pPr marL="228600" indent="-228600" algn="l" defTabSz="914400" rtl="0" eaLnBrk="1" latinLnBrk="0" hangingPunct="1">
              <a:spcBef>
                <a:spcPts val="1560"/>
              </a:spcBef>
              <a:buSzPct val="80000"/>
              <a:buFont typeface="Wingdings" pitchFamily="2" charset="2"/>
              <a:buChar char=""/>
              <a:defRPr sz="1300" kern="1200" baseline="0">
                <a:solidFill>
                  <a:schemeClr val="tx1"/>
                </a:solidFill>
                <a:latin typeface="Calibri" pitchFamily="34" charset="0"/>
                <a:ea typeface="+mn-ea"/>
                <a:cs typeface="Calibri" pitchFamily="34" charset="0"/>
              </a:defRPr>
            </a:lvl1pPr>
            <a:lvl2pPr marL="571500" indent="-233050" algn="l" defTabSz="914400" rtl="0" eaLnBrk="1" latinLnBrk="0" hangingPunct="1">
              <a:spcBef>
                <a:spcPts val="780"/>
              </a:spcBef>
              <a:buSzPct val="65000"/>
              <a:buFont typeface="Wingdings" pitchFamily="2" charset="2"/>
              <a:buChar char="n"/>
              <a:defRPr sz="1300" kern="1200" baseline="0">
                <a:solidFill>
                  <a:schemeClr val="tx1"/>
                </a:solidFill>
                <a:latin typeface="Calibri" pitchFamily="34" charset="0"/>
                <a:ea typeface="+mn-ea"/>
                <a:cs typeface="Calibri" pitchFamily="34" charset="0"/>
              </a:defRPr>
            </a:lvl2pPr>
            <a:lvl3pPr marL="914400" indent="-284163"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Calibri" pitchFamily="34" charset="0"/>
                <a:ea typeface="+mn-ea"/>
                <a:cs typeface="Calibri" pitchFamily="34" charset="0"/>
              </a:defRPr>
            </a:lvl3pPr>
            <a:lvl4pPr marL="1243584" indent="-219456" algn="l" defTabSz="914400" rtl="0" eaLnBrk="1" latinLnBrk="0" hangingPunct="1">
              <a:spcBef>
                <a:spcPts val="780"/>
              </a:spcBef>
              <a:buFont typeface="Wingdings" pitchFamily="2" charset="2"/>
              <a:buChar char=""/>
              <a:defRPr sz="1300"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ts val="0"/>
              </a:spcBef>
              <a:buFontTx/>
              <a:buNone/>
              <a:defRPr sz="13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spcBef>
                <a:spcPts val="300"/>
              </a:spcBef>
              <a:spcAft>
                <a:spcPts val="300"/>
              </a:spcAft>
            </a:pPr>
            <a:r>
              <a:rPr lang="en-US" sz="2400" b="0" dirty="0" smtClean="0">
                <a:solidFill>
                  <a:srgbClr val="000000"/>
                </a:solidFill>
                <a:latin typeface="Calibri"/>
              </a:rPr>
              <a:t>BofA firm update</a:t>
            </a:r>
            <a:endParaRPr lang="en-US" sz="2400" b="0" dirty="0">
              <a:solidFill>
                <a:srgbClr val="000000"/>
              </a:solidFill>
              <a:latin typeface="Calibri"/>
            </a:endParaRPr>
          </a:p>
          <a:p>
            <a:pPr marL="346075" indent="-346075">
              <a:spcBef>
                <a:spcPts val="300"/>
              </a:spcBef>
              <a:spcAft>
                <a:spcPts val="300"/>
              </a:spcAft>
            </a:pPr>
            <a:endParaRPr lang="en-US" sz="2400" b="0" dirty="0" smtClean="0">
              <a:solidFill>
                <a:srgbClr val="000000"/>
              </a:solidFill>
              <a:latin typeface="Calibri"/>
            </a:endParaRPr>
          </a:p>
          <a:p>
            <a:pPr marL="346075" indent="-346075">
              <a:spcBef>
                <a:spcPts val="300"/>
              </a:spcBef>
              <a:spcAft>
                <a:spcPts val="300"/>
              </a:spcAft>
            </a:pPr>
            <a:endParaRPr lang="en-US" sz="2400" b="0" dirty="0">
              <a:solidFill>
                <a:srgbClr val="000000"/>
              </a:solidFill>
              <a:latin typeface="Calibri"/>
            </a:endParaRPr>
          </a:p>
          <a:p>
            <a:pPr marL="346075" indent="-346075">
              <a:spcBef>
                <a:spcPts val="300"/>
              </a:spcBef>
              <a:spcAft>
                <a:spcPts val="300"/>
              </a:spcAft>
            </a:pPr>
            <a:r>
              <a:rPr lang="en-US" sz="2400" b="0" dirty="0" smtClean="0">
                <a:solidFill>
                  <a:srgbClr val="000000"/>
                </a:solidFill>
                <a:latin typeface="Calibri"/>
              </a:rPr>
              <a:t>What’s happening in today’s capital markets?</a:t>
            </a:r>
            <a:endParaRPr lang="en-US" sz="2400" b="0" dirty="0">
              <a:solidFill>
                <a:srgbClr val="000000"/>
              </a:solidFill>
              <a:latin typeface="Calibri"/>
            </a:endParaRPr>
          </a:p>
          <a:p>
            <a:pPr marL="346075" indent="-346075">
              <a:spcBef>
                <a:spcPts val="300"/>
              </a:spcBef>
              <a:spcAft>
                <a:spcPts val="300"/>
              </a:spcAft>
            </a:pPr>
            <a:endParaRPr lang="en-US" sz="2400" b="0" dirty="0">
              <a:solidFill>
                <a:srgbClr val="000000"/>
              </a:solidFill>
              <a:latin typeface="Calibri"/>
            </a:endParaRPr>
          </a:p>
          <a:p>
            <a:pPr marL="346075" indent="-346075">
              <a:spcBef>
                <a:spcPts val="300"/>
              </a:spcBef>
              <a:spcAft>
                <a:spcPts val="300"/>
              </a:spcAft>
            </a:pPr>
            <a:endParaRPr lang="en-US" sz="2400" b="0" dirty="0">
              <a:solidFill>
                <a:srgbClr val="000000"/>
              </a:solidFill>
              <a:latin typeface="Calibri"/>
            </a:endParaRPr>
          </a:p>
          <a:p>
            <a:pPr marL="346075" indent="-346075">
              <a:spcBef>
                <a:spcPts val="300"/>
              </a:spcBef>
              <a:spcAft>
                <a:spcPts val="300"/>
              </a:spcAft>
            </a:pPr>
            <a:r>
              <a:rPr lang="en-US" sz="2400" b="0" dirty="0" smtClean="0">
                <a:solidFill>
                  <a:srgbClr val="000000"/>
                </a:solidFill>
                <a:latin typeface="Calibri"/>
              </a:rPr>
              <a:t>What’s </a:t>
            </a:r>
            <a:r>
              <a:rPr lang="en-US" sz="2400" b="0" dirty="0">
                <a:solidFill>
                  <a:srgbClr val="000000"/>
                </a:solidFill>
                <a:latin typeface="Calibri"/>
              </a:rPr>
              <a:t>happening in today’s </a:t>
            </a:r>
            <a:r>
              <a:rPr lang="en-US" sz="2400" b="0" dirty="0" smtClean="0">
                <a:solidFill>
                  <a:srgbClr val="000000"/>
                </a:solidFill>
                <a:latin typeface="Calibri"/>
              </a:rPr>
              <a:t>technology capital </a:t>
            </a:r>
            <a:r>
              <a:rPr lang="en-US" sz="2400" b="0" dirty="0">
                <a:solidFill>
                  <a:srgbClr val="000000"/>
                </a:solidFill>
                <a:latin typeface="Calibri"/>
              </a:rPr>
              <a:t>markets?</a:t>
            </a:r>
          </a:p>
          <a:p>
            <a:pPr marL="346075" indent="-346075">
              <a:spcBef>
                <a:spcPts val="300"/>
              </a:spcBef>
              <a:spcAft>
                <a:spcPts val="300"/>
              </a:spcAft>
            </a:pPr>
            <a:endParaRPr lang="en-US" sz="2400" b="0" dirty="0">
              <a:solidFill>
                <a:srgbClr val="000000"/>
              </a:solidFill>
              <a:latin typeface="Calibri"/>
            </a:endParaRPr>
          </a:p>
          <a:p>
            <a:pPr marL="346075" indent="-346075">
              <a:spcBef>
                <a:spcPts val="300"/>
              </a:spcBef>
              <a:spcAft>
                <a:spcPts val="300"/>
              </a:spcAft>
            </a:pPr>
            <a:endParaRPr lang="en-US" sz="2400" b="0" dirty="0">
              <a:solidFill>
                <a:srgbClr val="000000"/>
              </a:solidFill>
              <a:latin typeface="Calibri"/>
            </a:endParaRPr>
          </a:p>
          <a:p>
            <a:pPr marL="290513" indent="-290513">
              <a:spcBef>
                <a:spcPts val="300"/>
              </a:spcBef>
              <a:spcAft>
                <a:spcPts val="300"/>
              </a:spcAft>
            </a:pPr>
            <a:r>
              <a:rPr lang="en-US" sz="2400" b="0" dirty="0" smtClean="0">
                <a:solidFill>
                  <a:srgbClr val="000000"/>
                </a:solidFill>
                <a:latin typeface="Calibri"/>
              </a:rPr>
              <a:t> What </a:t>
            </a:r>
            <a:r>
              <a:rPr lang="en-US" sz="2400" b="0" dirty="0" smtClean="0">
                <a:solidFill>
                  <a:srgbClr val="000000"/>
                </a:solidFill>
                <a:latin typeface="Calibri"/>
              </a:rPr>
              <a:t>are investors/buyers looking for in today’s market?</a:t>
            </a:r>
            <a:endParaRPr lang="en-US" sz="2400" b="0" dirty="0" smtClean="0">
              <a:solidFill>
                <a:srgbClr val="000000"/>
              </a:solidFill>
            </a:endParaRPr>
          </a:p>
          <a:p>
            <a:pPr>
              <a:spcBef>
                <a:spcPts val="300"/>
              </a:spcBef>
              <a:spcAft>
                <a:spcPts val="300"/>
              </a:spcAft>
            </a:pPr>
            <a:endParaRPr lang="en-US" sz="1600" b="0" dirty="0" smtClean="0">
              <a:solidFill>
                <a:srgbClr val="000000"/>
              </a:solidFill>
            </a:endParaRPr>
          </a:p>
        </p:txBody>
      </p:sp>
      <p:sp>
        <p:nvSpPr>
          <p:cNvPr id="2" name="TextBox 1"/>
          <p:cNvSpPr txBox="1"/>
          <p:nvPr>
            <p:custDataLst>
              <p:tags r:id="rId5"/>
            </p:custDataLst>
          </p:nvPr>
        </p:nvSpPr>
        <p:spPr>
          <a:xfrm>
            <a:off x="356616" y="7315200"/>
            <a:ext cx="254000" cy="153888"/>
          </a:xfrm>
          <a:prstGeom prst="rect">
            <a:avLst/>
          </a:prstGeom>
          <a:noFill/>
        </p:spPr>
        <p:txBody>
          <a:bodyPr vert="horz" lIns="0" tIns="0" rIns="0" bIns="0" rtlCol="0" anchorCtr="0">
            <a:spAutoFit/>
          </a:bodyPr>
          <a:lstStyle/>
          <a:p>
            <a:r>
              <a:rPr lang="en-US" sz="1000" b="0" smtClean="0">
                <a:solidFill>
                  <a:srgbClr val="000000"/>
                </a:solidFill>
              </a:rPr>
              <a:t>1</a:t>
            </a:r>
            <a:endParaRPr lang="en-US" sz="1000" b="0">
              <a:solidFill>
                <a:srgbClr val="000000"/>
              </a:solidFill>
            </a:endParaRPr>
          </a:p>
        </p:txBody>
      </p:sp>
      <p:sp>
        <p:nvSpPr>
          <p:cNvPr id="6" name="Main Heading"/>
          <p:cNvSpPr>
            <a:spLocks noChangeArrowheads="1"/>
          </p:cNvSpPr>
          <p:nvPr>
            <p:custDataLst>
              <p:tags r:id="rId6"/>
            </p:custDataLst>
          </p:nvPr>
        </p:nvSpPr>
        <p:spPr bwMode="gray">
          <a:xfrm>
            <a:off x="356615" y="487363"/>
            <a:ext cx="7772400" cy="274637"/>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smtClean="0">
                <a:solidFill>
                  <a:srgbClr val="000000"/>
                </a:solidFill>
                <a:cs typeface="Calibri" panose="020F0502020204030204" pitchFamily="34" charset="0"/>
              </a:rPr>
              <a:t>Lightning Presentation</a:t>
            </a:r>
            <a:endParaRPr lang="en-US" sz="2800" b="0" dirty="0">
              <a:solidFill>
                <a:srgbClr val="000000"/>
              </a:solidFill>
              <a:cs typeface="Calibri" panose="020F0502020204030204" pitchFamily="34" charset="0"/>
            </a:endParaRPr>
          </a:p>
          <a:p>
            <a:pPr eaLnBrk="1" hangingPunct="1">
              <a:lnSpc>
                <a:spcPts val="2100"/>
              </a:lnSpc>
            </a:pPr>
            <a:endParaRPr lang="en-US" sz="1600" b="0" dirty="0">
              <a:solidFill>
                <a:srgbClr val="00000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27177654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Publishing Placeholder" hidden="1"/>
          <p:cNvSpPr>
            <a:spLocks noGrp="1"/>
          </p:cNvSpPr>
          <p:nvPr>
            <p:ph type="title"/>
            <p:custDataLst>
              <p:tags r:id="rId3"/>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Private Equity Market Environment</a:t>
            </a:r>
            <a:endParaRPr lang="en-US" dirty="0">
              <a:latin typeface="Calibri" panose="020F0502020204030204" pitchFamily="34" charset="0"/>
            </a:endParaRPr>
          </a:p>
        </p:txBody>
      </p:sp>
      <p:sp>
        <p:nvSpPr>
          <p:cNvPr id="10" name="Page Number"/>
          <p:cNvSpPr txBox="1">
            <a:spLocks noChangeArrowheads="1"/>
          </p:cNvSpPr>
          <p:nvPr>
            <p:custDataLst>
              <p:tags r:id="rId4"/>
            </p:custDataLst>
          </p:nvPr>
        </p:nvSpPr>
        <p:spPr bwMode="auto">
          <a:xfrm>
            <a:off x="308792"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itchFamily="34" charset="0"/>
                <a:cs typeface="Calibri" pitchFamily="34" charset="0"/>
              </a:rPr>
              <a:t>19</a:t>
            </a:r>
            <a:endParaRPr lang="" altLang="en-US" sz="1000" b="0" dirty="0">
              <a:solidFill>
                <a:srgbClr val="000000"/>
              </a:solidFill>
              <a:latin typeface="Calibri" pitchFamily="34" charset="0"/>
              <a:cs typeface="Calibri" pitchFamily="34" charset="0"/>
            </a:endParaRPr>
          </a:p>
        </p:txBody>
      </p:sp>
      <p:sp>
        <p:nvSpPr>
          <p:cNvPr id="374788" name="Sub Heading"/>
          <p:cNvSpPr>
            <a:spLocks noChangeArrowheads="1"/>
          </p:cNvSpPr>
          <p:nvPr>
            <p:custDataLst>
              <p:tags r:id="rId5"/>
            </p:custDataLst>
          </p:nvPr>
        </p:nvSpPr>
        <p:spPr bwMode="gray">
          <a:xfrm>
            <a:off x="356615" y="723773"/>
            <a:ext cx="7772400" cy="292608"/>
          </a:xfrm>
          <a:prstGeom prst="rect">
            <a:avLst/>
          </a:prstGeom>
          <a:noFill/>
          <a:ln w="12700">
            <a:noFill/>
            <a:prstDash val="dash"/>
            <a:miter lim="800000"/>
            <a:headEnd/>
            <a:tailEnd/>
          </a:ln>
          <a:effectLst/>
        </p:spPr>
        <p:txBody>
          <a:bodyPr lIns="0" tIns="0" rIns="0" bIns="0"/>
          <a:lstStyle/>
          <a:p>
            <a:pPr eaLnBrk="1" hangingPunct="1"/>
            <a:endParaRPr lang="en-US" sz="1800" b="0" dirty="0">
              <a:solidFill>
                <a:srgbClr val="000000"/>
              </a:solidFill>
              <a:latin typeface="Calibri Light" panose="020F0302020204030204" pitchFamily="34" charset="0"/>
              <a:ea typeface="ＭＳ Ｐゴシック"/>
              <a:cs typeface="Calibri" pitchFamily="34" charset="0"/>
            </a:endParaRPr>
          </a:p>
        </p:txBody>
      </p:sp>
      <p:sp>
        <p:nvSpPr>
          <p:cNvPr id="9" name="Main Heading"/>
          <p:cNvSpPr>
            <a:spLocks noChangeArrowheads="1"/>
          </p:cNvSpPr>
          <p:nvPr>
            <p:custDataLst>
              <p:tags r:id="rId6"/>
            </p:custDataLst>
          </p:nvPr>
        </p:nvSpPr>
        <p:spPr bwMode="gray">
          <a:xfrm>
            <a:off x="356615" y="502919"/>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Private Equity Market </a:t>
            </a:r>
            <a:r>
              <a:rPr lang="en-US" sz="2800" b="0" dirty="0" smtClean="0">
                <a:solidFill>
                  <a:srgbClr val="000000"/>
                </a:solidFill>
                <a:cs typeface="Calibri" panose="020F0502020204030204" pitchFamily="34" charset="0"/>
              </a:rPr>
              <a:t>– Technology Sector</a:t>
            </a:r>
            <a:endParaRPr lang="en-US" sz="2800" b="0" dirty="0">
              <a:solidFill>
                <a:srgbClr val="000000"/>
              </a:solidFill>
              <a:cs typeface="Calibri" panose="020F0502020204030204" pitchFamily="34" charset="0"/>
            </a:endParaRPr>
          </a:p>
        </p:txBody>
      </p:sp>
      <p:sp>
        <p:nvSpPr>
          <p:cNvPr id="165" name="Footnote"/>
          <p:cNvSpPr txBox="1">
            <a:spLocks noChangeArrowheads="1"/>
          </p:cNvSpPr>
          <p:nvPr>
            <p:custDataLst>
              <p:tags r:id="rId7"/>
            </p:custDataLst>
          </p:nvPr>
        </p:nvSpPr>
        <p:spPr bwMode="auto">
          <a:xfrm>
            <a:off x="563880" y="7158994"/>
            <a:ext cx="7589520" cy="323165"/>
          </a:xfrm>
          <a:prstGeom prst="rect">
            <a:avLst/>
          </a:prstGeom>
          <a:noFill/>
          <a:ln w="28575">
            <a:noFill/>
            <a:miter lim="800000"/>
            <a:headEnd/>
            <a:tailEnd/>
          </a:ln>
          <a:effectLst/>
        </p:spPr>
        <p:txBody>
          <a:bodyPr wrap="square" lIns="0" tIns="0" rIns="0" bIns="0" anchor="b">
            <a:spAutoFit/>
          </a:bodyPr>
          <a:lstStyle/>
          <a:p>
            <a:pPr marL="228600" indent="-228600"/>
            <a:r>
              <a:rPr lang="en-US" sz="700" b="0" i="1" dirty="0" smtClean="0">
                <a:solidFill>
                  <a:srgbClr val="000000"/>
                </a:solidFill>
                <a:latin typeface="Calibri" panose="020F0502020204030204" pitchFamily="34" charset="0"/>
                <a:cs typeface="Calibri" panose="020F0502020204030204" pitchFamily="34" charset="0"/>
              </a:rPr>
              <a:t>_______________</a:t>
            </a:r>
          </a:p>
          <a:p>
            <a:pPr marL="228600" indent="-228600"/>
            <a:r>
              <a:rPr lang="en-US" sz="700" b="0" i="1" dirty="0" smtClean="0">
                <a:solidFill>
                  <a:srgbClr val="000000"/>
                </a:solidFill>
                <a:latin typeface="Calibri" panose="020F0502020204030204" pitchFamily="34" charset="0"/>
                <a:cs typeface="Calibri" panose="020F0502020204030204" pitchFamily="34" charset="0"/>
              </a:rPr>
              <a:t>Note: Dollars in millions. As of September 30, 2019.</a:t>
            </a:r>
          </a:p>
          <a:p>
            <a:pPr marL="228600" indent="-228600"/>
            <a:r>
              <a:rPr lang="en-US" sz="700" b="0" i="1" dirty="0" smtClean="0">
                <a:solidFill>
                  <a:srgbClr val="000000"/>
                </a:solidFill>
                <a:latin typeface="Calibri" panose="020F0502020204030204" pitchFamily="34" charset="0"/>
                <a:cs typeface="Calibri" panose="020F0502020204030204" pitchFamily="34" charset="0"/>
              </a:rPr>
              <a:t>(1)	</a:t>
            </a:r>
            <a:r>
              <a:rPr lang="en-US" sz="700" b="0" i="1" dirty="0" smtClean="0">
                <a:solidFill>
                  <a:srgbClr val="000000"/>
                </a:solidFill>
                <a:latin typeface="Calibri" panose="020F0502020204030204" pitchFamily="34" charset="0"/>
                <a:cs typeface="Calibri" panose="020F0502020204030204" pitchFamily="34" charset="0"/>
              </a:rPr>
              <a:t>Source: S&amp;P LBO Report. Data is for transactions over $50mm of EBITDA. </a:t>
            </a:r>
            <a:endParaRPr lang="en-US" sz="700" b="0" i="1" dirty="0" smtClean="0">
              <a:solidFill>
                <a:srgbClr val="000000"/>
              </a:solidFill>
              <a:latin typeface="Calibri" panose="020F0502020204030204" pitchFamily="34" charset="0"/>
              <a:cs typeface="Calibri" panose="020F0502020204030204" pitchFamily="34" charset="0"/>
            </a:endParaRPr>
          </a:p>
        </p:txBody>
      </p:sp>
      <p:grpSp>
        <p:nvGrpSpPr>
          <p:cNvPr id="2" name="Group 1"/>
          <p:cNvGrpSpPr/>
          <p:nvPr/>
        </p:nvGrpSpPr>
        <p:grpSpPr>
          <a:xfrm>
            <a:off x="366140" y="1683576"/>
            <a:ext cx="8576019" cy="4861135"/>
            <a:chOff x="114957" y="4079818"/>
            <a:chExt cx="4658721" cy="2725326"/>
          </a:xfrm>
        </p:grpSpPr>
        <p:sp>
          <p:nvSpPr>
            <p:cNvPr id="37" name="Topic Heading"/>
            <p:cNvSpPr txBox="1">
              <a:spLocks noChangeArrowheads="1"/>
            </p:cNvSpPr>
            <p:nvPr>
              <p:custDataLst>
                <p:tags r:id="rId8"/>
              </p:custDataLst>
            </p:nvPr>
          </p:nvSpPr>
          <p:spPr bwMode="auto">
            <a:xfrm>
              <a:off x="114957" y="4079818"/>
              <a:ext cx="4495800" cy="605294"/>
            </a:xfrm>
            <a:prstGeom prst="rect">
              <a:avLst/>
            </a:prstGeom>
            <a:noFill/>
            <a:ln w="12700">
              <a:noFill/>
              <a:prstDash val="dash"/>
              <a:miter lim="800000"/>
              <a:headEnd/>
              <a:tailEnd/>
            </a:ln>
            <a:effectLst/>
          </p:spPr>
          <p:txBody>
            <a:bodyPr wrap="square" lIns="0" tIns="50800" rIns="0" bIns="0">
              <a:spAutoFit/>
            </a:bodyPr>
            <a:lstStyle/>
            <a:p>
              <a:pPr eaLnBrk="1" hangingPunct="1"/>
              <a:r>
                <a:rPr lang="en-US" sz="1800" b="1" dirty="0" smtClean="0">
                  <a:solidFill>
                    <a:srgbClr val="000000"/>
                  </a:solidFill>
                  <a:latin typeface="Calibri" panose="020F0502020204030204" pitchFamily="34" charset="0"/>
                  <a:ea typeface="ＭＳ Ｐゴシック"/>
                  <a:cs typeface="Calibri" panose="020F0502020204030204" pitchFamily="34" charset="0"/>
                </a:rPr>
                <a:t>Sponsors Paying Higher Valuations and Putting in More Equity</a:t>
              </a:r>
              <a:r>
                <a:rPr lang="en-US" sz="1800" b="1" baseline="30000" dirty="0" smtClean="0">
                  <a:solidFill>
                    <a:srgbClr val="000000"/>
                  </a:solidFill>
                  <a:latin typeface="Calibri" panose="020F0502020204030204" pitchFamily="34" charset="0"/>
                  <a:ea typeface="ＭＳ Ｐゴシック"/>
                  <a:cs typeface="Calibri" panose="020F0502020204030204" pitchFamily="34" charset="0"/>
                </a:rPr>
                <a:t>(3)</a:t>
              </a:r>
              <a:endParaRPr lang="en-US" sz="1800" b="1" baseline="30000" dirty="0">
                <a:solidFill>
                  <a:srgbClr val="000000"/>
                </a:solidFill>
                <a:latin typeface="Calibri" panose="020F0502020204030204" pitchFamily="34" charset="0"/>
                <a:ea typeface="ＭＳ Ｐゴシック"/>
                <a:cs typeface="Calibri" panose="020F0502020204030204" pitchFamily="34" charset="0"/>
              </a:endParaRPr>
            </a:p>
          </p:txBody>
        </p:sp>
        <p:sp>
          <p:nvSpPr>
            <p:cNvPr id="42" name="Topic Heading"/>
            <p:cNvSpPr txBox="1">
              <a:spLocks noChangeArrowheads="1"/>
            </p:cNvSpPr>
            <p:nvPr>
              <p:custDataLst>
                <p:tags r:id="rId9"/>
              </p:custDataLst>
            </p:nvPr>
          </p:nvSpPr>
          <p:spPr bwMode="auto">
            <a:xfrm>
              <a:off x="370466" y="4378337"/>
              <a:ext cx="4277599" cy="205184"/>
            </a:xfrm>
            <a:prstGeom prst="rect">
              <a:avLst/>
            </a:prstGeom>
            <a:noFill/>
            <a:ln w="12700">
              <a:noFill/>
              <a:prstDash val="dash"/>
              <a:miter lim="800000"/>
              <a:headEnd/>
              <a:tailEnd/>
            </a:ln>
            <a:effectLst/>
          </p:spPr>
          <p:txBody>
            <a:bodyPr wrap="square" lIns="0" tIns="50800" rIns="0" bIns="0">
              <a:spAutoFit/>
            </a:bodyPr>
            <a:lstStyle/>
            <a:p>
              <a:pPr eaLnBrk="1" hangingPunct="1"/>
              <a:r>
                <a:rPr lang="en-US" sz="1000" b="1" dirty="0" smtClean="0">
                  <a:solidFill>
                    <a:srgbClr val="000000"/>
                  </a:solidFill>
                  <a:latin typeface="Calibri" panose="020F0502020204030204" pitchFamily="34" charset="0"/>
                  <a:ea typeface="ＭＳ Ｐゴシック"/>
                  <a:cs typeface="Calibri" panose="020F0502020204030204" pitchFamily="34" charset="0"/>
                </a:rPr>
                <a:t>Avg. EV / EBITDA Mult. </a:t>
              </a:r>
              <a:endParaRPr lang="en-US" sz="1000" b="1" baseline="30000" dirty="0">
                <a:solidFill>
                  <a:srgbClr val="000000"/>
                </a:solidFill>
                <a:latin typeface="Calibri" panose="020F0502020204030204" pitchFamily="34" charset="0"/>
                <a:ea typeface="ＭＳ Ｐゴシック"/>
                <a:cs typeface="Calibri" panose="020F0502020204030204" pitchFamily="34" charset="0"/>
              </a:endParaRPr>
            </a:p>
          </p:txBody>
        </p:sp>
        <p:pic>
          <p:nvPicPr>
            <p:cNvPr id="6" name="Picture 5"/>
            <p:cNvPicPr>
              <a:picLocks noChangeAspect="1"/>
            </p:cNvPicPr>
            <p:nvPr>
              <p:custDataLst>
                <p:tags r:id="rId10"/>
              </p:custDataLst>
            </p:nvPr>
          </p:nvPicPr>
          <p:blipFill>
            <a:blip r:embed="rId13"/>
            <a:stretch>
              <a:fillRect/>
            </a:stretch>
          </p:blipFill>
          <p:spPr>
            <a:xfrm>
              <a:off x="201678" y="4510024"/>
              <a:ext cx="4572000" cy="2295120"/>
            </a:xfrm>
            <a:prstGeom prst="rect">
              <a:avLst/>
            </a:prstGeom>
          </p:spPr>
        </p:pic>
      </p:grpSp>
      <p:sp>
        <p:nvSpPr>
          <p:cNvPr id="374799" name="Rectangle 374798"/>
          <p:cNvSpPr/>
          <p:nvPr/>
        </p:nvSpPr>
        <p:spPr>
          <a:xfrm>
            <a:off x="7676349" y="6257934"/>
            <a:ext cx="496901" cy="209747"/>
          </a:xfrm>
          <a:prstGeom prst="rect">
            <a:avLst/>
          </a:prstGeom>
          <a:solidFill>
            <a:schemeClr val="bg1"/>
          </a:solidFill>
        </p:spPr>
        <p:txBody>
          <a:bodyPr wrap="square">
            <a:spAutoFit/>
          </a:bodyPr>
          <a:lstStyle/>
          <a:p>
            <a:endParaRPr lang="en-US" dirty="0"/>
          </a:p>
        </p:txBody>
      </p:sp>
      <p:sp>
        <p:nvSpPr>
          <p:cNvPr id="374798" name="Rectangle 374797"/>
          <p:cNvSpPr/>
          <p:nvPr/>
        </p:nvSpPr>
        <p:spPr>
          <a:xfrm>
            <a:off x="7620000" y="6259446"/>
            <a:ext cx="381000" cy="215444"/>
          </a:xfrm>
          <a:prstGeom prst="rect">
            <a:avLst/>
          </a:prstGeom>
        </p:spPr>
        <p:txBody>
          <a:bodyPr wrap="square">
            <a:spAutoFit/>
          </a:bodyPr>
          <a:lstStyle/>
          <a:p>
            <a:r>
              <a:rPr lang="en-US" sz="800" b="0" i="1" dirty="0">
                <a:solidFill>
                  <a:srgbClr val="000000"/>
                </a:solidFill>
                <a:cs typeface="Calibri" panose="020F0502020204030204" pitchFamily="34" charset="0"/>
              </a:rPr>
              <a:t>(1)</a:t>
            </a:r>
            <a:endParaRPr lang="en-US" dirty="0"/>
          </a:p>
        </p:txBody>
      </p:sp>
    </p:spTree>
    <p:custDataLst>
      <p:tags r:id="rId2"/>
    </p:custDataLst>
    <p:extLst>
      <p:ext uri="{BB962C8B-B14F-4D97-AF65-F5344CB8AC3E}">
        <p14:creationId xmlns:p14="http://schemas.microsoft.com/office/powerpoint/2010/main" val="1414237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Publishing Placeholder" hidden="1"/>
          <p:cNvSpPr>
            <a:spLocks noGrp="1"/>
          </p:cNvSpPr>
          <p:nvPr>
            <p:ph type="ctrTitle"/>
            <p:custDataLst>
              <p:tags r:id="rId2"/>
            </p:custDataLst>
          </p:nvPr>
        </p:nvSpPr>
        <p:spPr>
          <a:xfrm>
            <a:off x="0" y="7773670"/>
            <a:ext cx="10058400" cy="50800"/>
          </a:xfrm>
          <a:prstGeom prst="rect">
            <a:avLst/>
          </a:prstGeom>
        </p:spPr>
        <p:txBody>
          <a:bodyPr lIns="0" tIns="0" rIns="0" bIns="0"/>
          <a:lstStyle>
            <a:lvl1pPr>
              <a:defRPr sz="100" b="0" baseline="0">
                <a:solidFill>
                  <a:srgbClr val="738EA5"/>
                </a:solidFill>
                <a:latin typeface="Calibri"/>
              </a:defRPr>
            </a:lvl1pPr>
          </a:lstStyle>
          <a:p>
            <a:r>
              <a:rPr lang="en-US" smtClean="0">
                <a:latin typeface="Calibri" panose="020F0502020204030204" pitchFamily="34" charset="0"/>
              </a:rPr>
              <a:t>Key Themes</a:t>
            </a:r>
            <a:endParaRPr lang="en-US" dirty="0">
              <a:latin typeface="Calibri" panose="020F0502020204030204" pitchFamily="34" charset="0"/>
            </a:endParaRPr>
          </a:p>
        </p:txBody>
      </p:sp>
      <p:sp>
        <p:nvSpPr>
          <p:cNvPr id="6" name="Divider Heading"/>
          <p:cNvSpPr txBox="1">
            <a:spLocks noChangeArrowheads="1"/>
          </p:cNvSpPr>
          <p:nvPr>
            <p:custDataLst>
              <p:tags r:id="rId3"/>
            </p:custDataLst>
          </p:nvPr>
        </p:nvSpPr>
        <p:spPr bwMode="auto">
          <a:xfrm>
            <a:off x="356616" y="2667000"/>
            <a:ext cx="9354311" cy="1284582"/>
          </a:xfrm>
          <a:prstGeom prst="rect">
            <a:avLst/>
          </a:prstGeom>
          <a:noFill/>
          <a:ln w="9525">
            <a:noFill/>
            <a:miter lim="800000"/>
            <a:headEnd/>
            <a:tailEnd/>
          </a:ln>
          <a:effectLst/>
        </p:spPr>
        <p:txBody>
          <a:bodyPr lIns="0" tIns="0" rIns="0" bIns="0" anchor="ctr">
            <a:spAutoFit/>
          </a:bodyPr>
          <a:lstStyle/>
          <a:p>
            <a:pPr algn="ctr">
              <a:lnSpc>
                <a:spcPts val="5000"/>
              </a:lnSpc>
            </a:pPr>
            <a:r>
              <a:rPr lang="en-US" altLang="en-US" sz="4800" b="0" dirty="0" smtClean="0">
                <a:solidFill>
                  <a:srgbClr val="000000"/>
                </a:solidFill>
                <a:cs typeface="Calibri" panose="020F0502020204030204" pitchFamily="34" charset="0"/>
              </a:rPr>
              <a:t>What Does All of this Mean for </a:t>
            </a:r>
            <a:br>
              <a:rPr lang="en-US" altLang="en-US" sz="4800" b="0" dirty="0" smtClean="0">
                <a:solidFill>
                  <a:srgbClr val="000000"/>
                </a:solidFill>
                <a:cs typeface="Calibri" panose="020F0502020204030204" pitchFamily="34" charset="0"/>
              </a:rPr>
            </a:br>
            <a:r>
              <a:rPr lang="en-US" altLang="en-US" sz="4800" b="0" dirty="0" smtClean="0">
                <a:solidFill>
                  <a:srgbClr val="000000"/>
                </a:solidFill>
                <a:cs typeface="Calibri" panose="020F0502020204030204" pitchFamily="34" charset="0"/>
              </a:rPr>
              <a:t>Technology Companies?</a:t>
            </a:r>
          </a:p>
        </p:txBody>
      </p:sp>
    </p:spTree>
    <p:custDataLst>
      <p:tags r:id="rId1"/>
    </p:custDataLst>
    <p:extLst>
      <p:ext uri="{BB962C8B-B14F-4D97-AF65-F5344CB8AC3E}">
        <p14:creationId xmlns:p14="http://schemas.microsoft.com/office/powerpoint/2010/main" val="80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The Rise of Private Capital Markets</a:t>
            </a:r>
            <a:endParaRPr lang="en-US" dirty="0">
              <a:latin typeface="Calibri" panose="020F0502020204030204" pitchFamily="34" charset="0"/>
            </a:endParaRPr>
          </a:p>
        </p:txBody>
      </p:sp>
      <p:cxnSp>
        <p:nvCxnSpPr>
          <p:cNvPr id="62" name="Straight Arrow Connector 61"/>
          <p:cNvCxnSpPr/>
          <p:nvPr/>
        </p:nvCxnSpPr>
        <p:spPr bwMode="auto">
          <a:xfrm>
            <a:off x="4084460" y="2906970"/>
            <a:ext cx="2558861" cy="1403"/>
          </a:xfrm>
          <a:prstGeom prst="straightConnector1">
            <a:avLst/>
          </a:prstGeom>
          <a:solidFill>
            <a:schemeClr val="accent1"/>
          </a:solidFill>
          <a:ln w="76200" cap="flat" cmpd="sng" algn="ctr">
            <a:solidFill>
              <a:srgbClr val="BFBFBF"/>
            </a:solidFill>
            <a:prstDash val="solid"/>
            <a:round/>
            <a:headEnd type="none" w="med" len="med"/>
            <a:tailEnd type="none" w="med" len="med"/>
          </a:ln>
          <a:effectLst/>
        </p:spPr>
      </p:cxnSp>
      <p:cxnSp>
        <p:nvCxnSpPr>
          <p:cNvPr id="59" name="Straight Arrow Connector 58"/>
          <p:cNvCxnSpPr/>
          <p:nvPr/>
        </p:nvCxnSpPr>
        <p:spPr bwMode="auto">
          <a:xfrm flipV="1">
            <a:off x="1258030" y="2891117"/>
            <a:ext cx="2697536" cy="766103"/>
          </a:xfrm>
          <a:prstGeom prst="straightConnector1">
            <a:avLst/>
          </a:prstGeom>
          <a:solidFill>
            <a:schemeClr val="accent1"/>
          </a:solidFill>
          <a:ln w="76200" cap="flat" cmpd="sng" algn="ctr">
            <a:solidFill>
              <a:srgbClr val="BFBFBF"/>
            </a:solidFill>
            <a:prstDash val="solid"/>
            <a:round/>
            <a:headEnd type="none" w="med" len="med"/>
            <a:tailEnd type="none" w="med" len="med"/>
          </a:ln>
          <a:effectLst/>
        </p:spPr>
      </p:cxnSp>
      <p:cxnSp>
        <p:nvCxnSpPr>
          <p:cNvPr id="10" name="Straight Connector 9"/>
          <p:cNvCxnSpPr/>
          <p:nvPr/>
        </p:nvCxnSpPr>
        <p:spPr bwMode="auto">
          <a:xfrm flipV="1">
            <a:off x="2289851" y="1336161"/>
            <a:ext cx="0" cy="4846320"/>
          </a:xfrm>
          <a:prstGeom prst="line">
            <a:avLst/>
          </a:prstGeom>
          <a:solidFill>
            <a:schemeClr val="accent1"/>
          </a:solidFill>
          <a:ln w="9525" cap="flat" cmpd="sng" algn="ctr">
            <a:solidFill>
              <a:srgbClr val="D9D9D9"/>
            </a:solidFill>
            <a:prstDash val="lgDash"/>
            <a:round/>
            <a:headEnd type="none" w="med" len="med"/>
            <a:tailEnd type="none" w="med" len="med"/>
          </a:ln>
          <a:effectLst/>
        </p:spPr>
      </p:cxnSp>
      <p:cxnSp>
        <p:nvCxnSpPr>
          <p:cNvPr id="78" name="Straight Connector 77"/>
          <p:cNvCxnSpPr/>
          <p:nvPr/>
        </p:nvCxnSpPr>
        <p:spPr bwMode="auto">
          <a:xfrm flipV="1">
            <a:off x="3393896" y="1336161"/>
            <a:ext cx="0" cy="4846320"/>
          </a:xfrm>
          <a:prstGeom prst="line">
            <a:avLst/>
          </a:prstGeom>
          <a:solidFill>
            <a:schemeClr val="accent1"/>
          </a:solidFill>
          <a:ln w="9525" cap="flat" cmpd="sng" algn="ctr">
            <a:solidFill>
              <a:srgbClr val="D9D9D9"/>
            </a:solidFill>
            <a:prstDash val="lgDash"/>
            <a:round/>
            <a:headEnd type="none" w="med" len="med"/>
            <a:tailEnd type="none" w="med" len="med"/>
          </a:ln>
          <a:effectLst/>
        </p:spPr>
      </p:cxnSp>
      <p:cxnSp>
        <p:nvCxnSpPr>
          <p:cNvPr id="79" name="Straight Connector 78"/>
          <p:cNvCxnSpPr/>
          <p:nvPr/>
        </p:nvCxnSpPr>
        <p:spPr bwMode="auto">
          <a:xfrm flipV="1">
            <a:off x="4488002" y="1336161"/>
            <a:ext cx="0" cy="4846320"/>
          </a:xfrm>
          <a:prstGeom prst="line">
            <a:avLst/>
          </a:prstGeom>
          <a:solidFill>
            <a:schemeClr val="accent1"/>
          </a:solidFill>
          <a:ln w="9525" cap="flat" cmpd="sng" algn="ctr">
            <a:solidFill>
              <a:srgbClr val="D9D9D9"/>
            </a:solidFill>
            <a:prstDash val="lgDash"/>
            <a:round/>
            <a:headEnd type="none" w="med" len="med"/>
            <a:tailEnd type="none" w="med" len="med"/>
          </a:ln>
          <a:effectLst/>
        </p:spPr>
      </p:cxnSp>
      <p:cxnSp>
        <p:nvCxnSpPr>
          <p:cNvPr id="80" name="Straight Connector 79"/>
          <p:cNvCxnSpPr/>
          <p:nvPr/>
        </p:nvCxnSpPr>
        <p:spPr bwMode="auto">
          <a:xfrm flipV="1">
            <a:off x="5572169" y="1336161"/>
            <a:ext cx="0" cy="4846320"/>
          </a:xfrm>
          <a:prstGeom prst="line">
            <a:avLst/>
          </a:prstGeom>
          <a:solidFill>
            <a:schemeClr val="accent1"/>
          </a:solidFill>
          <a:ln w="9525" cap="flat" cmpd="sng" algn="ctr">
            <a:solidFill>
              <a:srgbClr val="D9D9D9"/>
            </a:solidFill>
            <a:prstDash val="lgDash"/>
            <a:round/>
            <a:headEnd type="none" w="med" len="med"/>
            <a:tailEnd type="none" w="med" len="med"/>
          </a:ln>
          <a:effectLst/>
        </p:spPr>
      </p:cxnSp>
      <p:cxnSp>
        <p:nvCxnSpPr>
          <p:cNvPr id="81" name="Straight Connector 80"/>
          <p:cNvCxnSpPr/>
          <p:nvPr/>
        </p:nvCxnSpPr>
        <p:spPr bwMode="auto">
          <a:xfrm flipV="1">
            <a:off x="6676214" y="1336161"/>
            <a:ext cx="0" cy="4846320"/>
          </a:xfrm>
          <a:prstGeom prst="line">
            <a:avLst/>
          </a:prstGeom>
          <a:solidFill>
            <a:schemeClr val="accent1"/>
          </a:solidFill>
          <a:ln w="9525" cap="flat" cmpd="sng" algn="ctr">
            <a:solidFill>
              <a:srgbClr val="D9D9D9"/>
            </a:solidFill>
            <a:prstDash val="lgDash"/>
            <a:round/>
            <a:headEnd type="none" w="med" len="med"/>
            <a:tailEnd type="none" w="med" len="med"/>
          </a:ln>
          <a:effectLst/>
        </p:spPr>
      </p:cxnSp>
      <p:cxnSp>
        <p:nvCxnSpPr>
          <p:cNvPr id="82" name="Straight Connector 81"/>
          <p:cNvCxnSpPr/>
          <p:nvPr/>
        </p:nvCxnSpPr>
        <p:spPr bwMode="auto">
          <a:xfrm flipV="1">
            <a:off x="7780257" y="1336161"/>
            <a:ext cx="0" cy="4846320"/>
          </a:xfrm>
          <a:prstGeom prst="line">
            <a:avLst/>
          </a:prstGeom>
          <a:solidFill>
            <a:schemeClr val="accent1"/>
          </a:solidFill>
          <a:ln w="9525" cap="flat" cmpd="sng" algn="ctr">
            <a:solidFill>
              <a:srgbClr val="D9D9D9"/>
            </a:solidFill>
            <a:prstDash val="lgDash"/>
            <a:round/>
            <a:headEnd type="none" w="med" len="med"/>
            <a:tailEnd type="none" w="med" len="med"/>
          </a:ln>
          <a:effectLst/>
        </p:spPr>
      </p:cxnSp>
      <p:sp>
        <p:nvSpPr>
          <p:cNvPr id="206" name="Topic Heading"/>
          <p:cNvSpPr txBox="1">
            <a:spLocks noChangeArrowheads="1"/>
          </p:cNvSpPr>
          <p:nvPr>
            <p:custDataLst>
              <p:tags r:id="rId3"/>
            </p:custDataLst>
          </p:nvPr>
        </p:nvSpPr>
        <p:spPr bwMode="auto">
          <a:xfrm>
            <a:off x="457200" y="4059088"/>
            <a:ext cx="8204060" cy="266740"/>
          </a:xfrm>
          <a:prstGeom prst="rect">
            <a:avLst/>
          </a:prstGeom>
          <a:noFill/>
          <a:ln w="12700">
            <a:noFill/>
            <a:prstDash val="dash"/>
            <a:miter lim="800000"/>
            <a:headEnd/>
            <a:tailEnd/>
          </a:ln>
          <a:effectLst/>
        </p:spPr>
        <p:txBody>
          <a:bodyPr wrap="square" lIns="0" tIns="50800" rIns="0" bIns="0">
            <a:spAutoFit/>
          </a:bodyPr>
          <a:lstStyle/>
          <a:p>
            <a:pPr eaLnBrk="1" hangingPunct="1"/>
            <a:r>
              <a:rPr sz="1400" b="1" dirty="0" smtClean="0">
                <a:solidFill>
                  <a:srgbClr val="000000"/>
                </a:solidFill>
                <a:latin typeface="Calibri" panose="020F0502020204030204" pitchFamily="34" charset="0"/>
                <a:ea typeface="ＭＳ Ｐゴシック"/>
                <a:cs typeface="Calibri" pitchFamily="34" charset="0"/>
              </a:rPr>
              <a:t>U.S. Private Capital Markets Approaching Size of Public Capital Markets </a:t>
            </a:r>
            <a:r>
              <a:rPr sz="1400" baseline="30000" dirty="0" smtClean="0">
                <a:solidFill>
                  <a:srgbClr val="000000"/>
                </a:solidFill>
                <a:latin typeface="Calibri" panose="020F0502020204030204" pitchFamily="34" charset="0"/>
                <a:cs typeface="Calibri" pitchFamily="34" charset="0"/>
              </a:rPr>
              <a:t>(1</a:t>
            </a:r>
            <a:r>
              <a:rPr sz="1400" baseline="30000" dirty="0">
                <a:solidFill>
                  <a:srgbClr val="000000"/>
                </a:solidFill>
                <a:latin typeface="Calibri" panose="020F0502020204030204" pitchFamily="34" charset="0"/>
                <a:cs typeface="Calibri" pitchFamily="34" charset="0"/>
              </a:rPr>
              <a:t>)</a:t>
            </a:r>
            <a:r>
              <a:rPr sz="1400" b="1" baseline="30000" dirty="0" smtClean="0">
                <a:solidFill>
                  <a:srgbClr val="000000"/>
                </a:solidFill>
                <a:latin typeface="Calibri" panose="020F0502020204030204" pitchFamily="34" charset="0"/>
                <a:ea typeface="ＭＳ Ｐゴシック"/>
                <a:cs typeface="Calibri" pitchFamily="34" charset="0"/>
              </a:rPr>
              <a:t> </a:t>
            </a:r>
            <a:endParaRPr sz="1400" b="1" baseline="30000" dirty="0">
              <a:solidFill>
                <a:srgbClr val="000000"/>
              </a:solidFill>
              <a:latin typeface="Calibri" panose="020F0502020204030204" pitchFamily="34" charset="0"/>
              <a:ea typeface="ＭＳ Ｐゴシック"/>
              <a:cs typeface="Calibri" pitchFamily="34" charset="0"/>
            </a:endParaRPr>
          </a:p>
        </p:txBody>
      </p:sp>
      <p:sp>
        <p:nvSpPr>
          <p:cNvPr id="41" name="Main Heading"/>
          <p:cNvSpPr>
            <a:spLocks noChangeArrowheads="1"/>
          </p:cNvSpPr>
          <p:nvPr>
            <p:custDataLst>
              <p:tags r:id="rId4"/>
            </p:custDataLst>
          </p:nvPr>
        </p:nvSpPr>
        <p:spPr bwMode="gray">
          <a:xfrm>
            <a:off x="356616" y="502920"/>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sz="2800" b="0" dirty="0">
                <a:solidFill>
                  <a:srgbClr val="000000"/>
                </a:solidFill>
                <a:cs typeface="Calibri" panose="020F0502020204030204" pitchFamily="34" charset="0"/>
              </a:rPr>
              <a:t>The Rise of Private Capital Markets</a:t>
            </a:r>
          </a:p>
        </p:txBody>
      </p:sp>
      <p:sp>
        <p:nvSpPr>
          <p:cNvPr id="48" name="Footnote"/>
          <p:cNvSpPr txBox="1">
            <a:spLocks noChangeArrowheads="1"/>
          </p:cNvSpPr>
          <p:nvPr>
            <p:custDataLst>
              <p:tags r:id="rId5"/>
            </p:custDataLst>
          </p:nvPr>
        </p:nvSpPr>
        <p:spPr bwMode="auto">
          <a:xfrm>
            <a:off x="563880" y="7178642"/>
            <a:ext cx="7589520" cy="538609"/>
          </a:xfrm>
          <a:prstGeom prst="rect">
            <a:avLst/>
          </a:prstGeom>
          <a:noFill/>
          <a:ln w="28575">
            <a:noFill/>
            <a:miter lim="800000"/>
            <a:headEnd/>
            <a:tailEnd/>
          </a:ln>
          <a:effectLst/>
        </p:spPr>
        <p:txBody>
          <a:bodyPr lIns="0" tIns="0" rIns="0" bIns="0" anchor="b">
            <a:spAutoFit/>
          </a:bodyPr>
          <a:lstStyle/>
          <a:p>
            <a:pPr marL="228600" indent="-228600"/>
            <a:r>
              <a:rPr sz="700" b="0" i="1" dirty="0" smtClean="0">
                <a:solidFill>
                  <a:srgbClr val="000000"/>
                </a:solidFill>
                <a:latin typeface="Calibri" panose="020F0502020204030204" pitchFamily="34" charset="0"/>
                <a:cs typeface="Calibri" pitchFamily="34" charset="0"/>
              </a:rPr>
              <a:t>____________________</a:t>
            </a:r>
          </a:p>
          <a:p>
            <a:pPr marL="228600" indent="-228600"/>
            <a:endParaRPr sz="700" b="0" i="1" dirty="0" smtClean="0">
              <a:solidFill>
                <a:srgbClr val="000000"/>
              </a:solidFill>
              <a:latin typeface="Calibri" panose="020F0502020204030204" pitchFamily="34" charset="0"/>
              <a:cs typeface="Calibri" pitchFamily="34" charset="0"/>
            </a:endParaRPr>
          </a:p>
          <a:p>
            <a:pPr marL="228600" indent="-228600">
              <a:buFontTx/>
              <a:buAutoNum type="arabicParenBoth"/>
            </a:pPr>
            <a:r>
              <a:rPr sz="700" b="0" i="1" dirty="0" err="1">
                <a:solidFill>
                  <a:srgbClr val="000000"/>
                </a:solidFill>
                <a:latin typeface="Calibri" panose="020F0502020204030204" pitchFamily="34" charset="0"/>
                <a:cs typeface="Calibri" pitchFamily="34" charset="0"/>
              </a:rPr>
              <a:t>Pitchbook</a:t>
            </a:r>
            <a:r>
              <a:rPr sz="700" b="0" i="1" dirty="0">
                <a:solidFill>
                  <a:srgbClr val="000000"/>
                </a:solidFill>
                <a:latin typeface="Calibri" panose="020F0502020204030204" pitchFamily="34" charset="0"/>
                <a:cs typeface="Calibri" pitchFamily="34" charset="0"/>
              </a:rPr>
              <a:t>, </a:t>
            </a:r>
            <a:r>
              <a:rPr sz="700" b="0" i="1" dirty="0" err="1">
                <a:solidFill>
                  <a:srgbClr val="000000"/>
                </a:solidFill>
                <a:latin typeface="Calibri" panose="020F0502020204030204" pitchFamily="34" charset="0"/>
                <a:cs typeface="Calibri" pitchFamily="34" charset="0"/>
              </a:rPr>
              <a:t>Dealogic</a:t>
            </a:r>
            <a:r>
              <a:rPr sz="700" b="0" i="1" dirty="0">
                <a:solidFill>
                  <a:srgbClr val="000000"/>
                </a:solidFill>
                <a:latin typeface="Calibri" panose="020F0502020204030204" pitchFamily="34" charset="0"/>
                <a:cs typeface="Calibri" pitchFamily="34" charset="0"/>
              </a:rPr>
              <a:t> as of </a:t>
            </a:r>
            <a:r>
              <a:rPr sz="700" b="0" i="1" dirty="0" smtClean="0">
                <a:solidFill>
                  <a:srgbClr val="000000"/>
                </a:solidFill>
                <a:latin typeface="Calibri" panose="020F0502020204030204" pitchFamily="34" charset="0"/>
                <a:cs typeface="Calibri" pitchFamily="34" charset="0"/>
              </a:rPr>
              <a:t> September 30, 2019</a:t>
            </a:r>
            <a:r>
              <a:rPr sz="700" b="0" i="1" dirty="0">
                <a:solidFill>
                  <a:srgbClr val="000000"/>
                </a:solidFill>
                <a:latin typeface="Calibri" panose="020F0502020204030204" pitchFamily="34" charset="0"/>
                <a:cs typeface="Calibri" pitchFamily="34" charset="0"/>
              </a:rPr>
              <a:t>. Public SEC Registered Primary Equity Raised through IPO, Follow-on, and Blocks versus Private Market </a:t>
            </a:r>
            <a:r>
              <a:rPr sz="700" b="0" i="1" dirty="0" smtClean="0">
                <a:solidFill>
                  <a:srgbClr val="000000"/>
                </a:solidFill>
                <a:latin typeface="Calibri" panose="020F0502020204030204" pitchFamily="34" charset="0"/>
                <a:cs typeface="Calibri" pitchFamily="34" charset="0"/>
              </a:rPr>
              <a:t>Equity</a:t>
            </a:r>
            <a:r>
              <a:rPr sz="700" b="0" i="1" dirty="0">
                <a:solidFill>
                  <a:srgbClr val="000000"/>
                </a:solidFill>
                <a:latin typeface="Calibri" panose="020F0502020204030204" pitchFamily="34" charset="0"/>
                <a:cs typeface="Calibri" pitchFamily="34" charset="0"/>
              </a:rPr>
              <a:t>.</a:t>
            </a:r>
            <a:endParaRPr sz="700" b="0" i="1" dirty="0" smtClean="0">
              <a:solidFill>
                <a:srgbClr val="000000"/>
              </a:solidFill>
              <a:latin typeface="Calibri" panose="020F0502020204030204" pitchFamily="34" charset="0"/>
              <a:cs typeface="Calibri" pitchFamily="34" charset="0"/>
            </a:endParaRPr>
          </a:p>
          <a:p>
            <a:pPr marL="228600" indent="-228600">
              <a:buFontTx/>
              <a:buAutoNum type="arabicParenBoth"/>
            </a:pPr>
            <a:endParaRPr sz="700" b="0" i="1" dirty="0" smtClean="0">
              <a:solidFill>
                <a:srgbClr val="000000"/>
              </a:solidFill>
              <a:latin typeface="Calibri" panose="020F0502020204030204" pitchFamily="34" charset="0"/>
              <a:cs typeface="Calibri" pitchFamily="34" charset="0"/>
            </a:endParaRPr>
          </a:p>
          <a:p>
            <a:pPr marL="228600" indent="-228600">
              <a:buFontTx/>
              <a:buAutoNum type="arabicParenBoth"/>
            </a:pPr>
            <a:endParaRPr sz="700" b="0" i="1" dirty="0">
              <a:solidFill>
                <a:srgbClr val="000000"/>
              </a:solidFill>
              <a:latin typeface="Calibri" panose="020F0502020204030204" pitchFamily="34" charset="0"/>
              <a:cs typeface="Calibri" pitchFamily="34" charset="0"/>
            </a:endParaRPr>
          </a:p>
        </p:txBody>
      </p:sp>
      <p:sp>
        <p:nvSpPr>
          <p:cNvPr id="2" name="TextBox 1"/>
          <p:cNvSpPr txBox="1"/>
          <p:nvPr>
            <p:custDataLst>
              <p:tags r:id="rId6"/>
            </p:custDataLst>
          </p:nvPr>
        </p:nvSpPr>
        <p:spPr>
          <a:xfrm>
            <a:off x="506792" y="4344470"/>
            <a:ext cx="1192216" cy="215444"/>
          </a:xfrm>
          <a:prstGeom prst="rect">
            <a:avLst/>
          </a:prstGeom>
          <a:noFill/>
        </p:spPr>
        <p:txBody>
          <a:bodyPr wrap="square" rtlCol="0">
            <a:spAutoFit/>
          </a:bodyPr>
          <a:lstStyle/>
          <a:p>
            <a:pPr algn="ctr">
              <a:spcBef>
                <a:spcPts val="1560"/>
              </a:spcBef>
            </a:pPr>
            <a:r>
              <a:rPr sz="800" dirty="0" smtClean="0">
                <a:solidFill>
                  <a:srgbClr val="000000"/>
                </a:solidFill>
                <a:latin typeface="Calibri" panose="020F0502020204030204" pitchFamily="34" charset="0"/>
              </a:rPr>
              <a:t>Proceeds (US $</a:t>
            </a:r>
            <a:r>
              <a:rPr sz="800" dirty="0" err="1" smtClean="0">
                <a:solidFill>
                  <a:srgbClr val="000000"/>
                </a:solidFill>
                <a:latin typeface="Calibri" panose="020F0502020204030204" pitchFamily="34" charset="0"/>
              </a:rPr>
              <a:t>bn</a:t>
            </a:r>
            <a:r>
              <a:rPr sz="800" dirty="0" smtClean="0">
                <a:solidFill>
                  <a:srgbClr val="000000"/>
                </a:solidFill>
                <a:latin typeface="Calibri" panose="020F0502020204030204" pitchFamily="34" charset="0"/>
              </a:rPr>
              <a:t>)</a:t>
            </a:r>
          </a:p>
        </p:txBody>
      </p:sp>
      <p:cxnSp>
        <p:nvCxnSpPr>
          <p:cNvPr id="8" name="Straight Arrow Connector 7"/>
          <p:cNvCxnSpPr/>
          <p:nvPr/>
        </p:nvCxnSpPr>
        <p:spPr bwMode="auto">
          <a:xfrm flipV="1">
            <a:off x="6578274" y="1316520"/>
            <a:ext cx="2778831" cy="1596432"/>
          </a:xfrm>
          <a:prstGeom prst="straightConnector1">
            <a:avLst/>
          </a:prstGeom>
          <a:solidFill>
            <a:schemeClr val="accent1"/>
          </a:solidFill>
          <a:ln w="76200" cap="flat" cmpd="sng" algn="ctr">
            <a:solidFill>
              <a:srgbClr val="BFBFBF"/>
            </a:solidFill>
            <a:prstDash val="solid"/>
            <a:round/>
            <a:headEnd type="none" w="med" len="med"/>
            <a:tailEnd type="triangle"/>
          </a:ln>
          <a:effectLst/>
        </p:spPr>
      </p:cxnSp>
      <p:sp>
        <p:nvSpPr>
          <p:cNvPr id="14" name="TextBox 13"/>
          <p:cNvSpPr txBox="1"/>
          <p:nvPr/>
        </p:nvSpPr>
        <p:spPr>
          <a:xfrm>
            <a:off x="965770" y="2086017"/>
            <a:ext cx="2386096" cy="261610"/>
          </a:xfrm>
          <a:prstGeom prst="rect">
            <a:avLst/>
          </a:prstGeom>
          <a:noFill/>
        </p:spPr>
        <p:txBody>
          <a:bodyPr wrap="square" rtlCol="0">
            <a:spAutoFit/>
          </a:bodyPr>
          <a:lstStyle/>
          <a:p>
            <a:pPr>
              <a:spcBef>
                <a:spcPts val="1560"/>
              </a:spcBef>
            </a:pPr>
            <a:r>
              <a:rPr sz="1100" b="1" i="1" dirty="0" smtClean="0">
                <a:solidFill>
                  <a:srgbClr val="000000"/>
                </a:solidFill>
                <a:latin typeface="Calibri" panose="020F0502020204030204" pitchFamily="34" charset="0"/>
              </a:rPr>
              <a:t>Entry of the Crossover Investor</a:t>
            </a:r>
          </a:p>
        </p:txBody>
      </p:sp>
      <p:sp>
        <p:nvSpPr>
          <p:cNvPr id="85" name="TextBox 84"/>
          <p:cNvSpPr txBox="1"/>
          <p:nvPr/>
        </p:nvSpPr>
        <p:spPr>
          <a:xfrm>
            <a:off x="6000120" y="1331238"/>
            <a:ext cx="1836222" cy="430887"/>
          </a:xfrm>
          <a:prstGeom prst="rect">
            <a:avLst/>
          </a:prstGeom>
          <a:noFill/>
        </p:spPr>
        <p:txBody>
          <a:bodyPr wrap="square" rtlCol="0">
            <a:spAutoFit/>
          </a:bodyPr>
          <a:lstStyle/>
          <a:p>
            <a:pPr>
              <a:spcBef>
                <a:spcPts val="1560"/>
              </a:spcBef>
            </a:pPr>
            <a:r>
              <a:rPr sz="1100" b="1" i="1" dirty="0" err="1" smtClean="0">
                <a:solidFill>
                  <a:srgbClr val="000000"/>
                </a:solidFill>
                <a:latin typeface="Calibri" panose="020F0502020204030204" pitchFamily="34" charset="0"/>
              </a:rPr>
              <a:t>SoftBank</a:t>
            </a:r>
            <a:r>
              <a:rPr sz="1100" b="1" i="1" dirty="0" smtClean="0">
                <a:solidFill>
                  <a:srgbClr val="000000"/>
                </a:solidFill>
                <a:latin typeface="Calibri" panose="020F0502020204030204" pitchFamily="34" charset="0"/>
              </a:rPr>
              <a:t> Vision Fund 1 and the rise of mega funds</a:t>
            </a:r>
          </a:p>
        </p:txBody>
      </p:sp>
      <p:sp>
        <p:nvSpPr>
          <p:cNvPr id="15" name="Oval 14"/>
          <p:cNvSpPr/>
          <p:nvPr/>
        </p:nvSpPr>
        <p:spPr bwMode="auto">
          <a:xfrm>
            <a:off x="1591471" y="3329315"/>
            <a:ext cx="331707" cy="331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r>
              <a:rPr sz="800" b="1" dirty="0" smtClean="0">
                <a:solidFill>
                  <a:srgbClr val="FFFFFF"/>
                </a:solidFill>
                <a:latin typeface="Calibri" panose="020F0502020204030204" pitchFamily="34" charset="0"/>
                <a:cs typeface="Calibri" pitchFamily="34" charset="0"/>
              </a:rPr>
              <a:t>$50</a:t>
            </a:r>
          </a:p>
        </p:txBody>
      </p:sp>
      <p:sp>
        <p:nvSpPr>
          <p:cNvPr id="96" name="Oval 95"/>
          <p:cNvSpPr/>
          <p:nvPr/>
        </p:nvSpPr>
        <p:spPr bwMode="auto">
          <a:xfrm>
            <a:off x="2716293" y="3014332"/>
            <a:ext cx="331707" cy="331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r>
              <a:rPr sz="800" b="1" dirty="0" smtClean="0">
                <a:solidFill>
                  <a:srgbClr val="FFFFFF"/>
                </a:solidFill>
                <a:latin typeface="Calibri" panose="020F0502020204030204" pitchFamily="34" charset="0"/>
                <a:cs typeface="Calibri" pitchFamily="34" charset="0"/>
              </a:rPr>
              <a:t>$73</a:t>
            </a:r>
          </a:p>
        </p:txBody>
      </p:sp>
      <p:sp>
        <p:nvSpPr>
          <p:cNvPr id="97" name="Oval 96"/>
          <p:cNvSpPr/>
          <p:nvPr/>
        </p:nvSpPr>
        <p:spPr bwMode="auto">
          <a:xfrm>
            <a:off x="3801330" y="2730798"/>
            <a:ext cx="331707" cy="331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r>
              <a:rPr sz="800" b="1" dirty="0" smtClean="0">
                <a:solidFill>
                  <a:srgbClr val="FFFFFF"/>
                </a:solidFill>
                <a:latin typeface="Calibri" panose="020F0502020204030204" pitchFamily="34" charset="0"/>
                <a:cs typeface="Calibri" pitchFamily="34" charset="0"/>
              </a:rPr>
              <a:t>$87</a:t>
            </a:r>
          </a:p>
        </p:txBody>
      </p:sp>
      <p:sp>
        <p:nvSpPr>
          <p:cNvPr id="109" name="Oval 108"/>
          <p:cNvSpPr/>
          <p:nvPr/>
        </p:nvSpPr>
        <p:spPr bwMode="auto">
          <a:xfrm>
            <a:off x="4864924" y="2727467"/>
            <a:ext cx="331707" cy="331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r>
              <a:rPr sz="800" b="1" dirty="0" smtClean="0">
                <a:solidFill>
                  <a:srgbClr val="FFFFFF"/>
                </a:solidFill>
                <a:latin typeface="Calibri" panose="020F0502020204030204" pitchFamily="34" charset="0"/>
                <a:cs typeface="Calibri" pitchFamily="34" charset="0"/>
              </a:rPr>
              <a:t>$79</a:t>
            </a:r>
          </a:p>
        </p:txBody>
      </p:sp>
      <p:sp>
        <p:nvSpPr>
          <p:cNvPr id="110" name="Oval 109"/>
          <p:cNvSpPr/>
          <p:nvPr/>
        </p:nvSpPr>
        <p:spPr bwMode="auto">
          <a:xfrm>
            <a:off x="5947708" y="2727467"/>
            <a:ext cx="331707" cy="331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r>
              <a:rPr sz="800" b="1" dirty="0" smtClean="0">
                <a:solidFill>
                  <a:srgbClr val="FFFFFF"/>
                </a:solidFill>
                <a:latin typeface="Calibri" panose="020F0502020204030204" pitchFamily="34" charset="0"/>
                <a:cs typeface="Calibri" pitchFamily="34" charset="0"/>
              </a:rPr>
              <a:t>$86</a:t>
            </a:r>
          </a:p>
        </p:txBody>
      </p:sp>
      <p:sp>
        <p:nvSpPr>
          <p:cNvPr id="111" name="Oval 110"/>
          <p:cNvSpPr/>
          <p:nvPr/>
        </p:nvSpPr>
        <p:spPr bwMode="auto">
          <a:xfrm>
            <a:off x="7001671" y="2391998"/>
            <a:ext cx="331707" cy="331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r>
              <a:rPr sz="800" b="1" dirty="0" smtClean="0">
                <a:solidFill>
                  <a:srgbClr val="FFFFFF"/>
                </a:solidFill>
                <a:latin typeface="Calibri" panose="020F0502020204030204" pitchFamily="34" charset="0"/>
                <a:cs typeface="Calibri" pitchFamily="34" charset="0"/>
              </a:rPr>
              <a:t>$117</a:t>
            </a:r>
          </a:p>
        </p:txBody>
      </p:sp>
      <p:sp>
        <p:nvSpPr>
          <p:cNvPr id="112" name="Oval 111"/>
          <p:cNvSpPr/>
          <p:nvPr/>
        </p:nvSpPr>
        <p:spPr bwMode="auto">
          <a:xfrm>
            <a:off x="8141330" y="1738095"/>
            <a:ext cx="331707" cy="331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r>
              <a:rPr sz="800" b="1" dirty="0" smtClean="0">
                <a:solidFill>
                  <a:srgbClr val="FFFFFF"/>
                </a:solidFill>
                <a:latin typeface="Calibri" panose="020F0502020204030204" pitchFamily="34" charset="0"/>
                <a:cs typeface="Calibri" pitchFamily="34" charset="0"/>
              </a:rPr>
              <a:t>$132</a:t>
            </a:r>
          </a:p>
        </p:txBody>
      </p:sp>
      <p:sp>
        <p:nvSpPr>
          <p:cNvPr id="115" name="Oval 114"/>
          <p:cNvSpPr/>
          <p:nvPr/>
        </p:nvSpPr>
        <p:spPr bwMode="auto">
          <a:xfrm>
            <a:off x="416054" y="1162716"/>
            <a:ext cx="204707" cy="204707"/>
          </a:xfrm>
          <a:prstGeom prst="ellipse">
            <a:avLst/>
          </a:prstGeom>
          <a:solidFill>
            <a:srgbClr val="012169"/>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0" tIns="0" rIns="0" bIns="0" numCol="1" rtlCol="0" anchor="ctr" anchorCtr="0" compatLnSpc="1">
            <a:prstTxWarp prst="textNoShape">
              <a:avLst/>
            </a:prstTxWarp>
          </a:bodyPr>
          <a:lstStyle/>
          <a:p>
            <a:pPr algn="ctr"/>
            <a:endParaRPr sz="800" b="1" dirty="0" smtClean="0">
              <a:solidFill>
                <a:srgbClr val="FFFFFF"/>
              </a:solidFill>
              <a:latin typeface="Calibri" panose="020F0502020204030204" pitchFamily="34" charset="0"/>
              <a:cs typeface="Calibri" pitchFamily="34" charset="0"/>
            </a:endParaRPr>
          </a:p>
        </p:txBody>
      </p:sp>
      <p:sp>
        <p:nvSpPr>
          <p:cNvPr id="116" name="TextBox 115"/>
          <p:cNvSpPr txBox="1"/>
          <p:nvPr/>
        </p:nvSpPr>
        <p:spPr>
          <a:xfrm>
            <a:off x="580660" y="1157347"/>
            <a:ext cx="1801330" cy="215444"/>
          </a:xfrm>
          <a:prstGeom prst="rect">
            <a:avLst/>
          </a:prstGeom>
          <a:noFill/>
        </p:spPr>
        <p:txBody>
          <a:bodyPr wrap="square" rtlCol="0">
            <a:spAutoFit/>
          </a:bodyPr>
          <a:lstStyle/>
          <a:p>
            <a:pPr>
              <a:spcBef>
                <a:spcPts val="1560"/>
              </a:spcBef>
            </a:pPr>
            <a:r>
              <a:rPr sz="800" dirty="0" smtClean="0">
                <a:solidFill>
                  <a:srgbClr val="000000"/>
                </a:solidFill>
                <a:latin typeface="Calibri" panose="020F0502020204030204" pitchFamily="34" charset="0"/>
              </a:rPr>
              <a:t>= Primary Private Capital Raised ($</a:t>
            </a:r>
            <a:r>
              <a:rPr lang="en-US" sz="800" dirty="0" err="1" smtClean="0">
                <a:solidFill>
                  <a:srgbClr val="000000"/>
                </a:solidFill>
                <a:latin typeface="Calibri" panose="020F0502020204030204" pitchFamily="34" charset="0"/>
              </a:rPr>
              <a:t>bn</a:t>
            </a:r>
            <a:r>
              <a:rPr sz="800" dirty="0" smtClean="0">
                <a:solidFill>
                  <a:srgbClr val="000000"/>
                </a:solidFill>
                <a:latin typeface="Calibri" panose="020F0502020204030204" pitchFamily="34" charset="0"/>
              </a:rPr>
              <a:t>)</a:t>
            </a:r>
          </a:p>
        </p:txBody>
      </p:sp>
      <p:sp>
        <p:nvSpPr>
          <p:cNvPr id="68" name="TextBox 67"/>
          <p:cNvSpPr txBox="1"/>
          <p:nvPr/>
        </p:nvSpPr>
        <p:spPr>
          <a:xfrm>
            <a:off x="3475070" y="1806416"/>
            <a:ext cx="2337675" cy="430887"/>
          </a:xfrm>
          <a:prstGeom prst="rect">
            <a:avLst/>
          </a:prstGeom>
          <a:noFill/>
        </p:spPr>
        <p:txBody>
          <a:bodyPr wrap="square" rtlCol="0">
            <a:spAutoFit/>
          </a:bodyPr>
          <a:lstStyle/>
          <a:p>
            <a:pPr>
              <a:spcBef>
                <a:spcPts val="1560"/>
              </a:spcBef>
            </a:pPr>
            <a:r>
              <a:rPr sz="1100" b="1" i="1" dirty="0" smtClean="0">
                <a:solidFill>
                  <a:srgbClr val="000000"/>
                </a:solidFill>
                <a:latin typeface="Calibri" panose="020F0502020204030204" pitchFamily="34" charset="0"/>
              </a:rPr>
              <a:t>Expansion of Special Situation Funds (pre-IPO Convertible Structures)</a:t>
            </a:r>
          </a:p>
        </p:txBody>
      </p:sp>
      <p:pic>
        <p:nvPicPr>
          <p:cNvPr id="73" name="Graphic (6 KB .wmf)"/>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51986" y="2552517"/>
            <a:ext cx="685528" cy="304883"/>
          </a:xfrm>
          <a:prstGeom prst="rect">
            <a:avLst/>
          </a:prstGeom>
        </p:spPr>
      </p:pic>
      <p:pic>
        <p:nvPicPr>
          <p:cNvPr id="74" name="Graphic (18 KB .e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09348" y="2345026"/>
            <a:ext cx="554962" cy="303269"/>
          </a:xfrm>
          <a:prstGeom prst="rect">
            <a:avLst/>
          </a:prstGeom>
        </p:spPr>
      </p:pic>
      <p:pic>
        <p:nvPicPr>
          <p:cNvPr id="75" name="Graphic (2 KB .emf)"/>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23700" y="2455424"/>
            <a:ext cx="552961" cy="130366"/>
          </a:xfrm>
          <a:prstGeom prst="rect">
            <a:avLst/>
          </a:prstGeom>
        </p:spPr>
      </p:pic>
      <p:pic>
        <p:nvPicPr>
          <p:cNvPr id="76" name="Graphic (16 KB .wmf)"/>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02660" y="2692049"/>
            <a:ext cx="694502" cy="175626"/>
          </a:xfrm>
          <a:prstGeom prst="rect">
            <a:avLst/>
          </a:prstGeom>
        </p:spPr>
      </p:pic>
      <p:pic>
        <p:nvPicPr>
          <p:cNvPr id="77" name="Graphic (22 KB .wmf)"/>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34146" y="2905470"/>
            <a:ext cx="467080" cy="147225"/>
          </a:xfrm>
          <a:prstGeom prst="rect">
            <a:avLst/>
          </a:prstGeom>
        </p:spPr>
      </p:pic>
      <p:pic>
        <p:nvPicPr>
          <p:cNvPr id="83" name="Graphic (10 KB .emf)"/>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478651" y="2833254"/>
            <a:ext cx="643060" cy="131943"/>
          </a:xfrm>
          <a:prstGeom prst="rect">
            <a:avLst/>
          </a:prstGeom>
        </p:spPr>
      </p:pic>
      <p:pic>
        <p:nvPicPr>
          <p:cNvPr id="24" name="Graphic (4 KB .emf)"/>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78130" y="2206367"/>
            <a:ext cx="782614" cy="224508"/>
          </a:xfrm>
          <a:prstGeom prst="rect">
            <a:avLst/>
          </a:prstGeom>
        </p:spPr>
      </p:pic>
      <p:pic>
        <p:nvPicPr>
          <p:cNvPr id="25" name="Graphic (1 KB .emf)"/>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799717" y="2250715"/>
            <a:ext cx="535328" cy="180917"/>
          </a:xfrm>
          <a:prstGeom prst="rect">
            <a:avLst/>
          </a:prstGeom>
        </p:spPr>
      </p:pic>
      <p:pic>
        <p:nvPicPr>
          <p:cNvPr id="32" name="Graphic (4 KB .emf)"/>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166877" y="1814717"/>
            <a:ext cx="929606" cy="137775"/>
          </a:xfrm>
          <a:prstGeom prst="rect">
            <a:avLst/>
          </a:prstGeom>
        </p:spPr>
      </p:pic>
      <p:pic>
        <p:nvPicPr>
          <p:cNvPr id="33" name="Graphic (2 KB .emf)"/>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630827" y="2062293"/>
            <a:ext cx="1046079" cy="138168"/>
          </a:xfrm>
          <a:prstGeom prst="rect">
            <a:avLst/>
          </a:prstGeom>
        </p:spPr>
      </p:pic>
      <p:sp>
        <p:nvSpPr>
          <p:cNvPr id="89" name="TextBox 88"/>
          <p:cNvSpPr txBox="1"/>
          <p:nvPr/>
        </p:nvSpPr>
        <p:spPr>
          <a:xfrm>
            <a:off x="6693690" y="2998974"/>
            <a:ext cx="2494833" cy="600164"/>
          </a:xfrm>
          <a:prstGeom prst="rect">
            <a:avLst/>
          </a:prstGeom>
          <a:noFill/>
        </p:spPr>
        <p:txBody>
          <a:bodyPr wrap="square" rtlCol="0">
            <a:spAutoFit/>
          </a:bodyPr>
          <a:lstStyle/>
          <a:p>
            <a:pPr>
              <a:spcBef>
                <a:spcPts val="1560"/>
              </a:spcBef>
            </a:pPr>
            <a:r>
              <a:rPr sz="1100" b="1" i="1" dirty="0" smtClean="0">
                <a:solidFill>
                  <a:srgbClr val="000000"/>
                </a:solidFill>
                <a:latin typeface="Calibri" panose="020F0502020204030204" pitchFamily="34" charset="0"/>
              </a:rPr>
              <a:t>Entry of equity/credit facilities providing capital intensive private companies alternative source of capital</a:t>
            </a:r>
          </a:p>
        </p:txBody>
      </p:sp>
      <p:pic>
        <p:nvPicPr>
          <p:cNvPr id="34" name="Graphic (7 KB .wmf)"/>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774290" y="3703730"/>
            <a:ext cx="1017874" cy="198003"/>
          </a:xfrm>
          <a:prstGeom prst="rect">
            <a:avLst/>
          </a:prstGeom>
        </p:spPr>
      </p:pic>
      <p:pic>
        <p:nvPicPr>
          <p:cNvPr id="35" name="Graphic (2 KB .emf)"/>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392304" y="3614036"/>
            <a:ext cx="280987" cy="377288"/>
          </a:xfrm>
          <a:prstGeom prst="rect">
            <a:avLst/>
          </a:prstGeom>
        </p:spPr>
      </p:pic>
      <p:sp>
        <p:nvSpPr>
          <p:cNvPr id="37" name="5-Point Star 36"/>
          <p:cNvSpPr/>
          <p:nvPr/>
        </p:nvSpPr>
        <p:spPr bwMode="auto">
          <a:xfrm>
            <a:off x="871538" y="2033806"/>
            <a:ext cx="182537" cy="182537"/>
          </a:xfrm>
          <a:prstGeom prst="star5">
            <a:avLst/>
          </a:prstGeom>
          <a:solidFill>
            <a:srgbClr val="F2A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20" name="5-Point Star 119"/>
          <p:cNvSpPr/>
          <p:nvPr/>
        </p:nvSpPr>
        <p:spPr bwMode="auto">
          <a:xfrm>
            <a:off x="3419604" y="1786937"/>
            <a:ext cx="182537" cy="182537"/>
          </a:xfrm>
          <a:prstGeom prst="star5">
            <a:avLst/>
          </a:prstGeom>
          <a:solidFill>
            <a:srgbClr val="F2A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21" name="5-Point Star 120"/>
          <p:cNvSpPr/>
          <p:nvPr/>
        </p:nvSpPr>
        <p:spPr bwMode="auto">
          <a:xfrm>
            <a:off x="6602421" y="3020524"/>
            <a:ext cx="182537" cy="182537"/>
          </a:xfrm>
          <a:prstGeom prst="star5">
            <a:avLst/>
          </a:prstGeom>
          <a:solidFill>
            <a:srgbClr val="F2A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22" name="5-Point Star 121"/>
          <p:cNvSpPr/>
          <p:nvPr/>
        </p:nvSpPr>
        <p:spPr bwMode="auto">
          <a:xfrm>
            <a:off x="5921704" y="1336161"/>
            <a:ext cx="182537" cy="182537"/>
          </a:xfrm>
          <a:prstGeom prst="star5">
            <a:avLst/>
          </a:prstGeom>
          <a:solidFill>
            <a:srgbClr val="F2A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grpSp>
        <p:nvGrpSpPr>
          <p:cNvPr id="156" name="Group 155"/>
          <p:cNvGrpSpPr/>
          <p:nvPr>
            <p:custDataLst>
              <p:tags r:id="rId7"/>
            </p:custDataLst>
          </p:nvPr>
        </p:nvGrpSpPr>
        <p:grpSpPr>
          <a:xfrm>
            <a:off x="1170209" y="6637489"/>
            <a:ext cx="506984" cy="356959"/>
            <a:chOff x="1145105" y="6697888"/>
            <a:chExt cx="615835" cy="457200"/>
          </a:xfrm>
        </p:grpSpPr>
        <p:sp>
          <p:nvSpPr>
            <p:cNvPr id="157" name="Oval 156"/>
            <p:cNvSpPr/>
            <p:nvPr/>
          </p:nvSpPr>
          <p:spPr bwMode="auto">
            <a:xfrm>
              <a:off x="1202307" y="6697888"/>
              <a:ext cx="457200" cy="457200"/>
            </a:xfrm>
            <a:prstGeom prst="ellipse">
              <a:avLst/>
            </a:prstGeom>
            <a:solidFill>
              <a:srgbClr val="C0DBFF"/>
            </a:solidFill>
            <a:ln w="28575" cap="flat" cmpd="sng" algn="ctr">
              <a:solidFill>
                <a:srgbClr val="01216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012169"/>
                </a:solidFill>
                <a:latin typeface="Calibri" panose="020F0502020204030204" pitchFamily="34" charset="0"/>
                <a:cs typeface="Calibri" pitchFamily="34" charset="0"/>
              </a:endParaRPr>
            </a:p>
          </p:txBody>
        </p:sp>
        <p:sp>
          <p:nvSpPr>
            <p:cNvPr id="158" name="Oval 157"/>
            <p:cNvSpPr/>
            <p:nvPr/>
          </p:nvSpPr>
          <p:spPr bwMode="auto">
            <a:xfrm>
              <a:off x="1262499" y="6762234"/>
              <a:ext cx="332511" cy="322816"/>
            </a:xfrm>
            <a:prstGeom prst="ellipse">
              <a:avLst/>
            </a:prstGeom>
            <a:solidFill>
              <a:srgbClr val="012169"/>
            </a:solidFill>
            <a:ln w="28575" cap="flat" cmpd="sng" algn="ctr">
              <a:solidFill>
                <a:srgbClr val="012169"/>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59" name="Rectangle 158"/>
            <p:cNvSpPr/>
            <p:nvPr/>
          </p:nvSpPr>
          <p:spPr bwMode="auto">
            <a:xfrm>
              <a:off x="1145105" y="6792259"/>
              <a:ext cx="615835" cy="2812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sz="900" b="1" dirty="0" smtClean="0">
                  <a:solidFill>
                    <a:srgbClr val="FFFFFF"/>
                  </a:solidFill>
                  <a:latin typeface="Calibri" panose="020F0502020204030204" pitchFamily="34" charset="0"/>
                  <a:cs typeface="Calibri" pitchFamily="34" charset="0"/>
                </a:rPr>
                <a:t>75%</a:t>
              </a:r>
            </a:p>
          </p:txBody>
        </p:sp>
      </p:grpSp>
      <p:grpSp>
        <p:nvGrpSpPr>
          <p:cNvPr id="160" name="Group 159"/>
          <p:cNvGrpSpPr/>
          <p:nvPr>
            <p:custDataLst>
              <p:tags r:id="rId8"/>
            </p:custDataLst>
          </p:nvPr>
        </p:nvGrpSpPr>
        <p:grpSpPr>
          <a:xfrm>
            <a:off x="2153076" y="6695511"/>
            <a:ext cx="5718220" cy="338992"/>
            <a:chOff x="960148" y="5585047"/>
            <a:chExt cx="3566160" cy="338992"/>
          </a:xfrm>
        </p:grpSpPr>
        <p:sp>
          <p:nvSpPr>
            <p:cNvPr id="161" name="Left-Right Arrow 160"/>
            <p:cNvSpPr/>
            <p:nvPr/>
          </p:nvSpPr>
          <p:spPr bwMode="auto">
            <a:xfrm>
              <a:off x="960148" y="5585047"/>
              <a:ext cx="3566160" cy="262792"/>
            </a:xfrm>
            <a:prstGeom prst="leftRightArrow">
              <a:avLst/>
            </a:prstGeom>
            <a:solidFill>
              <a:srgbClr val="F2A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62" name="Rectangle 161"/>
            <p:cNvSpPr/>
            <p:nvPr/>
          </p:nvSpPr>
          <p:spPr bwMode="auto">
            <a:xfrm>
              <a:off x="1642485" y="5609442"/>
              <a:ext cx="2201486" cy="31459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sz="1100" b="1" dirty="0" smtClean="0">
                  <a:solidFill>
                    <a:srgbClr val="000000"/>
                  </a:solidFill>
                  <a:latin typeface="Calibri" panose="020F0502020204030204" pitchFamily="34" charset="0"/>
                  <a:cs typeface="Calibri" pitchFamily="34" charset="0"/>
                </a:rPr>
                <a:t>Total Primary Equity Raised Continues to Grow, along with Private Market Share</a:t>
              </a:r>
            </a:p>
          </p:txBody>
        </p:sp>
      </p:grpSp>
      <p:grpSp>
        <p:nvGrpSpPr>
          <p:cNvPr id="163" name="Group 162"/>
          <p:cNvGrpSpPr/>
          <p:nvPr>
            <p:custDataLst>
              <p:tags r:id="rId9"/>
            </p:custDataLst>
          </p:nvPr>
        </p:nvGrpSpPr>
        <p:grpSpPr>
          <a:xfrm>
            <a:off x="7872114" y="6637489"/>
            <a:ext cx="506984" cy="356959"/>
            <a:chOff x="1145105" y="6697888"/>
            <a:chExt cx="615835" cy="457200"/>
          </a:xfrm>
        </p:grpSpPr>
        <p:sp>
          <p:nvSpPr>
            <p:cNvPr id="164" name="Oval 163"/>
            <p:cNvSpPr/>
            <p:nvPr/>
          </p:nvSpPr>
          <p:spPr bwMode="auto">
            <a:xfrm>
              <a:off x="1202307" y="6697888"/>
              <a:ext cx="457200" cy="457200"/>
            </a:xfrm>
            <a:prstGeom prst="ellipse">
              <a:avLst/>
            </a:prstGeom>
            <a:solidFill>
              <a:srgbClr val="C0DBFF"/>
            </a:solidFill>
            <a:ln w="28575" cap="flat" cmpd="sng" algn="ctr">
              <a:solidFill>
                <a:srgbClr val="01216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012169"/>
                </a:solidFill>
                <a:latin typeface="Calibri" panose="020F0502020204030204" pitchFamily="34" charset="0"/>
                <a:cs typeface="Calibri" pitchFamily="34" charset="0"/>
              </a:endParaRPr>
            </a:p>
          </p:txBody>
        </p:sp>
        <p:sp>
          <p:nvSpPr>
            <p:cNvPr id="165" name="Oval 164"/>
            <p:cNvSpPr/>
            <p:nvPr/>
          </p:nvSpPr>
          <p:spPr bwMode="auto">
            <a:xfrm>
              <a:off x="1262499" y="6762234"/>
              <a:ext cx="332511" cy="322816"/>
            </a:xfrm>
            <a:prstGeom prst="ellipse">
              <a:avLst/>
            </a:prstGeom>
            <a:solidFill>
              <a:srgbClr val="012169"/>
            </a:solidFill>
            <a:ln w="28575" cap="flat" cmpd="sng" algn="ctr">
              <a:solidFill>
                <a:srgbClr val="012169"/>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66" name="Rectangle 165"/>
            <p:cNvSpPr/>
            <p:nvPr/>
          </p:nvSpPr>
          <p:spPr bwMode="auto">
            <a:xfrm>
              <a:off x="1145105" y="6792259"/>
              <a:ext cx="615835" cy="2812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sz="900" b="1" dirty="0" smtClean="0">
                  <a:solidFill>
                    <a:srgbClr val="FFFFFF"/>
                  </a:solidFill>
                  <a:latin typeface="Calibri" panose="020F0502020204030204" pitchFamily="34" charset="0"/>
                  <a:cs typeface="Calibri" pitchFamily="34" charset="0"/>
                </a:rPr>
                <a:t>52%</a:t>
              </a:r>
            </a:p>
          </p:txBody>
        </p:sp>
      </p:grpSp>
      <p:grpSp>
        <p:nvGrpSpPr>
          <p:cNvPr id="167" name="Group 166"/>
          <p:cNvGrpSpPr/>
          <p:nvPr>
            <p:custDataLst>
              <p:tags r:id="rId10"/>
            </p:custDataLst>
          </p:nvPr>
        </p:nvGrpSpPr>
        <p:grpSpPr>
          <a:xfrm>
            <a:off x="1664835" y="6637489"/>
            <a:ext cx="506984" cy="356959"/>
            <a:chOff x="1145105" y="6697888"/>
            <a:chExt cx="615835" cy="457200"/>
          </a:xfrm>
        </p:grpSpPr>
        <p:sp>
          <p:nvSpPr>
            <p:cNvPr id="168" name="Oval 167"/>
            <p:cNvSpPr/>
            <p:nvPr/>
          </p:nvSpPr>
          <p:spPr bwMode="auto">
            <a:xfrm>
              <a:off x="1202307" y="6697888"/>
              <a:ext cx="457200" cy="457200"/>
            </a:xfrm>
            <a:prstGeom prst="ellipse">
              <a:avLst/>
            </a:prstGeom>
            <a:solidFill>
              <a:srgbClr val="C0DBFF"/>
            </a:solidFill>
            <a:ln w="28575" cap="flat" cmpd="sng" algn="ctr">
              <a:solidFill>
                <a:srgbClr val="0052C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012169"/>
                </a:solidFill>
                <a:latin typeface="Calibri" panose="020F0502020204030204" pitchFamily="34" charset="0"/>
                <a:cs typeface="Calibri" pitchFamily="34" charset="0"/>
              </a:endParaRPr>
            </a:p>
          </p:txBody>
        </p:sp>
        <p:sp>
          <p:nvSpPr>
            <p:cNvPr id="169" name="Oval 168"/>
            <p:cNvSpPr/>
            <p:nvPr/>
          </p:nvSpPr>
          <p:spPr bwMode="auto">
            <a:xfrm>
              <a:off x="1262499" y="6762234"/>
              <a:ext cx="332511" cy="322816"/>
            </a:xfrm>
            <a:prstGeom prst="ellipse">
              <a:avLst/>
            </a:prstGeom>
            <a:solidFill>
              <a:srgbClr val="0052C2"/>
            </a:solidFill>
            <a:ln w="28575" cap="flat" cmpd="sng" algn="ctr">
              <a:solidFill>
                <a:srgbClr val="0052C2"/>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70" name="Rectangle 169"/>
            <p:cNvSpPr/>
            <p:nvPr/>
          </p:nvSpPr>
          <p:spPr bwMode="auto">
            <a:xfrm>
              <a:off x="1145105" y="6792259"/>
              <a:ext cx="615835" cy="2812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sz="900" b="1" dirty="0">
                  <a:solidFill>
                    <a:srgbClr val="FFFFFF"/>
                  </a:solidFill>
                  <a:latin typeface="Calibri" panose="020F0502020204030204" pitchFamily="34" charset="0"/>
                  <a:cs typeface="Calibri" pitchFamily="34" charset="0"/>
                </a:rPr>
                <a:t>2</a:t>
              </a:r>
              <a:r>
                <a:rPr sz="900" b="1" dirty="0" smtClean="0">
                  <a:solidFill>
                    <a:srgbClr val="FFFFFF"/>
                  </a:solidFill>
                  <a:latin typeface="Calibri" panose="020F0502020204030204" pitchFamily="34" charset="0"/>
                  <a:cs typeface="Calibri" pitchFamily="34" charset="0"/>
                </a:rPr>
                <a:t>5%</a:t>
              </a:r>
            </a:p>
          </p:txBody>
        </p:sp>
      </p:grpSp>
      <p:grpSp>
        <p:nvGrpSpPr>
          <p:cNvPr id="171" name="Group 170"/>
          <p:cNvGrpSpPr/>
          <p:nvPr>
            <p:custDataLst>
              <p:tags r:id="rId11"/>
            </p:custDataLst>
          </p:nvPr>
        </p:nvGrpSpPr>
        <p:grpSpPr>
          <a:xfrm>
            <a:off x="8353865" y="6637430"/>
            <a:ext cx="506984" cy="356959"/>
            <a:chOff x="1145105" y="6697888"/>
            <a:chExt cx="615835" cy="457200"/>
          </a:xfrm>
        </p:grpSpPr>
        <p:sp>
          <p:nvSpPr>
            <p:cNvPr id="172" name="Oval 171"/>
            <p:cNvSpPr/>
            <p:nvPr/>
          </p:nvSpPr>
          <p:spPr bwMode="auto">
            <a:xfrm>
              <a:off x="1202307" y="6697888"/>
              <a:ext cx="457200" cy="457200"/>
            </a:xfrm>
            <a:prstGeom prst="ellipse">
              <a:avLst/>
            </a:prstGeom>
            <a:solidFill>
              <a:srgbClr val="C0DBFF"/>
            </a:solidFill>
            <a:ln w="28575" cap="flat" cmpd="sng" algn="ctr">
              <a:solidFill>
                <a:srgbClr val="0052C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012169"/>
                </a:solidFill>
                <a:latin typeface="Calibri" panose="020F0502020204030204" pitchFamily="34" charset="0"/>
                <a:cs typeface="Calibri" pitchFamily="34" charset="0"/>
              </a:endParaRPr>
            </a:p>
          </p:txBody>
        </p:sp>
        <p:sp>
          <p:nvSpPr>
            <p:cNvPr id="173" name="Oval 172"/>
            <p:cNvSpPr/>
            <p:nvPr/>
          </p:nvSpPr>
          <p:spPr bwMode="auto">
            <a:xfrm>
              <a:off x="1262499" y="6762234"/>
              <a:ext cx="332511" cy="322816"/>
            </a:xfrm>
            <a:prstGeom prst="ellipse">
              <a:avLst/>
            </a:prstGeom>
            <a:solidFill>
              <a:srgbClr val="0052C2"/>
            </a:solidFill>
            <a:ln w="28575" cap="flat" cmpd="sng" algn="ctr">
              <a:solidFill>
                <a:srgbClr val="0052C2"/>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174" name="Rectangle 173"/>
            <p:cNvSpPr/>
            <p:nvPr/>
          </p:nvSpPr>
          <p:spPr bwMode="auto">
            <a:xfrm>
              <a:off x="1145105" y="6792259"/>
              <a:ext cx="615835" cy="2812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sz="900" b="1" dirty="0" smtClean="0">
                  <a:solidFill>
                    <a:srgbClr val="FFFFFF"/>
                  </a:solidFill>
                  <a:latin typeface="Calibri" panose="020F0502020204030204" pitchFamily="34" charset="0"/>
                  <a:cs typeface="Calibri" pitchFamily="34" charset="0"/>
                </a:rPr>
                <a:t>48%</a:t>
              </a:r>
            </a:p>
          </p:txBody>
        </p:sp>
      </p:grpSp>
      <p:sp>
        <p:nvSpPr>
          <p:cNvPr id="84" name="TextBox 83"/>
          <p:cNvSpPr txBox="1"/>
          <p:nvPr>
            <p:custDataLst>
              <p:tags r:id="rId12"/>
            </p:custDataLst>
          </p:nvPr>
        </p:nvSpPr>
        <p:spPr>
          <a:xfrm rot="5400000">
            <a:off x="8443580" y="5339049"/>
            <a:ext cx="1694105" cy="369332"/>
          </a:xfrm>
          <a:prstGeom prst="rect">
            <a:avLst/>
          </a:prstGeom>
          <a:noFill/>
        </p:spPr>
        <p:txBody>
          <a:bodyPr wrap="square" rtlCol="0">
            <a:spAutoFit/>
          </a:bodyPr>
          <a:lstStyle/>
          <a:p>
            <a:pPr>
              <a:spcBef>
                <a:spcPts val="1560"/>
              </a:spcBef>
            </a:pPr>
            <a:r>
              <a:rPr sz="900" i="1" dirty="0" smtClean="0">
                <a:solidFill>
                  <a:srgbClr val="000000"/>
                </a:solidFill>
                <a:latin typeface="Calibri" panose="020F0502020204030204" pitchFamily="34" charset="0"/>
              </a:rPr>
              <a:t>Median Private Deal Size ($mm)</a:t>
            </a:r>
          </a:p>
        </p:txBody>
      </p:sp>
      <p:sp>
        <p:nvSpPr>
          <p:cNvPr id="90" name="Rectangle 89"/>
          <p:cNvSpPr/>
          <p:nvPr>
            <p:custDataLst>
              <p:tags r:id="rId13"/>
            </p:custDataLst>
          </p:nvPr>
        </p:nvSpPr>
        <p:spPr bwMode="auto">
          <a:xfrm>
            <a:off x="7914952" y="4745194"/>
            <a:ext cx="420624" cy="1357368"/>
          </a:xfrm>
          <a:prstGeom prst="rect">
            <a:avLst/>
          </a:prstGeom>
          <a:noFill/>
          <a:ln w="6350" cap="flat" cmpd="sng" algn="ctr">
            <a:solidFill>
              <a:srgbClr val="012169"/>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91" name="Rectangle 90"/>
          <p:cNvSpPr/>
          <p:nvPr>
            <p:custDataLst>
              <p:tags r:id="rId14"/>
            </p:custDataLst>
          </p:nvPr>
        </p:nvSpPr>
        <p:spPr bwMode="auto">
          <a:xfrm>
            <a:off x="8346376" y="4859918"/>
            <a:ext cx="410324" cy="1327595"/>
          </a:xfrm>
          <a:prstGeom prst="rect">
            <a:avLst/>
          </a:prstGeom>
          <a:noFill/>
          <a:ln w="6350" cap="flat" cmpd="sng" algn="ctr">
            <a:solidFill>
              <a:srgbClr val="7CB8CB"/>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92" name="TextBox 91"/>
          <p:cNvSpPr txBox="1"/>
          <p:nvPr>
            <p:custDataLst>
              <p:tags r:id="rId15"/>
            </p:custDataLst>
          </p:nvPr>
        </p:nvSpPr>
        <p:spPr>
          <a:xfrm>
            <a:off x="8300328" y="4666742"/>
            <a:ext cx="457200" cy="246221"/>
          </a:xfrm>
          <a:prstGeom prst="rect">
            <a:avLst/>
          </a:prstGeom>
          <a:noFill/>
        </p:spPr>
        <p:txBody>
          <a:bodyPr wrap="square" rtlCol="0">
            <a:spAutoFit/>
          </a:bodyPr>
          <a:lstStyle/>
          <a:p>
            <a:pPr algn="ctr">
              <a:spcBef>
                <a:spcPts val="1560"/>
              </a:spcBef>
            </a:pPr>
            <a:r>
              <a:rPr sz="1000" dirty="0" smtClean="0">
                <a:solidFill>
                  <a:srgbClr val="7CB8CB"/>
                </a:solidFill>
                <a:latin typeface="Calibri" panose="020F0502020204030204" pitchFamily="34" charset="0"/>
              </a:rPr>
              <a:t>$132</a:t>
            </a:r>
          </a:p>
        </p:txBody>
      </p:sp>
      <p:sp>
        <p:nvSpPr>
          <p:cNvPr id="93" name="TextBox 92"/>
          <p:cNvSpPr txBox="1"/>
          <p:nvPr>
            <p:custDataLst>
              <p:tags r:id="rId16"/>
            </p:custDataLst>
          </p:nvPr>
        </p:nvSpPr>
        <p:spPr>
          <a:xfrm>
            <a:off x="7876993" y="4544986"/>
            <a:ext cx="448056" cy="246221"/>
          </a:xfrm>
          <a:prstGeom prst="rect">
            <a:avLst/>
          </a:prstGeom>
          <a:noFill/>
        </p:spPr>
        <p:txBody>
          <a:bodyPr wrap="square" rtlCol="0">
            <a:spAutoFit/>
          </a:bodyPr>
          <a:lstStyle/>
          <a:p>
            <a:pPr algn="ctr">
              <a:spcBef>
                <a:spcPts val="1560"/>
              </a:spcBef>
            </a:pPr>
            <a:r>
              <a:rPr sz="1000" dirty="0" smtClean="0">
                <a:solidFill>
                  <a:srgbClr val="012169"/>
                </a:solidFill>
                <a:latin typeface="Calibri" panose="020F0502020204030204" pitchFamily="34" charset="0"/>
              </a:rPr>
              <a:t>$142</a:t>
            </a:r>
          </a:p>
        </p:txBody>
      </p:sp>
      <p:pic>
        <p:nvPicPr>
          <p:cNvPr id="86" name="Picture 85"/>
          <p:cNvPicPr>
            <a:picLocks noChangeAspect="1"/>
          </p:cNvPicPr>
          <p:nvPr>
            <p:custDataLst>
              <p:tags r:id="rId17"/>
            </p:custDataLst>
          </p:nvPr>
        </p:nvPicPr>
        <p:blipFill>
          <a:blip r:embed="rId33"/>
          <a:stretch>
            <a:fillRect/>
          </a:stretch>
        </p:blipFill>
        <p:spPr>
          <a:xfrm>
            <a:off x="607214" y="4120897"/>
            <a:ext cx="8561711" cy="2537426"/>
          </a:xfrm>
          <a:prstGeom prst="rect">
            <a:avLst/>
          </a:prstGeom>
        </p:spPr>
      </p:pic>
      <p:sp>
        <p:nvSpPr>
          <p:cNvPr id="3" name="TextBox 2"/>
          <p:cNvSpPr txBox="1"/>
          <p:nvPr>
            <p:custDataLst>
              <p:tags r:id="rId18"/>
            </p:custDataLst>
          </p:nvPr>
        </p:nvSpPr>
        <p:spPr>
          <a:xfrm>
            <a:off x="356616" y="7315200"/>
            <a:ext cx="254000" cy="153888"/>
          </a:xfrm>
          <a:prstGeom prst="rect">
            <a:avLst/>
          </a:prstGeom>
          <a:noFill/>
        </p:spPr>
        <p:txBody>
          <a:bodyPr vert="horz" wrap="square" lIns="0" tIns="0" rIns="0" bIns="0" rtlCol="0" anchorCtr="0">
            <a:spAutoFit/>
          </a:bodyPr>
          <a:lstStyle/>
          <a:p>
            <a:pPr>
              <a:spcBef>
                <a:spcPts val="1560"/>
              </a:spcBef>
            </a:pPr>
            <a:r>
              <a:rPr lang="en-US" sz="1000" b="0" dirty="0" smtClean="0">
                <a:solidFill>
                  <a:srgbClr val="000000"/>
                </a:solidFill>
                <a:latin typeface="Calibri" panose="020F0502020204030204" pitchFamily="34" charset="0"/>
              </a:rPr>
              <a:t>21</a:t>
            </a:r>
            <a:endParaRPr sz="1000" b="0" dirty="0" smtClean="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176839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Expanding Pool of Investors from Mutual Funds to Increasing Number of Growth Equity Firms</a:t>
            </a:r>
            <a:endParaRPr lang="en-US" dirty="0">
              <a:latin typeface="Calibri" panose="020F0502020204030204" pitchFamily="34" charset="0"/>
            </a:endParaRPr>
          </a:p>
        </p:txBody>
      </p:sp>
      <p:pic>
        <p:nvPicPr>
          <p:cNvPr id="94" name="Picture 93"/>
          <p:cNvPicPr>
            <a:picLocks noChangeAspect="1"/>
          </p:cNvPicPr>
          <p:nvPr/>
        </p:nvPicPr>
        <p:blipFill>
          <a:blip r:embed="rId7"/>
          <a:stretch>
            <a:fillRect/>
          </a:stretch>
        </p:blipFill>
        <p:spPr>
          <a:xfrm>
            <a:off x="6715524" y="2142038"/>
            <a:ext cx="2343776" cy="2108438"/>
          </a:xfrm>
          <a:prstGeom prst="rect">
            <a:avLst/>
          </a:prstGeom>
        </p:spPr>
      </p:pic>
      <p:sp>
        <p:nvSpPr>
          <p:cNvPr id="362498" name="Page Number"/>
          <p:cNvSpPr txBox="1">
            <a:spLocks noChangeArrowheads="1"/>
          </p:cNvSpPr>
          <p:nvPr>
            <p:custDataLst>
              <p:tags r:id="rId3"/>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en-US" altLang="en-US" sz="1000" b="0" dirty="0" smtClean="0">
                <a:solidFill>
                  <a:srgbClr val="000000"/>
                </a:solidFill>
                <a:latin typeface="Calibri" panose="020F0502020204030204" pitchFamily="34" charset="0"/>
                <a:cs typeface="Calibri" pitchFamily="34" charset="0"/>
              </a:rPr>
              <a:t>22</a:t>
            </a:r>
            <a:endParaRPr lang="en-US" altLang="en-US" sz="1000" b="0" dirty="0">
              <a:solidFill>
                <a:srgbClr val="000000"/>
              </a:solidFill>
              <a:latin typeface="Calibri" pitchFamily="34" charset="0"/>
              <a:cs typeface="Calibri" pitchFamily="34" charset="0"/>
            </a:endParaRPr>
          </a:p>
        </p:txBody>
      </p:sp>
      <p:sp>
        <p:nvSpPr>
          <p:cNvPr id="12" name="Main Heading"/>
          <p:cNvSpPr>
            <a:spLocks noChangeArrowheads="1"/>
          </p:cNvSpPr>
          <p:nvPr>
            <p:custDataLst>
              <p:tags r:id="rId4"/>
            </p:custDataLst>
          </p:nvPr>
        </p:nvSpPr>
        <p:spPr bwMode="gray">
          <a:xfrm>
            <a:off x="356616" y="474738"/>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Expanding Pool of Investors from Mutual Funds to Increasing Number of Growth Equity Firms</a:t>
            </a:r>
          </a:p>
        </p:txBody>
      </p:sp>
      <p:sp>
        <p:nvSpPr>
          <p:cNvPr id="3" name="Rectangle 2"/>
          <p:cNvSpPr/>
          <p:nvPr/>
        </p:nvSpPr>
        <p:spPr bwMode="auto">
          <a:xfrm>
            <a:off x="356616" y="6653828"/>
            <a:ext cx="9347823" cy="572127"/>
          </a:xfrm>
          <a:prstGeom prst="rect">
            <a:avLst/>
          </a:prstGeom>
          <a:solidFill>
            <a:srgbClr val="012169"/>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1"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“$2tn</a:t>
            </a:r>
            <a:r>
              <a:rPr kumimoji="0" lang="en-US" sz="1400" i="1" u="none" strike="noStrike" cap="none" normalizeH="0" dirty="0" smtClean="0">
                <a:ln>
                  <a:noFill/>
                </a:ln>
                <a:solidFill>
                  <a:srgbClr val="FFFFFF"/>
                </a:solidFill>
                <a:effectLst/>
                <a:latin typeface="Calibri" panose="020F0502020204030204" pitchFamily="34" charset="0"/>
                <a:cs typeface="Calibri" panose="020F0502020204030204" pitchFamily="34" charset="0"/>
              </a:rPr>
              <a:t> of private capital dry powder available to be deployed globally with over 50% targeted towards North America”</a:t>
            </a:r>
            <a:r>
              <a:rPr kumimoji="0" lang="en-US" sz="1400" b="1" i="1" u="none" strike="noStrike" cap="none" normalizeH="0" dirty="0" smtClean="0">
                <a:ln>
                  <a:noFill/>
                </a:ln>
                <a:solidFill>
                  <a:srgbClr val="FFFFFF"/>
                </a:solidFill>
                <a:effectLst/>
                <a:latin typeface="Calibri" panose="020F0502020204030204" pitchFamily="34" charset="0"/>
                <a:cs typeface="Calibri" pitchFamily="34" charset="0"/>
              </a:rPr>
              <a:t> </a:t>
            </a:r>
            <a:r>
              <a:rPr kumimoji="0" lang="en-US" sz="1400" b="1" i="0" u="none" strike="noStrike" cap="none" normalizeH="0" dirty="0" smtClean="0">
                <a:ln>
                  <a:noFill/>
                </a:ln>
                <a:solidFill>
                  <a:srgbClr val="FFFFFF"/>
                </a:solidFill>
                <a:effectLst/>
                <a:latin typeface="Calibri" panose="020F0502020204030204" pitchFamily="34" charset="0"/>
                <a:cs typeface="Calibri" pitchFamily="34" charset="0"/>
              </a:rPr>
              <a:t>- </a:t>
            </a:r>
            <a:r>
              <a:rPr kumimoji="0" lang="en-US" sz="1400" b="1" i="0" u="none" strike="noStrike" cap="none" normalizeH="0" dirty="0" err="1" smtClean="0">
                <a:ln>
                  <a:noFill/>
                </a:ln>
                <a:solidFill>
                  <a:srgbClr val="FFFFFF"/>
                </a:solidFill>
                <a:effectLst/>
                <a:latin typeface="Calibri" panose="020F0502020204030204" pitchFamily="34" charset="0"/>
                <a:cs typeface="Calibri" pitchFamily="34" charset="0"/>
              </a:rPr>
              <a:t>Preqin</a:t>
            </a: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48" name="Rectangle 47"/>
          <p:cNvSpPr/>
          <p:nvPr/>
        </p:nvSpPr>
        <p:spPr bwMode="auto">
          <a:xfrm>
            <a:off x="7521652" y="1389938"/>
            <a:ext cx="731520" cy="182880"/>
          </a:xfrm>
          <a:prstGeom prst="rect">
            <a:avLst/>
          </a:prstGeom>
          <a:solidFill>
            <a:srgbClr val="012169"/>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alpha val="0"/>
                  </a:srgbClr>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anose="020F0502020204030204" pitchFamily="34" charset="0"/>
                <a:cs typeface="Calibri" pitchFamily="34" charset="0"/>
              </a:rPr>
              <a:t>2021</a:t>
            </a:r>
          </a:p>
        </p:txBody>
      </p:sp>
      <p:sp>
        <p:nvSpPr>
          <p:cNvPr id="50" name="Rectangle 49"/>
          <p:cNvSpPr/>
          <p:nvPr/>
        </p:nvSpPr>
        <p:spPr bwMode="auto">
          <a:xfrm>
            <a:off x="3877056" y="2590003"/>
            <a:ext cx="731520" cy="182880"/>
          </a:xfrm>
          <a:prstGeom prst="rect">
            <a:avLst/>
          </a:prstGeom>
          <a:solidFill>
            <a:srgbClr val="9A761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anose="020F0502020204030204" pitchFamily="34" charset="0"/>
                <a:cs typeface="Calibri" pitchFamily="34" charset="0"/>
              </a:rPr>
              <a:t>Today</a:t>
            </a:r>
          </a:p>
        </p:txBody>
      </p:sp>
      <p:sp>
        <p:nvSpPr>
          <p:cNvPr id="53" name="Rectangle 52"/>
          <p:cNvSpPr/>
          <p:nvPr/>
        </p:nvSpPr>
        <p:spPr bwMode="auto">
          <a:xfrm>
            <a:off x="1029976" y="3745865"/>
            <a:ext cx="731520" cy="182880"/>
          </a:xfrm>
          <a:prstGeom prst="rect">
            <a:avLst/>
          </a:prstGeom>
          <a:solidFill>
            <a:srgbClr val="7CB8CB"/>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000000">
                    <a:alpha val="0"/>
                  </a:srgbClr>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Calibri" panose="020F0502020204030204" pitchFamily="34" charset="0"/>
                <a:cs typeface="Calibri" pitchFamily="34" charset="0"/>
              </a:rPr>
              <a:t>2014</a:t>
            </a:r>
          </a:p>
        </p:txBody>
      </p:sp>
      <p:sp>
        <p:nvSpPr>
          <p:cNvPr id="61" name="Oval 60"/>
          <p:cNvSpPr/>
          <p:nvPr/>
        </p:nvSpPr>
        <p:spPr bwMode="auto">
          <a:xfrm>
            <a:off x="6070384" y="1641618"/>
            <a:ext cx="3634056" cy="3189768"/>
          </a:xfrm>
          <a:prstGeom prst="ellipse">
            <a:avLst/>
          </a:prstGeom>
          <a:noFill/>
          <a:ln w="19050" cap="flat" cmpd="sng" algn="ctr">
            <a:solidFill>
              <a:srgbClr val="A3938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pic>
        <p:nvPicPr>
          <p:cNvPr id="8" name="Picture 7"/>
          <p:cNvPicPr>
            <a:picLocks noChangeAspect="1"/>
          </p:cNvPicPr>
          <p:nvPr/>
        </p:nvPicPr>
        <p:blipFill>
          <a:blip r:embed="rId7"/>
          <a:stretch>
            <a:fillRect/>
          </a:stretch>
        </p:blipFill>
        <p:spPr>
          <a:xfrm>
            <a:off x="2884894" y="2911107"/>
            <a:ext cx="2823830" cy="2540290"/>
          </a:xfrm>
          <a:prstGeom prst="rect">
            <a:avLst/>
          </a:prstGeom>
        </p:spPr>
      </p:pic>
      <p:pic>
        <p:nvPicPr>
          <p:cNvPr id="13" name="Picture 12"/>
          <p:cNvPicPr>
            <a:picLocks noChangeAspect="1"/>
          </p:cNvPicPr>
          <p:nvPr/>
        </p:nvPicPr>
        <p:blipFill>
          <a:blip r:embed="rId8"/>
          <a:stretch>
            <a:fillRect/>
          </a:stretch>
        </p:blipFill>
        <p:spPr>
          <a:xfrm>
            <a:off x="452309" y="4092541"/>
            <a:ext cx="1886854" cy="1787196"/>
          </a:xfrm>
          <a:prstGeom prst="rect">
            <a:avLst/>
          </a:prstGeom>
        </p:spPr>
      </p:pic>
      <p:sp>
        <p:nvSpPr>
          <p:cNvPr id="92" name="Striped Right Arrow 91"/>
          <p:cNvSpPr/>
          <p:nvPr/>
        </p:nvSpPr>
        <p:spPr bwMode="auto">
          <a:xfrm rot="20569903">
            <a:off x="5637506" y="3435147"/>
            <a:ext cx="504095" cy="596280"/>
          </a:xfrm>
          <a:prstGeom prst="stripedRightArrow">
            <a:avLst/>
          </a:prstGeom>
          <a:solidFill>
            <a:srgbClr val="E3DE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93" name="Striped Right Arrow 92"/>
          <p:cNvSpPr/>
          <p:nvPr/>
        </p:nvSpPr>
        <p:spPr bwMode="auto">
          <a:xfrm rot="20569903">
            <a:off x="2359982" y="4328745"/>
            <a:ext cx="504095" cy="596280"/>
          </a:xfrm>
          <a:prstGeom prst="stripedRightArrow">
            <a:avLst/>
          </a:prstGeom>
          <a:solidFill>
            <a:srgbClr val="E3DE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21" name="Block Arc 20"/>
          <p:cNvSpPr/>
          <p:nvPr/>
        </p:nvSpPr>
        <p:spPr bwMode="auto">
          <a:xfrm>
            <a:off x="6197109" y="1705421"/>
            <a:ext cx="3350927" cy="3014071"/>
          </a:xfrm>
          <a:prstGeom prst="blockArc">
            <a:avLst>
              <a:gd name="adj1" fmla="val 21504911"/>
              <a:gd name="adj2" fmla="val 21500722"/>
              <a:gd name="adj3" fmla="val 14831"/>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Tree>
    <p:custDataLst>
      <p:tags r:id="rId1"/>
    </p:custDataLst>
    <p:extLst>
      <p:ext uri="{BB962C8B-B14F-4D97-AF65-F5344CB8AC3E}">
        <p14:creationId xmlns:p14="http://schemas.microsoft.com/office/powerpoint/2010/main" val="4230356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The Number of Large Companies Raising Capital Privately Continues to Grow…</a:t>
            </a:r>
            <a:endParaRPr lang="en-US" dirty="0">
              <a:latin typeface="Calibri" panose="020F0502020204030204" pitchFamily="34" charset="0"/>
            </a:endParaRPr>
          </a:p>
        </p:txBody>
      </p:sp>
      <p:sp>
        <p:nvSpPr>
          <p:cNvPr id="16" name="Page Number"/>
          <p:cNvSpPr txBox="1">
            <a:spLocks noChangeArrowheads="1"/>
          </p:cNvSpPr>
          <p:nvPr>
            <p:custDataLst>
              <p:tags r:id="rId3"/>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en-US" altLang="en-US" sz="1000" b="0" dirty="0" smtClean="0">
                <a:solidFill>
                  <a:srgbClr val="000000"/>
                </a:solidFill>
                <a:latin typeface="Calibri" panose="020F0502020204030204" pitchFamily="34" charset="0"/>
                <a:cs typeface="Calibri" panose="020F0502020204030204" pitchFamily="34" charset="0"/>
              </a:rPr>
              <a:t>23</a:t>
            </a:r>
            <a:endParaRPr lang="en-US" altLang="en-US" sz="1000" b="0" dirty="0">
              <a:solidFill>
                <a:srgbClr val="000000"/>
              </a:solidFill>
              <a:latin typeface="Calibri" panose="020F0502020204030204" pitchFamily="34" charset="0"/>
              <a:cs typeface="Calibri" panose="020F0502020204030204" pitchFamily="34" charset="0"/>
            </a:endParaRPr>
          </a:p>
        </p:txBody>
      </p:sp>
      <p:sp>
        <p:nvSpPr>
          <p:cNvPr id="41" name="Main Heading"/>
          <p:cNvSpPr>
            <a:spLocks noChangeArrowheads="1"/>
          </p:cNvSpPr>
          <p:nvPr>
            <p:custDataLst>
              <p:tags r:id="rId4"/>
            </p:custDataLst>
          </p:nvPr>
        </p:nvSpPr>
        <p:spPr bwMode="gray">
          <a:xfrm>
            <a:off x="356616" y="502920"/>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The Number of Large Companies Raising Capital Privately Continues to Grow…</a:t>
            </a:r>
          </a:p>
        </p:txBody>
      </p:sp>
      <p:sp>
        <p:nvSpPr>
          <p:cNvPr id="8" name="TextBox 7"/>
          <p:cNvSpPr txBox="1"/>
          <p:nvPr/>
        </p:nvSpPr>
        <p:spPr>
          <a:xfrm>
            <a:off x="435991" y="1651299"/>
            <a:ext cx="4755335"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A39382"/>
                </a:solidFill>
                <a:latin typeface="Calibri" panose="020F0502020204030204" pitchFamily="34" charset="0"/>
                <a:cs typeface="Calibri" panose="020F0502020204030204" pitchFamily="34" charset="0"/>
              </a:rPr>
              <a:t>9</a:t>
            </a:r>
            <a:r>
              <a:rPr lang="en-US" sz="2000" b="1" dirty="0" smtClean="0">
                <a:solidFill>
                  <a:srgbClr val="012169"/>
                </a:solidFill>
                <a:latin typeface="Calibri" panose="020F0502020204030204" pitchFamily="34" charset="0"/>
                <a:cs typeface="Calibri" panose="020F0502020204030204" pitchFamily="34" charset="0"/>
              </a:rPr>
              <a:t> </a:t>
            </a:r>
            <a:r>
              <a:rPr lang="en-US" sz="1500" b="1" dirty="0" smtClean="0">
                <a:solidFill>
                  <a:srgbClr val="012169"/>
                </a:solidFill>
                <a:latin typeface="Calibri" panose="020F0502020204030204" pitchFamily="34" charset="0"/>
                <a:cs typeface="Calibri" panose="020F0502020204030204" pitchFamily="34" charset="0"/>
              </a:rPr>
              <a:t>total unicorns in U.S.</a:t>
            </a:r>
            <a:endParaRPr lang="en-US" sz="1500" dirty="0" smtClean="0">
              <a:solidFill>
                <a:srgbClr val="012169"/>
              </a:solidFill>
              <a:latin typeface="Calibri" panose="020F0502020204030204" pitchFamily="34" charset="0"/>
              <a:cs typeface="Calibri" panose="020F0502020204030204" pitchFamily="34" charset="0"/>
            </a:endParaRPr>
          </a:p>
        </p:txBody>
      </p:sp>
      <p:sp>
        <p:nvSpPr>
          <p:cNvPr id="4" name="Rectangle 3"/>
          <p:cNvSpPr/>
          <p:nvPr/>
        </p:nvSpPr>
        <p:spPr bwMode="auto">
          <a:xfrm>
            <a:off x="483616" y="1190625"/>
            <a:ext cx="4126484" cy="324251"/>
          </a:xfrm>
          <a:prstGeom prst="rect">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smtClean="0">
                <a:solidFill>
                  <a:srgbClr val="FFFFFF"/>
                </a:solidFill>
                <a:latin typeface="Calibri" panose="020F0502020204030204" pitchFamily="34" charset="0"/>
                <a:cs typeface="Calibri" pitchFamily="34" charset="0"/>
              </a:rPr>
              <a:t>Private Capital Snapshot - </a:t>
            </a:r>
            <a:r>
              <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rPr>
              <a:t>2008</a:t>
            </a:r>
          </a:p>
        </p:txBody>
      </p:sp>
      <p:sp>
        <p:nvSpPr>
          <p:cNvPr id="13" name="Rectangle 12"/>
          <p:cNvSpPr/>
          <p:nvPr/>
        </p:nvSpPr>
        <p:spPr bwMode="auto">
          <a:xfrm>
            <a:off x="5141341" y="1190625"/>
            <a:ext cx="4126484" cy="324251"/>
          </a:xfrm>
          <a:prstGeom prst="rect">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rPr>
              <a:t>Private Capital Snapshot - Today</a:t>
            </a:r>
          </a:p>
        </p:txBody>
      </p:sp>
      <p:sp>
        <p:nvSpPr>
          <p:cNvPr id="14" name="TextBox 13"/>
          <p:cNvSpPr txBox="1"/>
          <p:nvPr/>
        </p:nvSpPr>
        <p:spPr>
          <a:xfrm>
            <a:off x="1770955" y="2062337"/>
            <a:ext cx="2993009"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A39382"/>
                </a:solidFill>
                <a:latin typeface="Calibri" panose="020F0502020204030204" pitchFamily="34" charset="0"/>
                <a:cs typeface="Calibri" panose="020F0502020204030204" pitchFamily="34" charset="0"/>
              </a:rPr>
              <a:t>$25.7bn </a:t>
            </a:r>
            <a:r>
              <a:rPr lang="en-US" sz="1500" b="1" dirty="0">
                <a:solidFill>
                  <a:srgbClr val="012169"/>
                </a:solidFill>
                <a:latin typeface="Calibri" panose="020F0502020204030204" pitchFamily="34" charset="0"/>
                <a:cs typeface="Calibri" panose="020F0502020204030204" pitchFamily="34" charset="0"/>
              </a:rPr>
              <a:t>c</a:t>
            </a:r>
            <a:r>
              <a:rPr lang="en-US" sz="1500" b="1" dirty="0" smtClean="0">
                <a:solidFill>
                  <a:srgbClr val="012169"/>
                </a:solidFill>
                <a:latin typeface="Calibri" panose="020F0502020204030204" pitchFamily="34" charset="0"/>
                <a:cs typeface="Calibri" panose="020F0502020204030204" pitchFamily="34" charset="0"/>
              </a:rPr>
              <a:t>ombined equity value</a:t>
            </a:r>
          </a:p>
        </p:txBody>
      </p:sp>
      <p:sp>
        <p:nvSpPr>
          <p:cNvPr id="15" name="TextBox 14"/>
          <p:cNvSpPr txBox="1"/>
          <p:nvPr/>
        </p:nvSpPr>
        <p:spPr>
          <a:xfrm>
            <a:off x="640138" y="2406028"/>
            <a:ext cx="4755335"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A39382"/>
                </a:solidFill>
                <a:latin typeface="Calibri" panose="020F0502020204030204" pitchFamily="34" charset="0"/>
                <a:cs typeface="Calibri" panose="020F0502020204030204" pitchFamily="34" charset="0"/>
              </a:rPr>
              <a:t>3</a:t>
            </a:r>
            <a:r>
              <a:rPr lang="en-US" sz="2000" b="1" dirty="0" smtClean="0">
                <a:solidFill>
                  <a:srgbClr val="012169"/>
                </a:solidFill>
                <a:latin typeface="Calibri" panose="020F0502020204030204" pitchFamily="34" charset="0"/>
                <a:cs typeface="Calibri" panose="020F0502020204030204" pitchFamily="34" charset="0"/>
              </a:rPr>
              <a:t> </a:t>
            </a:r>
            <a:r>
              <a:rPr lang="en-US" sz="1500" b="1" dirty="0" smtClean="0">
                <a:solidFill>
                  <a:srgbClr val="012169"/>
                </a:solidFill>
                <a:latin typeface="Calibri" panose="020F0502020204030204" pitchFamily="34" charset="0"/>
                <a:cs typeface="Calibri" panose="020F0502020204030204" pitchFamily="34" charset="0"/>
              </a:rPr>
              <a:t>new unicorns created</a:t>
            </a:r>
            <a:endParaRPr lang="en-US" sz="1500" dirty="0" smtClean="0">
              <a:solidFill>
                <a:srgbClr val="012169"/>
              </a:solidFill>
              <a:latin typeface="Calibri" panose="020F0502020204030204" pitchFamily="34" charset="0"/>
              <a:cs typeface="Calibri" panose="020F0502020204030204" pitchFamily="34" charset="0"/>
            </a:endParaRPr>
          </a:p>
        </p:txBody>
      </p:sp>
      <p:sp>
        <p:nvSpPr>
          <p:cNvPr id="17" name="TextBox 16"/>
          <p:cNvSpPr txBox="1"/>
          <p:nvPr/>
        </p:nvSpPr>
        <p:spPr>
          <a:xfrm>
            <a:off x="2902966" y="2637880"/>
            <a:ext cx="4755335"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A39382"/>
                </a:solidFill>
                <a:latin typeface="Calibri" panose="020F0502020204030204" pitchFamily="34" charset="0"/>
                <a:cs typeface="Calibri" panose="020F0502020204030204" pitchFamily="34" charset="0"/>
              </a:rPr>
              <a:t>1</a:t>
            </a:r>
            <a:r>
              <a:rPr lang="en-US" sz="2000" b="1" dirty="0" smtClean="0">
                <a:solidFill>
                  <a:srgbClr val="012169"/>
                </a:solidFill>
                <a:latin typeface="Calibri" panose="020F0502020204030204" pitchFamily="34" charset="0"/>
                <a:cs typeface="Calibri" panose="020F0502020204030204" pitchFamily="34" charset="0"/>
              </a:rPr>
              <a:t> </a:t>
            </a:r>
            <a:r>
              <a:rPr lang="en-US" sz="1500" b="1" dirty="0" smtClean="0">
                <a:solidFill>
                  <a:srgbClr val="012169"/>
                </a:solidFill>
                <a:latin typeface="Calibri" panose="020F0502020204030204" pitchFamily="34" charset="0"/>
                <a:cs typeface="Calibri" panose="020F0502020204030204" pitchFamily="34" charset="0"/>
              </a:rPr>
              <a:t>unicorn exit</a:t>
            </a:r>
            <a:endParaRPr lang="en-US" sz="1500" dirty="0" smtClean="0">
              <a:solidFill>
                <a:srgbClr val="012169"/>
              </a:solidFill>
              <a:latin typeface="Calibri" panose="020F0502020204030204" pitchFamily="34" charset="0"/>
              <a:cs typeface="Calibri" panose="020F0502020204030204" pitchFamily="34" charset="0"/>
            </a:endParaRPr>
          </a:p>
        </p:txBody>
      </p:sp>
      <p:sp>
        <p:nvSpPr>
          <p:cNvPr id="22" name="TextBox 21"/>
          <p:cNvSpPr txBox="1"/>
          <p:nvPr/>
        </p:nvSpPr>
        <p:spPr>
          <a:xfrm>
            <a:off x="5191326" y="1651299"/>
            <a:ext cx="4755335"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FFC000"/>
                </a:solidFill>
                <a:latin typeface="Calibri" panose="020F0502020204030204" pitchFamily="34" charset="0"/>
                <a:cs typeface="Calibri" panose="020F0502020204030204" pitchFamily="34" charset="0"/>
              </a:rPr>
              <a:t>189</a:t>
            </a:r>
            <a:r>
              <a:rPr lang="en-US" sz="2000" b="1" dirty="0" smtClean="0">
                <a:solidFill>
                  <a:srgbClr val="012169"/>
                </a:solidFill>
                <a:latin typeface="Calibri" panose="020F0502020204030204" pitchFamily="34" charset="0"/>
                <a:cs typeface="Calibri" panose="020F0502020204030204" pitchFamily="34" charset="0"/>
              </a:rPr>
              <a:t> </a:t>
            </a:r>
            <a:r>
              <a:rPr lang="en-US" sz="1500" b="1" dirty="0" smtClean="0">
                <a:solidFill>
                  <a:srgbClr val="012169"/>
                </a:solidFill>
                <a:latin typeface="Calibri" panose="020F0502020204030204" pitchFamily="34" charset="0"/>
                <a:cs typeface="Calibri" panose="020F0502020204030204" pitchFamily="34" charset="0"/>
              </a:rPr>
              <a:t>total unicorns in U.S.</a:t>
            </a:r>
            <a:endParaRPr lang="en-US" sz="1500" dirty="0" smtClean="0">
              <a:solidFill>
                <a:srgbClr val="012169"/>
              </a:solidFill>
              <a:latin typeface="Calibri" panose="020F0502020204030204" pitchFamily="34" charset="0"/>
              <a:cs typeface="Calibri" panose="020F0502020204030204" pitchFamily="34" charset="0"/>
            </a:endParaRPr>
          </a:p>
        </p:txBody>
      </p:sp>
      <p:sp>
        <p:nvSpPr>
          <p:cNvPr id="23" name="TextBox 22"/>
          <p:cNvSpPr txBox="1"/>
          <p:nvPr/>
        </p:nvSpPr>
        <p:spPr>
          <a:xfrm>
            <a:off x="6315276" y="2002049"/>
            <a:ext cx="3143049"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FFC000"/>
                </a:solidFill>
                <a:latin typeface="Calibri" panose="020F0502020204030204" pitchFamily="34" charset="0"/>
                <a:cs typeface="Calibri" panose="020F0502020204030204" pitchFamily="34" charset="0"/>
              </a:rPr>
              <a:t>$581.9bn </a:t>
            </a:r>
            <a:r>
              <a:rPr lang="en-US" sz="1500" b="1" dirty="0">
                <a:solidFill>
                  <a:srgbClr val="012169"/>
                </a:solidFill>
                <a:latin typeface="Calibri" panose="020F0502020204030204" pitchFamily="34" charset="0"/>
                <a:cs typeface="Calibri" panose="020F0502020204030204" pitchFamily="34" charset="0"/>
              </a:rPr>
              <a:t>c</a:t>
            </a:r>
            <a:r>
              <a:rPr lang="en-US" sz="1500" b="1" dirty="0" smtClean="0">
                <a:solidFill>
                  <a:srgbClr val="012169"/>
                </a:solidFill>
                <a:latin typeface="Calibri" panose="020F0502020204030204" pitchFamily="34" charset="0"/>
                <a:cs typeface="Calibri" panose="020F0502020204030204" pitchFamily="34" charset="0"/>
              </a:rPr>
              <a:t>ombined equity value</a:t>
            </a:r>
          </a:p>
        </p:txBody>
      </p:sp>
      <p:sp>
        <p:nvSpPr>
          <p:cNvPr id="24" name="TextBox 23"/>
          <p:cNvSpPr txBox="1"/>
          <p:nvPr/>
        </p:nvSpPr>
        <p:spPr>
          <a:xfrm>
            <a:off x="5395473" y="2406028"/>
            <a:ext cx="4193027"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FFC000"/>
                </a:solidFill>
                <a:latin typeface="Calibri" panose="020F0502020204030204" pitchFamily="34" charset="0"/>
                <a:cs typeface="Calibri" panose="020F0502020204030204" pitchFamily="34" charset="0"/>
              </a:rPr>
              <a:t>41</a:t>
            </a:r>
            <a:r>
              <a:rPr lang="en-US" sz="2000" b="1" dirty="0" smtClean="0">
                <a:solidFill>
                  <a:srgbClr val="012169"/>
                </a:solidFill>
                <a:latin typeface="Calibri" panose="020F0502020204030204" pitchFamily="34" charset="0"/>
                <a:cs typeface="Calibri" panose="020F0502020204030204" pitchFamily="34" charset="0"/>
              </a:rPr>
              <a:t> </a:t>
            </a:r>
            <a:r>
              <a:rPr lang="en-US" sz="1500" b="1" dirty="0" smtClean="0">
                <a:solidFill>
                  <a:srgbClr val="012169"/>
                </a:solidFill>
                <a:latin typeface="Calibri" panose="020F0502020204030204" pitchFamily="34" charset="0"/>
                <a:cs typeface="Calibri" panose="020F0502020204030204" pitchFamily="34" charset="0"/>
              </a:rPr>
              <a:t>new unicorns created</a:t>
            </a:r>
            <a:endParaRPr lang="en-US" sz="1500" dirty="0" smtClean="0">
              <a:solidFill>
                <a:srgbClr val="012169"/>
              </a:solidFill>
              <a:latin typeface="Calibri" panose="020F0502020204030204" pitchFamily="34" charset="0"/>
              <a:cs typeface="Calibri" panose="020F0502020204030204" pitchFamily="34" charset="0"/>
            </a:endParaRPr>
          </a:p>
        </p:txBody>
      </p:sp>
      <p:sp>
        <p:nvSpPr>
          <p:cNvPr id="25" name="TextBox 24"/>
          <p:cNvSpPr txBox="1"/>
          <p:nvPr/>
        </p:nvSpPr>
        <p:spPr>
          <a:xfrm>
            <a:off x="7658301" y="2637880"/>
            <a:ext cx="1930199" cy="400110"/>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a:spcBef>
                <a:spcPts val="1560"/>
              </a:spcBef>
            </a:pPr>
            <a:r>
              <a:rPr lang="en-US" sz="2000" b="1" dirty="0" smtClean="0">
                <a:solidFill>
                  <a:srgbClr val="FFC000"/>
                </a:solidFill>
                <a:latin typeface="Calibri" panose="020F0502020204030204" pitchFamily="34" charset="0"/>
                <a:cs typeface="Calibri" panose="020F0502020204030204" pitchFamily="34" charset="0"/>
              </a:rPr>
              <a:t>15</a:t>
            </a:r>
            <a:r>
              <a:rPr lang="en-US" sz="2000" b="1" dirty="0" smtClean="0">
                <a:solidFill>
                  <a:srgbClr val="012169"/>
                </a:solidFill>
                <a:latin typeface="Calibri" panose="020F0502020204030204" pitchFamily="34" charset="0"/>
                <a:cs typeface="Calibri" panose="020F0502020204030204" pitchFamily="34" charset="0"/>
              </a:rPr>
              <a:t> </a:t>
            </a:r>
            <a:r>
              <a:rPr lang="en-US" sz="1500" b="1" dirty="0" smtClean="0">
                <a:solidFill>
                  <a:srgbClr val="012169"/>
                </a:solidFill>
                <a:latin typeface="Calibri" panose="020F0502020204030204" pitchFamily="34" charset="0"/>
                <a:cs typeface="Calibri" panose="020F0502020204030204" pitchFamily="34" charset="0"/>
              </a:rPr>
              <a:t>unicorn exits</a:t>
            </a:r>
            <a:endParaRPr lang="en-US" sz="1500" dirty="0" smtClean="0">
              <a:solidFill>
                <a:srgbClr val="012169"/>
              </a:solidFill>
              <a:latin typeface="Calibri" panose="020F0502020204030204" pitchFamily="34" charset="0"/>
              <a:cs typeface="Calibri" panose="020F0502020204030204" pitchFamily="34" charset="0"/>
            </a:endParaRPr>
          </a:p>
        </p:txBody>
      </p:sp>
      <p:sp>
        <p:nvSpPr>
          <p:cNvPr id="29" name="Rectangle 28"/>
          <p:cNvSpPr/>
          <p:nvPr/>
        </p:nvSpPr>
        <p:spPr bwMode="auto">
          <a:xfrm>
            <a:off x="483615" y="3286350"/>
            <a:ext cx="8784209" cy="324251"/>
          </a:xfrm>
          <a:prstGeom prst="rect">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smtClean="0">
                <a:solidFill>
                  <a:srgbClr val="FFFFFF"/>
                </a:solidFill>
                <a:latin typeface="Calibri" panose="020F0502020204030204" pitchFamily="34" charset="0"/>
                <a:cs typeface="Calibri" pitchFamily="34" charset="0"/>
              </a:rPr>
              <a:t>Historical Growth of U.S. Private Companies with Equity Value &gt;$1bn</a:t>
            </a: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18" name="Footnote"/>
          <p:cNvSpPr txBox="1">
            <a:spLocks noChangeArrowheads="1"/>
          </p:cNvSpPr>
          <p:nvPr>
            <p:custDataLst>
              <p:tags r:id="rId5"/>
            </p:custDataLst>
          </p:nvPr>
        </p:nvSpPr>
        <p:spPr bwMode="auto">
          <a:xfrm>
            <a:off x="563880" y="7270444"/>
            <a:ext cx="7589520" cy="215444"/>
          </a:xfrm>
          <a:prstGeom prst="rect">
            <a:avLst/>
          </a:prstGeom>
          <a:noFill/>
          <a:ln w="28575">
            <a:noFill/>
            <a:miter lim="800000"/>
            <a:headEnd/>
            <a:tailEnd/>
          </a:ln>
          <a:effectLst/>
        </p:spPr>
        <p:txBody>
          <a:bodyPr lIns="0" tIns="0" rIns="0" bIns="0" anchor="b">
            <a:spAutoFit/>
          </a:bodyPr>
          <a:lstStyle/>
          <a:p>
            <a:pPr marL="228600" indent="-228600"/>
            <a:r>
              <a:rPr lang="en-US" sz="700" b="0" i="1" dirty="0" smtClean="0">
                <a:solidFill>
                  <a:srgbClr val="000000"/>
                </a:solidFill>
                <a:latin typeface="Calibri" panose="020F0502020204030204" pitchFamily="34" charset="0"/>
                <a:cs typeface="Calibri" panose="020F0502020204030204" pitchFamily="34" charset="0"/>
              </a:rPr>
              <a:t>____________________</a:t>
            </a:r>
          </a:p>
          <a:p>
            <a:pPr marL="228600" indent="-228600"/>
            <a:r>
              <a:rPr lang="en-US" sz="700" b="0" i="1" dirty="0">
                <a:solidFill>
                  <a:srgbClr val="000000"/>
                </a:solidFill>
                <a:latin typeface="Calibri" panose="020F0502020204030204" pitchFamily="34" charset="0"/>
                <a:cs typeface="Calibri" panose="020F0502020204030204" pitchFamily="34" charset="0"/>
              </a:rPr>
              <a:t>Source: </a:t>
            </a:r>
            <a:r>
              <a:rPr lang="en-US" sz="700" b="0" i="1" dirty="0" err="1" smtClean="0">
                <a:solidFill>
                  <a:srgbClr val="000000"/>
                </a:solidFill>
                <a:latin typeface="Calibri" panose="020F0502020204030204" pitchFamily="34" charset="0"/>
                <a:cs typeface="Calibri" panose="020F0502020204030204" pitchFamily="34" charset="0"/>
              </a:rPr>
              <a:t>Pitchbook</a:t>
            </a:r>
            <a:r>
              <a:rPr lang="en-US" sz="700" b="0" i="1" dirty="0" smtClean="0">
                <a:solidFill>
                  <a:srgbClr val="000000"/>
                </a:solidFill>
                <a:latin typeface="Calibri" panose="020F0502020204030204" pitchFamily="34" charset="0"/>
                <a:cs typeface="Calibri" panose="020F0502020204030204" pitchFamily="34" charset="0"/>
              </a:rPr>
              <a:t> as </a:t>
            </a:r>
            <a:r>
              <a:rPr lang="en-US" sz="700" b="0" i="1" dirty="0">
                <a:solidFill>
                  <a:srgbClr val="000000"/>
                </a:solidFill>
                <a:latin typeface="Calibri" panose="020F0502020204030204" pitchFamily="34" charset="0"/>
                <a:cs typeface="Calibri" panose="020F0502020204030204" pitchFamily="34" charset="0"/>
              </a:rPr>
              <a:t>of </a:t>
            </a:r>
            <a:r>
              <a:rPr lang="en-US" sz="700" b="0" i="1" dirty="0" smtClean="0">
                <a:solidFill>
                  <a:srgbClr val="000000"/>
                </a:solidFill>
                <a:latin typeface="Calibri" panose="020F0502020204030204" pitchFamily="34" charset="0"/>
                <a:cs typeface="Calibri" panose="020F0502020204030204" pitchFamily="34" charset="0"/>
              </a:rPr>
              <a:t>June 30, 2019.</a:t>
            </a:r>
            <a:endParaRPr lang="en-US" sz="700" b="0" i="1" dirty="0">
              <a:solidFill>
                <a:srgbClr val="000000"/>
              </a:solidFill>
              <a:latin typeface="Calibri" panose="020F0502020204030204" pitchFamily="34" charset="0"/>
              <a:cs typeface="Calibri" panose="020F0502020204030204" pitchFamily="34" charset="0"/>
            </a:endParaRPr>
          </a:p>
        </p:txBody>
      </p:sp>
      <p:pic>
        <p:nvPicPr>
          <p:cNvPr id="3" name="Picture 2"/>
          <p:cNvPicPr>
            <a:picLocks noChangeAspect="1"/>
          </p:cNvPicPr>
          <p:nvPr>
            <p:custDataLst>
              <p:tags r:id="rId6"/>
            </p:custDataLst>
          </p:nvPr>
        </p:nvPicPr>
        <p:blipFill>
          <a:blip r:embed="rId9"/>
          <a:stretch>
            <a:fillRect/>
          </a:stretch>
        </p:blipFill>
        <p:spPr>
          <a:xfrm>
            <a:off x="1392783" y="3677292"/>
            <a:ext cx="6897042" cy="4042944"/>
          </a:xfrm>
          <a:prstGeom prst="rect">
            <a:avLst/>
          </a:prstGeom>
        </p:spPr>
      </p:pic>
    </p:spTree>
    <p:custDataLst>
      <p:tags r:id="rId1"/>
    </p:custDataLst>
    <p:extLst>
      <p:ext uri="{BB962C8B-B14F-4D97-AF65-F5344CB8AC3E}">
        <p14:creationId xmlns:p14="http://schemas.microsoft.com/office/powerpoint/2010/main" val="4102211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Flywheel Transforming the Tech Landscape</a:t>
            </a:r>
            <a:endParaRPr lang="en-US" dirty="0">
              <a:latin typeface="Calibri" panose="020F0502020204030204" pitchFamily="34" charset="0"/>
            </a:endParaRPr>
          </a:p>
        </p:txBody>
      </p:sp>
      <p:sp>
        <p:nvSpPr>
          <p:cNvPr id="15" name="Page Number"/>
          <p:cNvSpPr txBox="1">
            <a:spLocks noChangeArrowheads="1"/>
          </p:cNvSpPr>
          <p:nvPr>
            <p:custDataLst>
              <p:tags r:id="rId3"/>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anose="020F0502020204030204" pitchFamily="34" charset="0"/>
                <a:cs typeface="Calibri" pitchFamily="34" charset="0"/>
              </a:rPr>
              <a:t>24</a:t>
            </a:r>
            <a:endParaRPr lang="" altLang="en-US" sz="1000" b="0" dirty="0">
              <a:solidFill>
                <a:srgbClr val="000000"/>
              </a:solidFill>
              <a:latin typeface="Calibri" panose="020F0502020204030204" pitchFamily="34" charset="0"/>
              <a:cs typeface="Calibri" pitchFamily="34" charset="0"/>
            </a:endParaRPr>
          </a:p>
        </p:txBody>
      </p:sp>
      <p:sp>
        <p:nvSpPr>
          <p:cNvPr id="125" name="Main Heading"/>
          <p:cNvSpPr>
            <a:spLocks noChangeArrowheads="1"/>
          </p:cNvSpPr>
          <p:nvPr>
            <p:custDataLst>
              <p:tags r:id="rId4"/>
            </p:custDataLst>
          </p:nvPr>
        </p:nvSpPr>
        <p:spPr bwMode="gray">
          <a:xfrm>
            <a:off x="316422" y="502919"/>
            <a:ext cx="7973469" cy="274320"/>
          </a:xfrm>
          <a:prstGeom prst="rect">
            <a:avLst/>
          </a:prstGeom>
          <a:noFill/>
          <a:ln w="12700">
            <a:noFill/>
            <a:prstDash val="dash"/>
            <a:miter lim="800000"/>
            <a:headEnd/>
            <a:tailEnd/>
          </a:ln>
        </p:spPr>
        <p:txBody>
          <a:bodyPr lIns="0" tIns="0" rIns="0" bIns="0"/>
          <a:lstStyle/>
          <a:p>
            <a:pPr eaLnBrk="1" hangingPunct="1">
              <a:lnSpc>
                <a:spcPts val="2100"/>
              </a:lnSpc>
            </a:pPr>
            <a:r>
              <a:rPr sz="2800" b="0" dirty="0" smtClean="0">
                <a:solidFill>
                  <a:srgbClr val="000000"/>
                </a:solidFill>
                <a:cs typeface="Calibri" panose="020F0502020204030204" pitchFamily="34" charset="0"/>
              </a:rPr>
              <a:t>What are Investors and B</a:t>
            </a:r>
            <a:r>
              <a:rPr lang="en-US" sz="2800" b="0" dirty="0" smtClean="0">
                <a:solidFill>
                  <a:srgbClr val="000000"/>
                </a:solidFill>
                <a:cs typeface="Calibri" panose="020F0502020204030204" pitchFamily="34" charset="0"/>
              </a:rPr>
              <a:t>u</a:t>
            </a:r>
            <a:r>
              <a:rPr sz="2800" b="0" dirty="0" smtClean="0">
                <a:solidFill>
                  <a:srgbClr val="000000"/>
                </a:solidFill>
                <a:cs typeface="Calibri" panose="020F0502020204030204" pitchFamily="34" charset="0"/>
              </a:rPr>
              <a:t>yers Looking For?</a:t>
            </a:r>
            <a:endParaRPr sz="2800" b="0" dirty="0">
              <a:solidFill>
                <a:srgbClr val="000000"/>
              </a:solidFill>
              <a:cs typeface="Calibri" panose="020F0502020204030204" pitchFamily="34" charset="0"/>
            </a:endParaRPr>
          </a:p>
        </p:txBody>
      </p:sp>
      <p:grpSp>
        <p:nvGrpSpPr>
          <p:cNvPr id="290" name="Group 289"/>
          <p:cNvGrpSpPr/>
          <p:nvPr/>
        </p:nvGrpSpPr>
        <p:grpSpPr>
          <a:xfrm>
            <a:off x="536795" y="2175873"/>
            <a:ext cx="4395093" cy="4154433"/>
            <a:chOff x="645198" y="4075895"/>
            <a:chExt cx="3626275" cy="3396271"/>
          </a:xfrm>
        </p:grpSpPr>
        <p:grpSp>
          <p:nvGrpSpPr>
            <p:cNvPr id="291" name="Group 290"/>
            <p:cNvGrpSpPr/>
            <p:nvPr/>
          </p:nvGrpSpPr>
          <p:grpSpPr>
            <a:xfrm>
              <a:off x="645198" y="4075895"/>
              <a:ext cx="3626275" cy="3396271"/>
              <a:chOff x="645198" y="4075895"/>
              <a:chExt cx="3626275" cy="3396271"/>
            </a:xfrm>
          </p:grpSpPr>
          <p:sp>
            <p:nvSpPr>
              <p:cNvPr id="293" name="Freeform 5"/>
              <p:cNvSpPr>
                <a:spLocks/>
              </p:cNvSpPr>
              <p:nvPr/>
            </p:nvSpPr>
            <p:spPr bwMode="auto">
              <a:xfrm>
                <a:off x="3149700" y="4336252"/>
                <a:ext cx="1119512" cy="1647863"/>
              </a:xfrm>
              <a:custGeom>
                <a:avLst/>
                <a:gdLst/>
                <a:ahLst/>
                <a:cxnLst>
                  <a:cxn ang="0">
                    <a:pos x="217" y="0"/>
                  </a:cxn>
                  <a:cxn ang="0">
                    <a:pos x="217" y="0"/>
                  </a:cxn>
                  <a:cxn ang="0">
                    <a:pos x="266" y="31"/>
                  </a:cxn>
                  <a:cxn ang="0">
                    <a:pos x="312" y="63"/>
                  </a:cxn>
                  <a:cxn ang="0">
                    <a:pos x="356" y="98"/>
                  </a:cxn>
                  <a:cxn ang="0">
                    <a:pos x="398" y="132"/>
                  </a:cxn>
                  <a:cxn ang="0">
                    <a:pos x="438" y="168"/>
                  </a:cxn>
                  <a:cxn ang="0">
                    <a:pos x="477" y="205"/>
                  </a:cxn>
                  <a:cxn ang="0">
                    <a:pos x="513" y="243"/>
                  </a:cxn>
                  <a:cxn ang="0">
                    <a:pos x="547" y="282"/>
                  </a:cxn>
                  <a:cxn ang="0">
                    <a:pos x="580" y="323"/>
                  </a:cxn>
                  <a:cxn ang="0">
                    <a:pos x="611" y="362"/>
                  </a:cxn>
                  <a:cxn ang="0">
                    <a:pos x="638" y="403"/>
                  </a:cxn>
                  <a:cxn ang="0">
                    <a:pos x="666" y="444"/>
                  </a:cxn>
                  <a:cxn ang="0">
                    <a:pos x="692" y="486"/>
                  </a:cxn>
                  <a:cxn ang="0">
                    <a:pos x="715" y="527"/>
                  </a:cxn>
                  <a:cxn ang="0">
                    <a:pos x="738" y="570"/>
                  </a:cxn>
                  <a:cxn ang="0">
                    <a:pos x="758" y="612"/>
                  </a:cxn>
                  <a:cxn ang="0">
                    <a:pos x="777" y="655"/>
                  </a:cxn>
                  <a:cxn ang="0">
                    <a:pos x="794" y="696"/>
                  </a:cxn>
                  <a:cxn ang="0">
                    <a:pos x="810" y="738"/>
                  </a:cxn>
                  <a:cxn ang="0">
                    <a:pos x="825" y="780"/>
                  </a:cxn>
                  <a:cxn ang="0">
                    <a:pos x="836" y="821"/>
                  </a:cxn>
                  <a:cxn ang="0">
                    <a:pos x="848" y="862"/>
                  </a:cxn>
                  <a:cxn ang="0">
                    <a:pos x="857" y="901"/>
                  </a:cxn>
                  <a:cxn ang="0">
                    <a:pos x="865" y="941"/>
                  </a:cxn>
                  <a:cxn ang="0">
                    <a:pos x="872" y="980"/>
                  </a:cxn>
                  <a:cxn ang="0">
                    <a:pos x="879" y="1017"/>
                  </a:cxn>
                  <a:cxn ang="0">
                    <a:pos x="882" y="1055"/>
                  </a:cxn>
                  <a:cxn ang="0">
                    <a:pos x="885" y="1091"/>
                  </a:cxn>
                  <a:cxn ang="0">
                    <a:pos x="887" y="1125"/>
                  </a:cxn>
                  <a:cxn ang="0">
                    <a:pos x="888" y="1160"/>
                  </a:cxn>
                  <a:cxn ang="0">
                    <a:pos x="887" y="1192"/>
                  </a:cxn>
                  <a:cxn ang="0">
                    <a:pos x="885" y="1223"/>
                  </a:cxn>
                  <a:cxn ang="0">
                    <a:pos x="658" y="1396"/>
                  </a:cxn>
                  <a:cxn ang="0">
                    <a:pos x="436" y="1212"/>
                  </a:cxn>
                  <a:cxn ang="0">
                    <a:pos x="436" y="1212"/>
                  </a:cxn>
                  <a:cxn ang="0">
                    <a:pos x="436" y="1164"/>
                  </a:cxn>
                  <a:cxn ang="0">
                    <a:pos x="433" y="1115"/>
                  </a:cxn>
                  <a:cxn ang="0">
                    <a:pos x="426" y="1065"/>
                  </a:cxn>
                  <a:cxn ang="0">
                    <a:pos x="416" y="1011"/>
                  </a:cxn>
                  <a:cxn ang="0">
                    <a:pos x="402" y="957"/>
                  </a:cxn>
                  <a:cxn ang="0">
                    <a:pos x="385" y="901"/>
                  </a:cxn>
                  <a:cxn ang="0">
                    <a:pos x="364" y="844"/>
                  </a:cxn>
                  <a:cxn ang="0">
                    <a:pos x="338" y="789"/>
                  </a:cxn>
                  <a:cxn ang="0">
                    <a:pos x="310" y="733"/>
                  </a:cxn>
                  <a:cxn ang="0">
                    <a:pos x="294" y="705"/>
                  </a:cxn>
                  <a:cxn ang="0">
                    <a:pos x="277" y="678"/>
                  </a:cxn>
                  <a:cxn ang="0">
                    <a:pos x="260" y="651"/>
                  </a:cxn>
                  <a:cxn ang="0">
                    <a:pos x="242" y="624"/>
                  </a:cxn>
                  <a:cxn ang="0">
                    <a:pos x="222" y="597"/>
                  </a:cxn>
                  <a:cxn ang="0">
                    <a:pos x="201" y="573"/>
                  </a:cxn>
                  <a:cxn ang="0">
                    <a:pos x="179" y="547"/>
                  </a:cxn>
                  <a:cxn ang="0">
                    <a:pos x="157" y="522"/>
                  </a:cxn>
                  <a:cxn ang="0">
                    <a:pos x="132" y="499"/>
                  </a:cxn>
                  <a:cxn ang="0">
                    <a:pos x="108" y="477"/>
                  </a:cxn>
                  <a:cxn ang="0">
                    <a:pos x="83" y="454"/>
                  </a:cxn>
                  <a:cxn ang="0">
                    <a:pos x="55" y="432"/>
                  </a:cxn>
                  <a:cxn ang="0">
                    <a:pos x="28" y="411"/>
                  </a:cxn>
                  <a:cxn ang="0">
                    <a:pos x="0" y="392"/>
                  </a:cxn>
                  <a:cxn ang="0">
                    <a:pos x="245" y="297"/>
                  </a:cxn>
                  <a:cxn ang="0">
                    <a:pos x="217" y="0"/>
                  </a:cxn>
                </a:cxnLst>
                <a:rect l="0" t="0" r="r" b="b"/>
                <a:pathLst>
                  <a:path w="888" h="1396">
                    <a:moveTo>
                      <a:pt x="217" y="0"/>
                    </a:moveTo>
                    <a:lnTo>
                      <a:pt x="217" y="0"/>
                    </a:lnTo>
                    <a:lnTo>
                      <a:pt x="266" y="31"/>
                    </a:lnTo>
                    <a:lnTo>
                      <a:pt x="312" y="63"/>
                    </a:lnTo>
                    <a:lnTo>
                      <a:pt x="356" y="98"/>
                    </a:lnTo>
                    <a:lnTo>
                      <a:pt x="398" y="132"/>
                    </a:lnTo>
                    <a:lnTo>
                      <a:pt x="438" y="168"/>
                    </a:lnTo>
                    <a:lnTo>
                      <a:pt x="477" y="205"/>
                    </a:lnTo>
                    <a:lnTo>
                      <a:pt x="513" y="243"/>
                    </a:lnTo>
                    <a:lnTo>
                      <a:pt x="547" y="282"/>
                    </a:lnTo>
                    <a:lnTo>
                      <a:pt x="580" y="323"/>
                    </a:lnTo>
                    <a:lnTo>
                      <a:pt x="611" y="362"/>
                    </a:lnTo>
                    <a:lnTo>
                      <a:pt x="638" y="403"/>
                    </a:lnTo>
                    <a:lnTo>
                      <a:pt x="666" y="444"/>
                    </a:lnTo>
                    <a:lnTo>
                      <a:pt x="692" y="486"/>
                    </a:lnTo>
                    <a:lnTo>
                      <a:pt x="715" y="527"/>
                    </a:lnTo>
                    <a:lnTo>
                      <a:pt x="738" y="570"/>
                    </a:lnTo>
                    <a:lnTo>
                      <a:pt x="758" y="612"/>
                    </a:lnTo>
                    <a:lnTo>
                      <a:pt x="777" y="655"/>
                    </a:lnTo>
                    <a:lnTo>
                      <a:pt x="794" y="696"/>
                    </a:lnTo>
                    <a:lnTo>
                      <a:pt x="810" y="738"/>
                    </a:lnTo>
                    <a:lnTo>
                      <a:pt x="825" y="780"/>
                    </a:lnTo>
                    <a:lnTo>
                      <a:pt x="836" y="821"/>
                    </a:lnTo>
                    <a:lnTo>
                      <a:pt x="848" y="862"/>
                    </a:lnTo>
                    <a:lnTo>
                      <a:pt x="857" y="901"/>
                    </a:lnTo>
                    <a:lnTo>
                      <a:pt x="865" y="941"/>
                    </a:lnTo>
                    <a:lnTo>
                      <a:pt x="872" y="980"/>
                    </a:lnTo>
                    <a:lnTo>
                      <a:pt x="879" y="1017"/>
                    </a:lnTo>
                    <a:lnTo>
                      <a:pt x="882" y="1055"/>
                    </a:lnTo>
                    <a:lnTo>
                      <a:pt x="885" y="1091"/>
                    </a:lnTo>
                    <a:lnTo>
                      <a:pt x="887" y="1125"/>
                    </a:lnTo>
                    <a:lnTo>
                      <a:pt x="888" y="1160"/>
                    </a:lnTo>
                    <a:lnTo>
                      <a:pt x="887" y="1192"/>
                    </a:lnTo>
                    <a:lnTo>
                      <a:pt x="885" y="1223"/>
                    </a:lnTo>
                    <a:lnTo>
                      <a:pt x="658" y="1396"/>
                    </a:lnTo>
                    <a:lnTo>
                      <a:pt x="436" y="1212"/>
                    </a:lnTo>
                    <a:lnTo>
                      <a:pt x="436" y="1212"/>
                    </a:lnTo>
                    <a:lnTo>
                      <a:pt x="436" y="1164"/>
                    </a:lnTo>
                    <a:lnTo>
                      <a:pt x="433" y="1115"/>
                    </a:lnTo>
                    <a:lnTo>
                      <a:pt x="426" y="1065"/>
                    </a:lnTo>
                    <a:lnTo>
                      <a:pt x="416" y="1011"/>
                    </a:lnTo>
                    <a:lnTo>
                      <a:pt x="402" y="957"/>
                    </a:lnTo>
                    <a:lnTo>
                      <a:pt x="385" y="901"/>
                    </a:lnTo>
                    <a:lnTo>
                      <a:pt x="364" y="844"/>
                    </a:lnTo>
                    <a:lnTo>
                      <a:pt x="338" y="789"/>
                    </a:lnTo>
                    <a:lnTo>
                      <a:pt x="310" y="733"/>
                    </a:lnTo>
                    <a:lnTo>
                      <a:pt x="294" y="705"/>
                    </a:lnTo>
                    <a:lnTo>
                      <a:pt x="277" y="678"/>
                    </a:lnTo>
                    <a:lnTo>
                      <a:pt x="260" y="651"/>
                    </a:lnTo>
                    <a:lnTo>
                      <a:pt x="242" y="624"/>
                    </a:lnTo>
                    <a:lnTo>
                      <a:pt x="222" y="597"/>
                    </a:lnTo>
                    <a:lnTo>
                      <a:pt x="201" y="573"/>
                    </a:lnTo>
                    <a:lnTo>
                      <a:pt x="179" y="547"/>
                    </a:lnTo>
                    <a:lnTo>
                      <a:pt x="157" y="522"/>
                    </a:lnTo>
                    <a:lnTo>
                      <a:pt x="132" y="499"/>
                    </a:lnTo>
                    <a:lnTo>
                      <a:pt x="108" y="477"/>
                    </a:lnTo>
                    <a:lnTo>
                      <a:pt x="83" y="454"/>
                    </a:lnTo>
                    <a:lnTo>
                      <a:pt x="55" y="432"/>
                    </a:lnTo>
                    <a:lnTo>
                      <a:pt x="28" y="411"/>
                    </a:lnTo>
                    <a:lnTo>
                      <a:pt x="0" y="392"/>
                    </a:lnTo>
                    <a:lnTo>
                      <a:pt x="245" y="297"/>
                    </a:lnTo>
                    <a:lnTo>
                      <a:pt x="217" y="0"/>
                    </a:lnTo>
                    <a:close/>
                  </a:path>
                </a:pathLst>
              </a:custGeom>
              <a:solidFill>
                <a:srgbClr val="0073CF"/>
              </a:solidFill>
              <a:ln w="9525">
                <a:noFill/>
                <a:round/>
                <a:headEnd/>
                <a:tailEnd/>
              </a:ln>
            </p:spPr>
            <p:txBody>
              <a:bodyPr/>
              <a:lstStyle/>
              <a:p>
                <a:pPr eaLnBrk="1" fontAlgn="auto" hangingPunct="1">
                  <a:spcBef>
                    <a:spcPts val="0"/>
                  </a:spcBef>
                  <a:spcAft>
                    <a:spcPts val="0"/>
                  </a:spcAft>
                  <a:defRPr/>
                </a:pPr>
                <a:endParaRPr sz="1400" kern="0" dirty="0">
                  <a:solidFill>
                    <a:sysClr val="windowText" lastClr="000000"/>
                  </a:solidFill>
                  <a:latin typeface="Calibri" panose="020F0502020204030204" pitchFamily="34" charset="0"/>
                </a:endParaRPr>
              </a:p>
            </p:txBody>
          </p:sp>
          <p:sp>
            <p:nvSpPr>
              <p:cNvPr id="294" name="Freeform 6"/>
              <p:cNvSpPr>
                <a:spLocks/>
              </p:cNvSpPr>
              <p:nvPr/>
            </p:nvSpPr>
            <p:spPr bwMode="auto">
              <a:xfrm>
                <a:off x="1604297" y="4075895"/>
                <a:ext cx="1771340" cy="681582"/>
              </a:xfrm>
              <a:custGeom>
                <a:avLst/>
                <a:gdLst/>
                <a:ahLst/>
                <a:cxnLst>
                  <a:cxn ang="0">
                    <a:pos x="0" y="173"/>
                  </a:cxn>
                  <a:cxn ang="0">
                    <a:pos x="0" y="173"/>
                  </a:cxn>
                  <a:cxn ang="0">
                    <a:pos x="52" y="147"/>
                  </a:cxn>
                  <a:cxn ang="0">
                    <a:pos x="103" y="123"/>
                  </a:cxn>
                  <a:cxn ang="0">
                    <a:pos x="155" y="101"/>
                  </a:cxn>
                  <a:cxn ang="0">
                    <a:pos x="206" y="82"/>
                  </a:cxn>
                  <a:cxn ang="0">
                    <a:pos x="258" y="65"/>
                  </a:cxn>
                  <a:cxn ang="0">
                    <a:pos x="309" y="51"/>
                  </a:cxn>
                  <a:cxn ang="0">
                    <a:pos x="359" y="38"/>
                  </a:cxn>
                  <a:cxn ang="0">
                    <a:pos x="410" y="26"/>
                  </a:cxn>
                  <a:cxn ang="0">
                    <a:pos x="461" y="18"/>
                  </a:cxn>
                  <a:cxn ang="0">
                    <a:pos x="510" y="11"/>
                  </a:cxn>
                  <a:cxn ang="0">
                    <a:pos x="559" y="5"/>
                  </a:cxn>
                  <a:cxn ang="0">
                    <a:pos x="608" y="2"/>
                  </a:cxn>
                  <a:cxn ang="0">
                    <a:pos x="657" y="0"/>
                  </a:cxn>
                  <a:cxn ang="0">
                    <a:pos x="704" y="0"/>
                  </a:cxn>
                  <a:cxn ang="0">
                    <a:pos x="750" y="2"/>
                  </a:cxn>
                  <a:cxn ang="0">
                    <a:pos x="797" y="5"/>
                  </a:cxn>
                  <a:cxn ang="0">
                    <a:pos x="841" y="8"/>
                  </a:cxn>
                  <a:cxn ang="0">
                    <a:pos x="885" y="15"/>
                  </a:cxn>
                  <a:cxn ang="0">
                    <a:pos x="930" y="21"/>
                  </a:cxn>
                  <a:cxn ang="0">
                    <a:pos x="972" y="29"/>
                  </a:cxn>
                  <a:cxn ang="0">
                    <a:pos x="1013" y="38"/>
                  </a:cxn>
                  <a:cxn ang="0">
                    <a:pos x="1054" y="49"/>
                  </a:cxn>
                  <a:cxn ang="0">
                    <a:pos x="1093" y="60"/>
                  </a:cxn>
                  <a:cxn ang="0">
                    <a:pos x="1130" y="72"/>
                  </a:cxn>
                  <a:cxn ang="0">
                    <a:pos x="1168" y="85"/>
                  </a:cxn>
                  <a:cxn ang="0">
                    <a:pos x="1202" y="98"/>
                  </a:cxn>
                  <a:cxn ang="0">
                    <a:pos x="1237" y="113"/>
                  </a:cxn>
                  <a:cxn ang="0">
                    <a:pos x="1269" y="127"/>
                  </a:cxn>
                  <a:cxn ang="0">
                    <a:pos x="1300" y="142"/>
                  </a:cxn>
                  <a:cxn ang="0">
                    <a:pos x="1330" y="158"/>
                  </a:cxn>
                  <a:cxn ang="0">
                    <a:pos x="1357" y="175"/>
                  </a:cxn>
                  <a:cxn ang="0">
                    <a:pos x="1384" y="193"/>
                  </a:cxn>
                  <a:cxn ang="0">
                    <a:pos x="1406" y="480"/>
                  </a:cxn>
                  <a:cxn ang="0">
                    <a:pos x="1155" y="578"/>
                  </a:cxn>
                  <a:cxn ang="0">
                    <a:pos x="1155" y="578"/>
                  </a:cxn>
                  <a:cxn ang="0">
                    <a:pos x="1116" y="555"/>
                  </a:cxn>
                  <a:cxn ang="0">
                    <a:pos x="1072" y="534"/>
                  </a:cxn>
                  <a:cxn ang="0">
                    <a:pos x="1024" y="515"/>
                  </a:cxn>
                  <a:cxn ang="0">
                    <a:pos x="974" y="497"/>
                  </a:cxn>
                  <a:cxn ang="0">
                    <a:pos x="921" y="480"/>
                  </a:cxn>
                  <a:cxn ang="0">
                    <a:pos x="866" y="467"/>
                  </a:cxn>
                  <a:cxn ang="0">
                    <a:pos x="809" y="457"/>
                  </a:cxn>
                  <a:cxn ang="0">
                    <a:pos x="748" y="451"/>
                  </a:cxn>
                  <a:cxn ang="0">
                    <a:pos x="719" y="448"/>
                  </a:cxn>
                  <a:cxn ang="0">
                    <a:pos x="688" y="448"/>
                  </a:cxn>
                  <a:cxn ang="0">
                    <a:pos x="657" y="448"/>
                  </a:cxn>
                  <a:cxn ang="0">
                    <a:pos x="626" y="448"/>
                  </a:cxn>
                  <a:cxn ang="0">
                    <a:pos x="593" y="451"/>
                  </a:cxn>
                  <a:cxn ang="0">
                    <a:pos x="560" y="454"/>
                  </a:cxn>
                  <a:cxn ang="0">
                    <a:pos x="529" y="459"/>
                  </a:cxn>
                  <a:cxn ang="0">
                    <a:pos x="497" y="464"/>
                  </a:cxn>
                  <a:cxn ang="0">
                    <a:pos x="464" y="471"/>
                  </a:cxn>
                  <a:cxn ang="0">
                    <a:pos x="430" y="480"/>
                  </a:cxn>
                  <a:cxn ang="0">
                    <a:pos x="397" y="490"/>
                  </a:cxn>
                  <a:cxn ang="0">
                    <a:pos x="364" y="502"/>
                  </a:cxn>
                  <a:cxn ang="0">
                    <a:pos x="332" y="513"/>
                  </a:cxn>
                  <a:cxn ang="0">
                    <a:pos x="299" y="528"/>
                  </a:cxn>
                  <a:cxn ang="0">
                    <a:pos x="265" y="544"/>
                  </a:cxn>
                  <a:cxn ang="0">
                    <a:pos x="232" y="560"/>
                  </a:cxn>
                  <a:cxn ang="0">
                    <a:pos x="279" y="301"/>
                  </a:cxn>
                  <a:cxn ang="0">
                    <a:pos x="0" y="173"/>
                  </a:cxn>
                </a:cxnLst>
                <a:rect l="0" t="0" r="r" b="b"/>
                <a:pathLst>
                  <a:path w="1406" h="578">
                    <a:moveTo>
                      <a:pt x="0" y="173"/>
                    </a:moveTo>
                    <a:lnTo>
                      <a:pt x="0" y="173"/>
                    </a:lnTo>
                    <a:lnTo>
                      <a:pt x="52" y="147"/>
                    </a:lnTo>
                    <a:lnTo>
                      <a:pt x="103" y="123"/>
                    </a:lnTo>
                    <a:lnTo>
                      <a:pt x="155" y="101"/>
                    </a:lnTo>
                    <a:lnTo>
                      <a:pt x="206" y="82"/>
                    </a:lnTo>
                    <a:lnTo>
                      <a:pt x="258" y="65"/>
                    </a:lnTo>
                    <a:lnTo>
                      <a:pt x="309" y="51"/>
                    </a:lnTo>
                    <a:lnTo>
                      <a:pt x="359" y="38"/>
                    </a:lnTo>
                    <a:lnTo>
                      <a:pt x="410" y="26"/>
                    </a:lnTo>
                    <a:lnTo>
                      <a:pt x="461" y="18"/>
                    </a:lnTo>
                    <a:lnTo>
                      <a:pt x="510" y="11"/>
                    </a:lnTo>
                    <a:lnTo>
                      <a:pt x="559" y="5"/>
                    </a:lnTo>
                    <a:lnTo>
                      <a:pt x="608" y="2"/>
                    </a:lnTo>
                    <a:lnTo>
                      <a:pt x="657" y="0"/>
                    </a:lnTo>
                    <a:lnTo>
                      <a:pt x="704" y="0"/>
                    </a:lnTo>
                    <a:lnTo>
                      <a:pt x="750" y="2"/>
                    </a:lnTo>
                    <a:lnTo>
                      <a:pt x="797" y="5"/>
                    </a:lnTo>
                    <a:lnTo>
                      <a:pt x="841" y="8"/>
                    </a:lnTo>
                    <a:lnTo>
                      <a:pt x="885" y="15"/>
                    </a:lnTo>
                    <a:lnTo>
                      <a:pt x="930" y="21"/>
                    </a:lnTo>
                    <a:lnTo>
                      <a:pt x="972" y="29"/>
                    </a:lnTo>
                    <a:lnTo>
                      <a:pt x="1013" y="38"/>
                    </a:lnTo>
                    <a:lnTo>
                      <a:pt x="1054" y="49"/>
                    </a:lnTo>
                    <a:lnTo>
                      <a:pt x="1093" y="60"/>
                    </a:lnTo>
                    <a:lnTo>
                      <a:pt x="1130" y="72"/>
                    </a:lnTo>
                    <a:lnTo>
                      <a:pt x="1168" y="85"/>
                    </a:lnTo>
                    <a:lnTo>
                      <a:pt x="1202" y="98"/>
                    </a:lnTo>
                    <a:lnTo>
                      <a:pt x="1237" y="113"/>
                    </a:lnTo>
                    <a:lnTo>
                      <a:pt x="1269" y="127"/>
                    </a:lnTo>
                    <a:lnTo>
                      <a:pt x="1300" y="142"/>
                    </a:lnTo>
                    <a:lnTo>
                      <a:pt x="1330" y="158"/>
                    </a:lnTo>
                    <a:lnTo>
                      <a:pt x="1357" y="175"/>
                    </a:lnTo>
                    <a:lnTo>
                      <a:pt x="1384" y="193"/>
                    </a:lnTo>
                    <a:lnTo>
                      <a:pt x="1406" y="480"/>
                    </a:lnTo>
                    <a:lnTo>
                      <a:pt x="1155" y="578"/>
                    </a:lnTo>
                    <a:lnTo>
                      <a:pt x="1155" y="578"/>
                    </a:lnTo>
                    <a:lnTo>
                      <a:pt x="1116" y="555"/>
                    </a:lnTo>
                    <a:lnTo>
                      <a:pt x="1072" y="534"/>
                    </a:lnTo>
                    <a:lnTo>
                      <a:pt x="1024" y="515"/>
                    </a:lnTo>
                    <a:lnTo>
                      <a:pt x="974" y="497"/>
                    </a:lnTo>
                    <a:lnTo>
                      <a:pt x="921" y="480"/>
                    </a:lnTo>
                    <a:lnTo>
                      <a:pt x="866" y="467"/>
                    </a:lnTo>
                    <a:lnTo>
                      <a:pt x="809" y="457"/>
                    </a:lnTo>
                    <a:lnTo>
                      <a:pt x="748" y="451"/>
                    </a:lnTo>
                    <a:lnTo>
                      <a:pt x="719" y="448"/>
                    </a:lnTo>
                    <a:lnTo>
                      <a:pt x="688" y="448"/>
                    </a:lnTo>
                    <a:lnTo>
                      <a:pt x="657" y="448"/>
                    </a:lnTo>
                    <a:lnTo>
                      <a:pt x="626" y="448"/>
                    </a:lnTo>
                    <a:lnTo>
                      <a:pt x="593" y="451"/>
                    </a:lnTo>
                    <a:lnTo>
                      <a:pt x="560" y="454"/>
                    </a:lnTo>
                    <a:lnTo>
                      <a:pt x="529" y="459"/>
                    </a:lnTo>
                    <a:lnTo>
                      <a:pt x="497" y="464"/>
                    </a:lnTo>
                    <a:lnTo>
                      <a:pt x="464" y="471"/>
                    </a:lnTo>
                    <a:lnTo>
                      <a:pt x="430" y="480"/>
                    </a:lnTo>
                    <a:lnTo>
                      <a:pt x="397" y="490"/>
                    </a:lnTo>
                    <a:lnTo>
                      <a:pt x="364" y="502"/>
                    </a:lnTo>
                    <a:lnTo>
                      <a:pt x="332" y="513"/>
                    </a:lnTo>
                    <a:lnTo>
                      <a:pt x="299" y="528"/>
                    </a:lnTo>
                    <a:lnTo>
                      <a:pt x="265" y="544"/>
                    </a:lnTo>
                    <a:lnTo>
                      <a:pt x="232" y="560"/>
                    </a:lnTo>
                    <a:lnTo>
                      <a:pt x="279" y="301"/>
                    </a:lnTo>
                    <a:lnTo>
                      <a:pt x="0" y="173"/>
                    </a:lnTo>
                    <a:close/>
                  </a:path>
                </a:pathLst>
              </a:custGeom>
              <a:solidFill>
                <a:srgbClr val="E31837"/>
              </a:solidFill>
              <a:ln w="9525">
                <a:noFill/>
                <a:round/>
                <a:headEnd/>
                <a:tailEnd/>
              </a:ln>
            </p:spPr>
            <p:txBody>
              <a:bodyPr/>
              <a:lstStyle/>
              <a:p>
                <a:pPr eaLnBrk="1" fontAlgn="auto" hangingPunct="1">
                  <a:spcBef>
                    <a:spcPts val="0"/>
                  </a:spcBef>
                  <a:spcAft>
                    <a:spcPts val="0"/>
                  </a:spcAft>
                  <a:defRPr/>
                </a:pPr>
                <a:endParaRPr sz="1400" kern="0" dirty="0">
                  <a:solidFill>
                    <a:sysClr val="windowText" lastClr="000000"/>
                  </a:solidFill>
                  <a:latin typeface="Calibri" panose="020F0502020204030204" pitchFamily="34" charset="0"/>
                </a:endParaRPr>
              </a:p>
            </p:txBody>
          </p:sp>
          <p:sp>
            <p:nvSpPr>
              <p:cNvPr id="295" name="Freeform 7"/>
              <p:cNvSpPr>
                <a:spLocks/>
              </p:cNvSpPr>
              <p:nvPr/>
            </p:nvSpPr>
            <p:spPr bwMode="auto">
              <a:xfrm>
                <a:off x="3005101" y="5867695"/>
                <a:ext cx="1266372" cy="1386449"/>
              </a:xfrm>
              <a:custGeom>
                <a:avLst/>
                <a:gdLst/>
                <a:ahLst/>
                <a:cxnLst>
                  <a:cxn ang="0">
                    <a:pos x="1005" y="0"/>
                  </a:cxn>
                  <a:cxn ang="0">
                    <a:pos x="1005" y="0"/>
                  </a:cxn>
                  <a:cxn ang="0">
                    <a:pos x="1000" y="57"/>
                  </a:cxn>
                  <a:cxn ang="0">
                    <a:pos x="995" y="112"/>
                  </a:cxn>
                  <a:cxn ang="0">
                    <a:pos x="987" y="168"/>
                  </a:cxn>
                  <a:cxn ang="0">
                    <a:pos x="976" y="222"/>
                  </a:cxn>
                  <a:cxn ang="0">
                    <a:pos x="964" y="274"/>
                  </a:cxn>
                  <a:cxn ang="0">
                    <a:pos x="951" y="326"/>
                  </a:cxn>
                  <a:cxn ang="0">
                    <a:pos x="936" y="375"/>
                  </a:cxn>
                  <a:cxn ang="0">
                    <a:pos x="918" y="425"/>
                  </a:cxn>
                  <a:cxn ang="0">
                    <a:pos x="900" y="472"/>
                  </a:cxn>
                  <a:cxn ang="0">
                    <a:pos x="881" y="519"/>
                  </a:cxn>
                  <a:cxn ang="0">
                    <a:pos x="860" y="563"/>
                  </a:cxn>
                  <a:cxn ang="0">
                    <a:pos x="838" y="607"/>
                  </a:cxn>
                  <a:cxn ang="0">
                    <a:pos x="816" y="650"/>
                  </a:cxn>
                  <a:cxn ang="0">
                    <a:pos x="791" y="691"/>
                  </a:cxn>
                  <a:cxn ang="0">
                    <a:pos x="765" y="730"/>
                  </a:cxn>
                  <a:cxn ang="0">
                    <a:pos x="739" y="768"/>
                  </a:cxn>
                  <a:cxn ang="0">
                    <a:pos x="713" y="805"/>
                  </a:cxn>
                  <a:cxn ang="0">
                    <a:pos x="685" y="841"/>
                  </a:cxn>
                  <a:cxn ang="0">
                    <a:pos x="657" y="874"/>
                  </a:cxn>
                  <a:cxn ang="0">
                    <a:pos x="628" y="906"/>
                  </a:cxn>
                  <a:cxn ang="0">
                    <a:pos x="598" y="937"/>
                  </a:cxn>
                  <a:cxn ang="0">
                    <a:pos x="569" y="967"/>
                  </a:cxn>
                  <a:cxn ang="0">
                    <a:pos x="539" y="995"/>
                  </a:cxn>
                  <a:cxn ang="0">
                    <a:pos x="510" y="1021"/>
                  </a:cxn>
                  <a:cxn ang="0">
                    <a:pos x="479" y="1045"/>
                  </a:cxn>
                  <a:cxn ang="0">
                    <a:pos x="450" y="1068"/>
                  </a:cxn>
                  <a:cxn ang="0">
                    <a:pos x="420" y="1091"/>
                  </a:cxn>
                  <a:cxn ang="0">
                    <a:pos x="391" y="1111"/>
                  </a:cxn>
                  <a:cxn ang="0">
                    <a:pos x="361" y="1129"/>
                  </a:cxn>
                  <a:cxn ang="0">
                    <a:pos x="332" y="1145"/>
                  </a:cxn>
                  <a:cxn ang="0">
                    <a:pos x="303" y="1161"/>
                  </a:cxn>
                  <a:cxn ang="0">
                    <a:pos x="275" y="1174"/>
                  </a:cxn>
                  <a:cxn ang="0">
                    <a:pos x="0" y="1042"/>
                  </a:cxn>
                  <a:cxn ang="0">
                    <a:pos x="49" y="777"/>
                  </a:cxn>
                  <a:cxn ang="0">
                    <a:pos x="49" y="777"/>
                  </a:cxn>
                  <a:cxn ang="0">
                    <a:pos x="90" y="755"/>
                  </a:cxn>
                  <a:cxn ang="0">
                    <a:pos x="131" y="730"/>
                  </a:cxn>
                  <a:cxn ang="0">
                    <a:pos x="174" y="701"/>
                  </a:cxn>
                  <a:cxn ang="0">
                    <a:pos x="216" y="666"/>
                  </a:cxn>
                  <a:cxn ang="0">
                    <a:pos x="257" y="630"/>
                  </a:cxn>
                  <a:cxn ang="0">
                    <a:pos x="298" y="590"/>
                  </a:cxn>
                  <a:cxn ang="0">
                    <a:pos x="337" y="545"/>
                  </a:cxn>
                  <a:cxn ang="0">
                    <a:pos x="375" y="498"/>
                  </a:cxn>
                  <a:cxn ang="0">
                    <a:pos x="392" y="474"/>
                  </a:cxn>
                  <a:cxn ang="0">
                    <a:pos x="409" y="447"/>
                  </a:cxn>
                  <a:cxn ang="0">
                    <a:pos x="427" y="421"/>
                  </a:cxn>
                  <a:cxn ang="0">
                    <a:pos x="441" y="393"/>
                  </a:cxn>
                  <a:cxn ang="0">
                    <a:pos x="456" y="366"/>
                  </a:cxn>
                  <a:cxn ang="0">
                    <a:pos x="471" y="336"/>
                  </a:cxn>
                  <a:cxn ang="0">
                    <a:pos x="484" y="307"/>
                  </a:cxn>
                  <a:cxn ang="0">
                    <a:pos x="497" y="276"/>
                  </a:cxn>
                  <a:cxn ang="0">
                    <a:pos x="508" y="243"/>
                  </a:cxn>
                  <a:cxn ang="0">
                    <a:pos x="518" y="210"/>
                  </a:cxn>
                  <a:cxn ang="0">
                    <a:pos x="528" y="178"/>
                  </a:cxn>
                  <a:cxn ang="0">
                    <a:pos x="536" y="144"/>
                  </a:cxn>
                  <a:cxn ang="0">
                    <a:pos x="543" y="109"/>
                  </a:cxn>
                  <a:cxn ang="0">
                    <a:pos x="548" y="73"/>
                  </a:cxn>
                  <a:cxn ang="0">
                    <a:pos x="553" y="37"/>
                  </a:cxn>
                  <a:cxn ang="0">
                    <a:pos x="554" y="0"/>
                  </a:cxn>
                  <a:cxn ang="0">
                    <a:pos x="773" y="179"/>
                  </a:cxn>
                  <a:cxn ang="0">
                    <a:pos x="1005" y="0"/>
                  </a:cxn>
                </a:cxnLst>
                <a:rect l="0" t="0" r="r" b="b"/>
                <a:pathLst>
                  <a:path w="1005" h="1174">
                    <a:moveTo>
                      <a:pt x="1005" y="0"/>
                    </a:moveTo>
                    <a:lnTo>
                      <a:pt x="1005" y="0"/>
                    </a:lnTo>
                    <a:lnTo>
                      <a:pt x="1000" y="57"/>
                    </a:lnTo>
                    <a:lnTo>
                      <a:pt x="995" y="112"/>
                    </a:lnTo>
                    <a:lnTo>
                      <a:pt x="987" y="168"/>
                    </a:lnTo>
                    <a:lnTo>
                      <a:pt x="976" y="222"/>
                    </a:lnTo>
                    <a:lnTo>
                      <a:pt x="964" y="274"/>
                    </a:lnTo>
                    <a:lnTo>
                      <a:pt x="951" y="326"/>
                    </a:lnTo>
                    <a:lnTo>
                      <a:pt x="936" y="375"/>
                    </a:lnTo>
                    <a:lnTo>
                      <a:pt x="918" y="425"/>
                    </a:lnTo>
                    <a:lnTo>
                      <a:pt x="900" y="472"/>
                    </a:lnTo>
                    <a:lnTo>
                      <a:pt x="881" y="519"/>
                    </a:lnTo>
                    <a:lnTo>
                      <a:pt x="860" y="563"/>
                    </a:lnTo>
                    <a:lnTo>
                      <a:pt x="838" y="607"/>
                    </a:lnTo>
                    <a:lnTo>
                      <a:pt x="816" y="650"/>
                    </a:lnTo>
                    <a:lnTo>
                      <a:pt x="791" y="691"/>
                    </a:lnTo>
                    <a:lnTo>
                      <a:pt x="765" y="730"/>
                    </a:lnTo>
                    <a:lnTo>
                      <a:pt x="739" y="768"/>
                    </a:lnTo>
                    <a:lnTo>
                      <a:pt x="713" y="805"/>
                    </a:lnTo>
                    <a:lnTo>
                      <a:pt x="685" y="841"/>
                    </a:lnTo>
                    <a:lnTo>
                      <a:pt x="657" y="874"/>
                    </a:lnTo>
                    <a:lnTo>
                      <a:pt x="628" y="906"/>
                    </a:lnTo>
                    <a:lnTo>
                      <a:pt x="598" y="937"/>
                    </a:lnTo>
                    <a:lnTo>
                      <a:pt x="569" y="967"/>
                    </a:lnTo>
                    <a:lnTo>
                      <a:pt x="539" y="995"/>
                    </a:lnTo>
                    <a:lnTo>
                      <a:pt x="510" y="1021"/>
                    </a:lnTo>
                    <a:lnTo>
                      <a:pt x="479" y="1045"/>
                    </a:lnTo>
                    <a:lnTo>
                      <a:pt x="450" y="1068"/>
                    </a:lnTo>
                    <a:lnTo>
                      <a:pt x="420" y="1091"/>
                    </a:lnTo>
                    <a:lnTo>
                      <a:pt x="391" y="1111"/>
                    </a:lnTo>
                    <a:lnTo>
                      <a:pt x="361" y="1129"/>
                    </a:lnTo>
                    <a:lnTo>
                      <a:pt x="332" y="1145"/>
                    </a:lnTo>
                    <a:lnTo>
                      <a:pt x="303" y="1161"/>
                    </a:lnTo>
                    <a:lnTo>
                      <a:pt x="275" y="1174"/>
                    </a:lnTo>
                    <a:lnTo>
                      <a:pt x="0" y="1042"/>
                    </a:lnTo>
                    <a:lnTo>
                      <a:pt x="49" y="777"/>
                    </a:lnTo>
                    <a:lnTo>
                      <a:pt x="49" y="777"/>
                    </a:lnTo>
                    <a:lnTo>
                      <a:pt x="90" y="755"/>
                    </a:lnTo>
                    <a:lnTo>
                      <a:pt x="131" y="730"/>
                    </a:lnTo>
                    <a:lnTo>
                      <a:pt x="174" y="701"/>
                    </a:lnTo>
                    <a:lnTo>
                      <a:pt x="216" y="666"/>
                    </a:lnTo>
                    <a:lnTo>
                      <a:pt x="257" y="630"/>
                    </a:lnTo>
                    <a:lnTo>
                      <a:pt x="298" y="590"/>
                    </a:lnTo>
                    <a:lnTo>
                      <a:pt x="337" y="545"/>
                    </a:lnTo>
                    <a:lnTo>
                      <a:pt x="375" y="498"/>
                    </a:lnTo>
                    <a:lnTo>
                      <a:pt x="392" y="474"/>
                    </a:lnTo>
                    <a:lnTo>
                      <a:pt x="409" y="447"/>
                    </a:lnTo>
                    <a:lnTo>
                      <a:pt x="427" y="421"/>
                    </a:lnTo>
                    <a:lnTo>
                      <a:pt x="441" y="393"/>
                    </a:lnTo>
                    <a:lnTo>
                      <a:pt x="456" y="366"/>
                    </a:lnTo>
                    <a:lnTo>
                      <a:pt x="471" y="336"/>
                    </a:lnTo>
                    <a:lnTo>
                      <a:pt x="484" y="307"/>
                    </a:lnTo>
                    <a:lnTo>
                      <a:pt x="497" y="276"/>
                    </a:lnTo>
                    <a:lnTo>
                      <a:pt x="508" y="243"/>
                    </a:lnTo>
                    <a:lnTo>
                      <a:pt x="518" y="210"/>
                    </a:lnTo>
                    <a:lnTo>
                      <a:pt x="528" y="178"/>
                    </a:lnTo>
                    <a:lnTo>
                      <a:pt x="536" y="144"/>
                    </a:lnTo>
                    <a:lnTo>
                      <a:pt x="543" y="109"/>
                    </a:lnTo>
                    <a:lnTo>
                      <a:pt x="548" y="73"/>
                    </a:lnTo>
                    <a:lnTo>
                      <a:pt x="553" y="37"/>
                    </a:lnTo>
                    <a:lnTo>
                      <a:pt x="554" y="0"/>
                    </a:lnTo>
                    <a:lnTo>
                      <a:pt x="773" y="179"/>
                    </a:lnTo>
                    <a:lnTo>
                      <a:pt x="1005" y="0"/>
                    </a:lnTo>
                    <a:close/>
                  </a:path>
                </a:pathLst>
              </a:custGeom>
              <a:solidFill>
                <a:srgbClr val="009CDE"/>
              </a:solidFill>
              <a:ln w="9525">
                <a:noFill/>
                <a:round/>
                <a:headEnd/>
                <a:tailEnd/>
              </a:ln>
            </p:spPr>
            <p:txBody>
              <a:bodyPr/>
              <a:lstStyle/>
              <a:p>
                <a:pPr eaLnBrk="1" fontAlgn="auto" hangingPunct="1">
                  <a:spcBef>
                    <a:spcPts val="0"/>
                  </a:spcBef>
                  <a:spcAft>
                    <a:spcPts val="0"/>
                  </a:spcAft>
                  <a:defRPr/>
                </a:pPr>
                <a:endParaRPr sz="1400" kern="0" dirty="0">
                  <a:solidFill>
                    <a:sysClr val="windowText" lastClr="000000"/>
                  </a:solidFill>
                  <a:latin typeface="Calibri" panose="020F0502020204030204" pitchFamily="34" charset="0"/>
                </a:endParaRPr>
              </a:p>
            </p:txBody>
          </p:sp>
          <p:sp>
            <p:nvSpPr>
              <p:cNvPr id="296" name="Freeform 8"/>
              <p:cNvSpPr>
                <a:spLocks/>
              </p:cNvSpPr>
              <p:nvPr/>
            </p:nvSpPr>
            <p:spPr bwMode="auto">
              <a:xfrm>
                <a:off x="1509405" y="6777883"/>
                <a:ext cx="1757783" cy="694283"/>
              </a:xfrm>
              <a:custGeom>
                <a:avLst/>
                <a:gdLst/>
                <a:ahLst/>
                <a:cxnLst>
                  <a:cxn ang="0">
                    <a:pos x="1395" y="433"/>
                  </a:cxn>
                  <a:cxn ang="0">
                    <a:pos x="1395" y="433"/>
                  </a:cxn>
                  <a:cxn ang="0">
                    <a:pos x="1344" y="457"/>
                  </a:cxn>
                  <a:cxn ang="0">
                    <a:pos x="1294" y="480"/>
                  </a:cxn>
                  <a:cxn ang="0">
                    <a:pos x="1243" y="500"/>
                  </a:cxn>
                  <a:cxn ang="0">
                    <a:pos x="1192" y="518"/>
                  </a:cxn>
                  <a:cxn ang="0">
                    <a:pos x="1143" y="532"/>
                  </a:cxn>
                  <a:cxn ang="0">
                    <a:pos x="1093" y="546"/>
                  </a:cxn>
                  <a:cxn ang="0">
                    <a:pos x="1044" y="559"/>
                  </a:cxn>
                  <a:cxn ang="0">
                    <a:pos x="993" y="567"/>
                  </a:cxn>
                  <a:cxn ang="0">
                    <a:pos x="944" y="575"/>
                  </a:cxn>
                  <a:cxn ang="0">
                    <a:pos x="897" y="581"/>
                  </a:cxn>
                  <a:cxn ang="0">
                    <a:pos x="848" y="585"/>
                  </a:cxn>
                  <a:cxn ang="0">
                    <a:pos x="800" y="588"/>
                  </a:cxn>
                  <a:cxn ang="0">
                    <a:pos x="753" y="588"/>
                  </a:cxn>
                  <a:cxn ang="0">
                    <a:pos x="707" y="588"/>
                  </a:cxn>
                  <a:cxn ang="0">
                    <a:pos x="660" y="585"/>
                  </a:cxn>
                  <a:cxn ang="0">
                    <a:pos x="616" y="581"/>
                  </a:cxn>
                  <a:cxn ang="0">
                    <a:pos x="570" y="577"/>
                  </a:cxn>
                  <a:cxn ang="0">
                    <a:pos x="528" y="570"/>
                  </a:cxn>
                  <a:cxn ang="0">
                    <a:pos x="483" y="563"/>
                  </a:cxn>
                  <a:cxn ang="0">
                    <a:pos x="443" y="555"/>
                  </a:cxn>
                  <a:cxn ang="0">
                    <a:pos x="400" y="546"/>
                  </a:cxn>
                  <a:cxn ang="0">
                    <a:pos x="361" y="534"/>
                  </a:cxn>
                  <a:cxn ang="0">
                    <a:pos x="322" y="523"/>
                  </a:cxn>
                  <a:cxn ang="0">
                    <a:pos x="284" y="510"/>
                  </a:cxn>
                  <a:cxn ang="0">
                    <a:pos x="247" y="497"/>
                  </a:cxn>
                  <a:cxn ang="0">
                    <a:pos x="211" y="482"/>
                  </a:cxn>
                  <a:cxn ang="0">
                    <a:pos x="176" y="467"/>
                  </a:cxn>
                  <a:cxn ang="0">
                    <a:pos x="142" y="452"/>
                  </a:cxn>
                  <a:cxn ang="0">
                    <a:pos x="111" y="436"/>
                  </a:cxn>
                  <a:cxn ang="0">
                    <a:pos x="80" y="418"/>
                  </a:cxn>
                  <a:cxn ang="0">
                    <a:pos x="51" y="402"/>
                  </a:cxn>
                  <a:cxn ang="0">
                    <a:pos x="23" y="384"/>
                  </a:cxn>
                  <a:cxn ang="0">
                    <a:pos x="0" y="95"/>
                  </a:cxn>
                  <a:cxn ang="0">
                    <a:pos x="240" y="0"/>
                  </a:cxn>
                  <a:cxn ang="0">
                    <a:pos x="240" y="0"/>
                  </a:cxn>
                  <a:cxn ang="0">
                    <a:pos x="287" y="24"/>
                  </a:cxn>
                  <a:cxn ang="0">
                    <a:pos x="336" y="47"/>
                  </a:cxn>
                  <a:cxn ang="0">
                    <a:pos x="387" y="67"/>
                  </a:cxn>
                  <a:cxn ang="0">
                    <a:pos x="439" y="85"/>
                  </a:cxn>
                  <a:cxn ang="0">
                    <a:pos x="493" y="101"/>
                  </a:cxn>
                  <a:cxn ang="0">
                    <a:pos x="547" y="114"/>
                  </a:cxn>
                  <a:cxn ang="0">
                    <a:pos x="604" y="124"/>
                  </a:cxn>
                  <a:cxn ang="0">
                    <a:pos x="662" y="131"/>
                  </a:cxn>
                  <a:cxn ang="0">
                    <a:pos x="720" y="135"/>
                  </a:cxn>
                  <a:cxn ang="0">
                    <a:pos x="781" y="135"/>
                  </a:cxn>
                  <a:cxn ang="0">
                    <a:pos x="843" y="132"/>
                  </a:cxn>
                  <a:cxn ang="0">
                    <a:pos x="905" y="126"/>
                  </a:cxn>
                  <a:cxn ang="0">
                    <a:pos x="936" y="119"/>
                  </a:cxn>
                  <a:cxn ang="0">
                    <a:pos x="969" y="114"/>
                  </a:cxn>
                  <a:cxn ang="0">
                    <a:pos x="1000" y="106"/>
                  </a:cxn>
                  <a:cxn ang="0">
                    <a:pos x="1032" y="98"/>
                  </a:cxn>
                  <a:cxn ang="0">
                    <a:pos x="1065" y="88"/>
                  </a:cxn>
                  <a:cxn ang="0">
                    <a:pos x="1098" y="78"/>
                  </a:cxn>
                  <a:cxn ang="0">
                    <a:pos x="1130" y="65"/>
                  </a:cxn>
                  <a:cxn ang="0">
                    <a:pos x="1165" y="52"/>
                  </a:cxn>
                  <a:cxn ang="0">
                    <a:pos x="1117" y="304"/>
                  </a:cxn>
                  <a:cxn ang="0">
                    <a:pos x="1395" y="433"/>
                  </a:cxn>
                </a:cxnLst>
                <a:rect l="0" t="0" r="r" b="b"/>
                <a:pathLst>
                  <a:path w="1395" h="588">
                    <a:moveTo>
                      <a:pt x="1395" y="433"/>
                    </a:moveTo>
                    <a:lnTo>
                      <a:pt x="1395" y="433"/>
                    </a:lnTo>
                    <a:lnTo>
                      <a:pt x="1344" y="457"/>
                    </a:lnTo>
                    <a:lnTo>
                      <a:pt x="1294" y="480"/>
                    </a:lnTo>
                    <a:lnTo>
                      <a:pt x="1243" y="500"/>
                    </a:lnTo>
                    <a:lnTo>
                      <a:pt x="1192" y="518"/>
                    </a:lnTo>
                    <a:lnTo>
                      <a:pt x="1143" y="532"/>
                    </a:lnTo>
                    <a:lnTo>
                      <a:pt x="1093" y="546"/>
                    </a:lnTo>
                    <a:lnTo>
                      <a:pt x="1044" y="559"/>
                    </a:lnTo>
                    <a:lnTo>
                      <a:pt x="993" y="567"/>
                    </a:lnTo>
                    <a:lnTo>
                      <a:pt x="944" y="575"/>
                    </a:lnTo>
                    <a:lnTo>
                      <a:pt x="897" y="581"/>
                    </a:lnTo>
                    <a:lnTo>
                      <a:pt x="848" y="585"/>
                    </a:lnTo>
                    <a:lnTo>
                      <a:pt x="800" y="588"/>
                    </a:lnTo>
                    <a:lnTo>
                      <a:pt x="753" y="588"/>
                    </a:lnTo>
                    <a:lnTo>
                      <a:pt x="707" y="588"/>
                    </a:lnTo>
                    <a:lnTo>
                      <a:pt x="660" y="585"/>
                    </a:lnTo>
                    <a:lnTo>
                      <a:pt x="616" y="581"/>
                    </a:lnTo>
                    <a:lnTo>
                      <a:pt x="570" y="577"/>
                    </a:lnTo>
                    <a:lnTo>
                      <a:pt x="528" y="570"/>
                    </a:lnTo>
                    <a:lnTo>
                      <a:pt x="483" y="563"/>
                    </a:lnTo>
                    <a:lnTo>
                      <a:pt x="443" y="555"/>
                    </a:lnTo>
                    <a:lnTo>
                      <a:pt x="400" y="546"/>
                    </a:lnTo>
                    <a:lnTo>
                      <a:pt x="361" y="534"/>
                    </a:lnTo>
                    <a:lnTo>
                      <a:pt x="322" y="523"/>
                    </a:lnTo>
                    <a:lnTo>
                      <a:pt x="284" y="510"/>
                    </a:lnTo>
                    <a:lnTo>
                      <a:pt x="247" y="497"/>
                    </a:lnTo>
                    <a:lnTo>
                      <a:pt x="211" y="482"/>
                    </a:lnTo>
                    <a:lnTo>
                      <a:pt x="176" y="467"/>
                    </a:lnTo>
                    <a:lnTo>
                      <a:pt x="142" y="452"/>
                    </a:lnTo>
                    <a:lnTo>
                      <a:pt x="111" y="436"/>
                    </a:lnTo>
                    <a:lnTo>
                      <a:pt x="80" y="418"/>
                    </a:lnTo>
                    <a:lnTo>
                      <a:pt x="51" y="402"/>
                    </a:lnTo>
                    <a:lnTo>
                      <a:pt x="23" y="384"/>
                    </a:lnTo>
                    <a:lnTo>
                      <a:pt x="0" y="95"/>
                    </a:lnTo>
                    <a:lnTo>
                      <a:pt x="240" y="0"/>
                    </a:lnTo>
                    <a:lnTo>
                      <a:pt x="240" y="0"/>
                    </a:lnTo>
                    <a:lnTo>
                      <a:pt x="287" y="24"/>
                    </a:lnTo>
                    <a:lnTo>
                      <a:pt x="336" y="47"/>
                    </a:lnTo>
                    <a:lnTo>
                      <a:pt x="387" y="67"/>
                    </a:lnTo>
                    <a:lnTo>
                      <a:pt x="439" y="85"/>
                    </a:lnTo>
                    <a:lnTo>
                      <a:pt x="493" y="101"/>
                    </a:lnTo>
                    <a:lnTo>
                      <a:pt x="547" y="114"/>
                    </a:lnTo>
                    <a:lnTo>
                      <a:pt x="604" y="124"/>
                    </a:lnTo>
                    <a:lnTo>
                      <a:pt x="662" y="131"/>
                    </a:lnTo>
                    <a:lnTo>
                      <a:pt x="720" y="135"/>
                    </a:lnTo>
                    <a:lnTo>
                      <a:pt x="781" y="135"/>
                    </a:lnTo>
                    <a:lnTo>
                      <a:pt x="843" y="132"/>
                    </a:lnTo>
                    <a:lnTo>
                      <a:pt x="905" y="126"/>
                    </a:lnTo>
                    <a:lnTo>
                      <a:pt x="936" y="119"/>
                    </a:lnTo>
                    <a:lnTo>
                      <a:pt x="969" y="114"/>
                    </a:lnTo>
                    <a:lnTo>
                      <a:pt x="1000" y="106"/>
                    </a:lnTo>
                    <a:lnTo>
                      <a:pt x="1032" y="98"/>
                    </a:lnTo>
                    <a:lnTo>
                      <a:pt x="1065" y="88"/>
                    </a:lnTo>
                    <a:lnTo>
                      <a:pt x="1098" y="78"/>
                    </a:lnTo>
                    <a:lnTo>
                      <a:pt x="1130" y="65"/>
                    </a:lnTo>
                    <a:lnTo>
                      <a:pt x="1165" y="52"/>
                    </a:lnTo>
                    <a:lnTo>
                      <a:pt x="1117" y="304"/>
                    </a:lnTo>
                    <a:lnTo>
                      <a:pt x="1395" y="433"/>
                    </a:lnTo>
                    <a:close/>
                  </a:path>
                </a:pathLst>
              </a:custGeom>
              <a:solidFill>
                <a:srgbClr val="A39382"/>
              </a:solidFill>
              <a:ln w="9525">
                <a:noFill/>
                <a:round/>
                <a:headEnd/>
                <a:tailEnd/>
              </a:ln>
            </p:spPr>
            <p:txBody>
              <a:bodyPr/>
              <a:lstStyle/>
              <a:p>
                <a:pPr eaLnBrk="1" fontAlgn="auto" hangingPunct="1">
                  <a:spcBef>
                    <a:spcPts val="0"/>
                  </a:spcBef>
                  <a:spcAft>
                    <a:spcPts val="0"/>
                  </a:spcAft>
                  <a:defRPr/>
                </a:pPr>
                <a:endParaRPr sz="1400" kern="0" dirty="0">
                  <a:solidFill>
                    <a:sysClr val="windowText" lastClr="000000"/>
                  </a:solidFill>
                  <a:latin typeface="Calibri" panose="020F0502020204030204" pitchFamily="34" charset="0"/>
                </a:endParaRPr>
              </a:p>
            </p:txBody>
          </p:sp>
          <p:sp>
            <p:nvSpPr>
              <p:cNvPr id="297" name="Freeform 9"/>
              <p:cNvSpPr>
                <a:spLocks/>
              </p:cNvSpPr>
              <p:nvPr/>
            </p:nvSpPr>
            <p:spPr bwMode="auto">
              <a:xfrm>
                <a:off x="648587" y="5570297"/>
                <a:ext cx="1099179" cy="1616113"/>
              </a:xfrm>
              <a:custGeom>
                <a:avLst/>
                <a:gdLst/>
                <a:ahLst/>
                <a:cxnLst>
                  <a:cxn ang="0">
                    <a:pos x="641" y="1369"/>
                  </a:cxn>
                  <a:cxn ang="0">
                    <a:pos x="641" y="1369"/>
                  </a:cxn>
                  <a:cxn ang="0">
                    <a:pos x="596" y="1338"/>
                  </a:cxn>
                  <a:cxn ang="0">
                    <a:pos x="554" y="1307"/>
                  </a:cxn>
                  <a:cxn ang="0">
                    <a:pos x="513" y="1274"/>
                  </a:cxn>
                  <a:cxn ang="0">
                    <a:pos x="474" y="1240"/>
                  </a:cxn>
                  <a:cxn ang="0">
                    <a:pos x="438" y="1206"/>
                  </a:cxn>
                  <a:cxn ang="0">
                    <a:pos x="402" y="1170"/>
                  </a:cxn>
                  <a:cxn ang="0">
                    <a:pos x="369" y="1134"/>
                  </a:cxn>
                  <a:cxn ang="0">
                    <a:pos x="337" y="1096"/>
                  </a:cxn>
                  <a:cxn ang="0">
                    <a:pos x="307" y="1059"/>
                  </a:cxn>
                  <a:cxn ang="0">
                    <a:pos x="278" y="1020"/>
                  </a:cxn>
                  <a:cxn ang="0">
                    <a:pos x="250" y="982"/>
                  </a:cxn>
                  <a:cxn ang="0">
                    <a:pos x="226" y="941"/>
                  </a:cxn>
                  <a:cxn ang="0">
                    <a:pos x="201" y="902"/>
                  </a:cxn>
                  <a:cxn ang="0">
                    <a:pos x="178" y="861"/>
                  </a:cxn>
                  <a:cxn ang="0">
                    <a:pos x="157" y="822"/>
                  </a:cxn>
                  <a:cxn ang="0">
                    <a:pos x="137" y="781"/>
                  </a:cxn>
                  <a:cxn ang="0">
                    <a:pos x="120" y="740"/>
                  </a:cxn>
                  <a:cxn ang="0">
                    <a:pos x="102" y="699"/>
                  </a:cxn>
                  <a:cxn ang="0">
                    <a:pos x="87" y="659"/>
                  </a:cxn>
                  <a:cxn ang="0">
                    <a:pos x="72" y="618"/>
                  </a:cxn>
                  <a:cxn ang="0">
                    <a:pos x="59" y="578"/>
                  </a:cxn>
                  <a:cxn ang="0">
                    <a:pos x="48" y="538"/>
                  </a:cxn>
                  <a:cxn ang="0">
                    <a:pos x="38" y="498"/>
                  </a:cxn>
                  <a:cxn ang="0">
                    <a:pos x="30" y="459"/>
                  </a:cxn>
                  <a:cxn ang="0">
                    <a:pos x="22" y="420"/>
                  </a:cxn>
                  <a:cxn ang="0">
                    <a:pos x="15" y="382"/>
                  </a:cxn>
                  <a:cxn ang="0">
                    <a:pos x="10" y="345"/>
                  </a:cxn>
                  <a:cxn ang="0">
                    <a:pos x="5" y="309"/>
                  </a:cxn>
                  <a:cxn ang="0">
                    <a:pos x="4" y="273"/>
                  </a:cxn>
                  <a:cxn ang="0">
                    <a:pos x="0" y="239"/>
                  </a:cxn>
                  <a:cxn ang="0">
                    <a:pos x="0" y="204"/>
                  </a:cxn>
                  <a:cxn ang="0">
                    <a:pos x="0" y="172"/>
                  </a:cxn>
                  <a:cxn ang="0">
                    <a:pos x="232" y="0"/>
                  </a:cxn>
                  <a:cxn ang="0">
                    <a:pos x="456" y="170"/>
                  </a:cxn>
                  <a:cxn ang="0">
                    <a:pos x="456" y="170"/>
                  </a:cxn>
                  <a:cxn ang="0">
                    <a:pos x="456" y="204"/>
                  </a:cxn>
                  <a:cxn ang="0">
                    <a:pos x="458" y="235"/>
                  </a:cxn>
                  <a:cxn ang="0">
                    <a:pos x="459" y="268"/>
                  </a:cxn>
                  <a:cxn ang="0">
                    <a:pos x="463" y="299"/>
                  </a:cxn>
                  <a:cxn ang="0">
                    <a:pos x="466" y="330"/>
                  </a:cxn>
                  <a:cxn ang="0">
                    <a:pos x="471" y="361"/>
                  </a:cxn>
                  <a:cxn ang="0">
                    <a:pos x="477" y="391"/>
                  </a:cxn>
                  <a:cxn ang="0">
                    <a:pos x="484" y="420"/>
                  </a:cxn>
                  <a:cxn ang="0">
                    <a:pos x="490" y="449"/>
                  </a:cxn>
                  <a:cxn ang="0">
                    <a:pos x="500" y="477"/>
                  </a:cxn>
                  <a:cxn ang="0">
                    <a:pos x="520" y="533"/>
                  </a:cxn>
                  <a:cxn ang="0">
                    <a:pos x="543" y="585"/>
                  </a:cxn>
                  <a:cxn ang="0">
                    <a:pos x="567" y="637"/>
                  </a:cxn>
                  <a:cxn ang="0">
                    <a:pos x="596" y="686"/>
                  </a:cxn>
                  <a:cxn ang="0">
                    <a:pos x="629" y="734"/>
                  </a:cxn>
                  <a:cxn ang="0">
                    <a:pos x="663" y="779"/>
                  </a:cxn>
                  <a:cxn ang="0">
                    <a:pos x="701" y="824"/>
                  </a:cxn>
                  <a:cxn ang="0">
                    <a:pos x="740" y="868"/>
                  </a:cxn>
                  <a:cxn ang="0">
                    <a:pos x="781" y="908"/>
                  </a:cxn>
                  <a:cxn ang="0">
                    <a:pos x="825" y="948"/>
                  </a:cxn>
                  <a:cxn ang="0">
                    <a:pos x="872" y="985"/>
                  </a:cxn>
                  <a:cxn ang="0">
                    <a:pos x="611" y="1065"/>
                  </a:cxn>
                  <a:cxn ang="0">
                    <a:pos x="641" y="1369"/>
                  </a:cxn>
                </a:cxnLst>
                <a:rect l="0" t="0" r="r" b="b"/>
                <a:pathLst>
                  <a:path w="872" h="1369">
                    <a:moveTo>
                      <a:pt x="641" y="1369"/>
                    </a:moveTo>
                    <a:lnTo>
                      <a:pt x="641" y="1369"/>
                    </a:lnTo>
                    <a:lnTo>
                      <a:pt x="596" y="1338"/>
                    </a:lnTo>
                    <a:lnTo>
                      <a:pt x="554" y="1307"/>
                    </a:lnTo>
                    <a:lnTo>
                      <a:pt x="513" y="1274"/>
                    </a:lnTo>
                    <a:lnTo>
                      <a:pt x="474" y="1240"/>
                    </a:lnTo>
                    <a:lnTo>
                      <a:pt x="438" y="1206"/>
                    </a:lnTo>
                    <a:lnTo>
                      <a:pt x="402" y="1170"/>
                    </a:lnTo>
                    <a:lnTo>
                      <a:pt x="369" y="1134"/>
                    </a:lnTo>
                    <a:lnTo>
                      <a:pt x="337" y="1096"/>
                    </a:lnTo>
                    <a:lnTo>
                      <a:pt x="307" y="1059"/>
                    </a:lnTo>
                    <a:lnTo>
                      <a:pt x="278" y="1020"/>
                    </a:lnTo>
                    <a:lnTo>
                      <a:pt x="250" y="982"/>
                    </a:lnTo>
                    <a:lnTo>
                      <a:pt x="226" y="941"/>
                    </a:lnTo>
                    <a:lnTo>
                      <a:pt x="201" y="902"/>
                    </a:lnTo>
                    <a:lnTo>
                      <a:pt x="178" y="861"/>
                    </a:lnTo>
                    <a:lnTo>
                      <a:pt x="157" y="822"/>
                    </a:lnTo>
                    <a:lnTo>
                      <a:pt x="137" y="781"/>
                    </a:lnTo>
                    <a:lnTo>
                      <a:pt x="120" y="740"/>
                    </a:lnTo>
                    <a:lnTo>
                      <a:pt x="102" y="699"/>
                    </a:lnTo>
                    <a:lnTo>
                      <a:pt x="87" y="659"/>
                    </a:lnTo>
                    <a:lnTo>
                      <a:pt x="72" y="618"/>
                    </a:lnTo>
                    <a:lnTo>
                      <a:pt x="59" y="578"/>
                    </a:lnTo>
                    <a:lnTo>
                      <a:pt x="48" y="538"/>
                    </a:lnTo>
                    <a:lnTo>
                      <a:pt x="38" y="498"/>
                    </a:lnTo>
                    <a:lnTo>
                      <a:pt x="30" y="459"/>
                    </a:lnTo>
                    <a:lnTo>
                      <a:pt x="22" y="420"/>
                    </a:lnTo>
                    <a:lnTo>
                      <a:pt x="15" y="382"/>
                    </a:lnTo>
                    <a:lnTo>
                      <a:pt x="10" y="345"/>
                    </a:lnTo>
                    <a:lnTo>
                      <a:pt x="5" y="309"/>
                    </a:lnTo>
                    <a:lnTo>
                      <a:pt x="4" y="273"/>
                    </a:lnTo>
                    <a:lnTo>
                      <a:pt x="0" y="239"/>
                    </a:lnTo>
                    <a:lnTo>
                      <a:pt x="0" y="204"/>
                    </a:lnTo>
                    <a:lnTo>
                      <a:pt x="0" y="172"/>
                    </a:lnTo>
                    <a:lnTo>
                      <a:pt x="232" y="0"/>
                    </a:lnTo>
                    <a:lnTo>
                      <a:pt x="456" y="170"/>
                    </a:lnTo>
                    <a:lnTo>
                      <a:pt x="456" y="170"/>
                    </a:lnTo>
                    <a:lnTo>
                      <a:pt x="456" y="204"/>
                    </a:lnTo>
                    <a:lnTo>
                      <a:pt x="458" y="235"/>
                    </a:lnTo>
                    <a:lnTo>
                      <a:pt x="459" y="268"/>
                    </a:lnTo>
                    <a:lnTo>
                      <a:pt x="463" y="299"/>
                    </a:lnTo>
                    <a:lnTo>
                      <a:pt x="466" y="330"/>
                    </a:lnTo>
                    <a:lnTo>
                      <a:pt x="471" y="361"/>
                    </a:lnTo>
                    <a:lnTo>
                      <a:pt x="477" y="391"/>
                    </a:lnTo>
                    <a:lnTo>
                      <a:pt x="484" y="420"/>
                    </a:lnTo>
                    <a:lnTo>
                      <a:pt x="490" y="449"/>
                    </a:lnTo>
                    <a:lnTo>
                      <a:pt x="500" y="477"/>
                    </a:lnTo>
                    <a:lnTo>
                      <a:pt x="520" y="533"/>
                    </a:lnTo>
                    <a:lnTo>
                      <a:pt x="543" y="585"/>
                    </a:lnTo>
                    <a:lnTo>
                      <a:pt x="567" y="637"/>
                    </a:lnTo>
                    <a:lnTo>
                      <a:pt x="596" y="686"/>
                    </a:lnTo>
                    <a:lnTo>
                      <a:pt x="629" y="734"/>
                    </a:lnTo>
                    <a:lnTo>
                      <a:pt x="663" y="779"/>
                    </a:lnTo>
                    <a:lnTo>
                      <a:pt x="701" y="824"/>
                    </a:lnTo>
                    <a:lnTo>
                      <a:pt x="740" y="868"/>
                    </a:lnTo>
                    <a:lnTo>
                      <a:pt x="781" y="908"/>
                    </a:lnTo>
                    <a:lnTo>
                      <a:pt x="825" y="948"/>
                    </a:lnTo>
                    <a:lnTo>
                      <a:pt x="872" y="985"/>
                    </a:lnTo>
                    <a:lnTo>
                      <a:pt x="611" y="1065"/>
                    </a:lnTo>
                    <a:lnTo>
                      <a:pt x="641" y="1369"/>
                    </a:lnTo>
                    <a:close/>
                  </a:path>
                </a:pathLst>
              </a:custGeom>
              <a:solidFill>
                <a:srgbClr val="279F00"/>
              </a:solidFill>
              <a:ln w="9525">
                <a:noFill/>
                <a:round/>
                <a:headEnd/>
                <a:tailEnd/>
              </a:ln>
            </p:spPr>
            <p:txBody>
              <a:bodyPr/>
              <a:lstStyle/>
              <a:p>
                <a:pPr eaLnBrk="1" fontAlgn="auto" hangingPunct="1">
                  <a:spcBef>
                    <a:spcPts val="0"/>
                  </a:spcBef>
                  <a:spcAft>
                    <a:spcPts val="0"/>
                  </a:spcAft>
                  <a:defRPr/>
                </a:pPr>
                <a:endParaRPr sz="1400" kern="0" dirty="0">
                  <a:solidFill>
                    <a:sysClr val="windowText" lastClr="000000"/>
                  </a:solidFill>
                  <a:latin typeface="Calibri" panose="020F0502020204030204" pitchFamily="34" charset="0"/>
                </a:endParaRPr>
              </a:p>
            </p:txBody>
          </p:sp>
          <p:sp>
            <p:nvSpPr>
              <p:cNvPr id="298" name="Freeform 10"/>
              <p:cNvSpPr>
                <a:spLocks/>
              </p:cNvSpPr>
              <p:nvPr/>
            </p:nvSpPr>
            <p:spPr bwMode="auto">
              <a:xfrm>
                <a:off x="645198" y="4324609"/>
                <a:ext cx="1234741" cy="1370574"/>
              </a:xfrm>
              <a:custGeom>
                <a:avLst/>
                <a:gdLst/>
                <a:ahLst/>
                <a:cxnLst>
                  <a:cxn ang="0">
                    <a:pos x="0" y="1161"/>
                  </a:cxn>
                  <a:cxn ang="0">
                    <a:pos x="0" y="1161"/>
                  </a:cxn>
                  <a:cxn ang="0">
                    <a:pos x="3" y="1109"/>
                  </a:cxn>
                  <a:cxn ang="0">
                    <a:pos x="8" y="1057"/>
                  </a:cxn>
                  <a:cxn ang="0">
                    <a:pos x="16" y="1004"/>
                  </a:cxn>
                  <a:cxn ang="0">
                    <a:pos x="25" y="954"/>
                  </a:cxn>
                  <a:cxn ang="0">
                    <a:pos x="36" y="905"/>
                  </a:cxn>
                  <a:cxn ang="0">
                    <a:pos x="49" y="856"/>
                  </a:cxn>
                  <a:cxn ang="0">
                    <a:pos x="62" y="808"/>
                  </a:cxn>
                  <a:cxn ang="0">
                    <a:pos x="78" y="763"/>
                  </a:cxn>
                  <a:cxn ang="0">
                    <a:pos x="95" y="717"/>
                  </a:cxn>
                  <a:cxn ang="0">
                    <a:pos x="114" y="673"/>
                  </a:cxn>
                  <a:cxn ang="0">
                    <a:pos x="134" y="629"/>
                  </a:cxn>
                  <a:cxn ang="0">
                    <a:pos x="154" y="586"/>
                  </a:cxn>
                  <a:cxn ang="0">
                    <a:pos x="176" y="545"/>
                  </a:cxn>
                  <a:cxn ang="0">
                    <a:pos x="199" y="505"/>
                  </a:cxn>
                  <a:cxn ang="0">
                    <a:pos x="222" y="467"/>
                  </a:cxn>
                  <a:cxn ang="0">
                    <a:pos x="247" y="429"/>
                  </a:cxn>
                  <a:cxn ang="0">
                    <a:pos x="273" y="392"/>
                  </a:cxn>
                  <a:cxn ang="0">
                    <a:pos x="299" y="358"/>
                  </a:cxn>
                  <a:cxn ang="0">
                    <a:pos x="327" y="323"/>
                  </a:cxn>
                  <a:cxn ang="0">
                    <a:pos x="353" y="291"/>
                  </a:cxn>
                  <a:cxn ang="0">
                    <a:pos x="382" y="258"/>
                  </a:cxn>
                  <a:cxn ang="0">
                    <a:pos x="410" y="228"/>
                  </a:cxn>
                  <a:cxn ang="0">
                    <a:pos x="439" y="199"/>
                  </a:cxn>
                  <a:cxn ang="0">
                    <a:pos x="467" y="171"/>
                  </a:cxn>
                  <a:cxn ang="0">
                    <a:pos x="497" y="145"/>
                  </a:cxn>
                  <a:cxn ang="0">
                    <a:pos x="526" y="121"/>
                  </a:cxn>
                  <a:cxn ang="0">
                    <a:pos x="555" y="96"/>
                  </a:cxn>
                  <a:cxn ang="0">
                    <a:pos x="585" y="73"/>
                  </a:cxn>
                  <a:cxn ang="0">
                    <a:pos x="614" y="54"/>
                  </a:cxn>
                  <a:cxn ang="0">
                    <a:pos x="644" y="34"/>
                  </a:cxn>
                  <a:cxn ang="0">
                    <a:pos x="673" y="16"/>
                  </a:cxn>
                  <a:cxn ang="0">
                    <a:pos x="701" y="0"/>
                  </a:cxn>
                  <a:cxn ang="0">
                    <a:pos x="980" y="124"/>
                  </a:cxn>
                  <a:cxn ang="0">
                    <a:pos x="926" y="384"/>
                  </a:cxn>
                  <a:cxn ang="0">
                    <a:pos x="926" y="384"/>
                  </a:cxn>
                  <a:cxn ang="0">
                    <a:pos x="877" y="416"/>
                  </a:cxn>
                  <a:cxn ang="0">
                    <a:pos x="831" y="452"/>
                  </a:cxn>
                  <a:cxn ang="0">
                    <a:pos x="787" y="490"/>
                  </a:cxn>
                  <a:cxn ang="0">
                    <a:pos x="745" y="529"/>
                  </a:cxn>
                  <a:cxn ang="0">
                    <a:pos x="706" y="570"/>
                  </a:cxn>
                  <a:cxn ang="0">
                    <a:pos x="670" y="614"/>
                  </a:cxn>
                  <a:cxn ang="0">
                    <a:pos x="635" y="660"/>
                  </a:cxn>
                  <a:cxn ang="0">
                    <a:pos x="604" y="707"/>
                  </a:cxn>
                  <a:cxn ang="0">
                    <a:pos x="577" y="756"/>
                  </a:cxn>
                  <a:cxn ang="0">
                    <a:pos x="550" y="807"/>
                  </a:cxn>
                  <a:cxn ang="0">
                    <a:pos x="528" y="859"/>
                  </a:cxn>
                  <a:cxn ang="0">
                    <a:pos x="508" y="913"/>
                  </a:cxn>
                  <a:cxn ang="0">
                    <a:pos x="490" y="967"/>
                  </a:cxn>
                  <a:cxn ang="0">
                    <a:pos x="475" y="1024"/>
                  </a:cxn>
                  <a:cxn ang="0">
                    <a:pos x="462" y="1081"/>
                  </a:cxn>
                  <a:cxn ang="0">
                    <a:pos x="454" y="1140"/>
                  </a:cxn>
                  <a:cxn ang="0">
                    <a:pos x="255" y="970"/>
                  </a:cxn>
                  <a:cxn ang="0">
                    <a:pos x="0" y="1161"/>
                  </a:cxn>
                </a:cxnLst>
                <a:rect l="0" t="0" r="r" b="b"/>
                <a:pathLst>
                  <a:path w="980" h="1161">
                    <a:moveTo>
                      <a:pt x="0" y="1161"/>
                    </a:moveTo>
                    <a:lnTo>
                      <a:pt x="0" y="1161"/>
                    </a:lnTo>
                    <a:lnTo>
                      <a:pt x="3" y="1109"/>
                    </a:lnTo>
                    <a:lnTo>
                      <a:pt x="8" y="1057"/>
                    </a:lnTo>
                    <a:lnTo>
                      <a:pt x="16" y="1004"/>
                    </a:lnTo>
                    <a:lnTo>
                      <a:pt x="25" y="954"/>
                    </a:lnTo>
                    <a:lnTo>
                      <a:pt x="36" y="905"/>
                    </a:lnTo>
                    <a:lnTo>
                      <a:pt x="49" y="856"/>
                    </a:lnTo>
                    <a:lnTo>
                      <a:pt x="62" y="808"/>
                    </a:lnTo>
                    <a:lnTo>
                      <a:pt x="78" y="763"/>
                    </a:lnTo>
                    <a:lnTo>
                      <a:pt x="95" y="717"/>
                    </a:lnTo>
                    <a:lnTo>
                      <a:pt x="114" y="673"/>
                    </a:lnTo>
                    <a:lnTo>
                      <a:pt x="134" y="629"/>
                    </a:lnTo>
                    <a:lnTo>
                      <a:pt x="154" y="586"/>
                    </a:lnTo>
                    <a:lnTo>
                      <a:pt x="176" y="545"/>
                    </a:lnTo>
                    <a:lnTo>
                      <a:pt x="199" y="505"/>
                    </a:lnTo>
                    <a:lnTo>
                      <a:pt x="222" y="467"/>
                    </a:lnTo>
                    <a:lnTo>
                      <a:pt x="247" y="429"/>
                    </a:lnTo>
                    <a:lnTo>
                      <a:pt x="273" y="392"/>
                    </a:lnTo>
                    <a:lnTo>
                      <a:pt x="299" y="358"/>
                    </a:lnTo>
                    <a:lnTo>
                      <a:pt x="327" y="323"/>
                    </a:lnTo>
                    <a:lnTo>
                      <a:pt x="353" y="291"/>
                    </a:lnTo>
                    <a:lnTo>
                      <a:pt x="382" y="258"/>
                    </a:lnTo>
                    <a:lnTo>
                      <a:pt x="410" y="228"/>
                    </a:lnTo>
                    <a:lnTo>
                      <a:pt x="439" y="199"/>
                    </a:lnTo>
                    <a:lnTo>
                      <a:pt x="467" y="171"/>
                    </a:lnTo>
                    <a:lnTo>
                      <a:pt x="497" y="145"/>
                    </a:lnTo>
                    <a:lnTo>
                      <a:pt x="526" y="121"/>
                    </a:lnTo>
                    <a:lnTo>
                      <a:pt x="555" y="96"/>
                    </a:lnTo>
                    <a:lnTo>
                      <a:pt x="585" y="73"/>
                    </a:lnTo>
                    <a:lnTo>
                      <a:pt x="614" y="54"/>
                    </a:lnTo>
                    <a:lnTo>
                      <a:pt x="644" y="34"/>
                    </a:lnTo>
                    <a:lnTo>
                      <a:pt x="673" y="16"/>
                    </a:lnTo>
                    <a:lnTo>
                      <a:pt x="701" y="0"/>
                    </a:lnTo>
                    <a:lnTo>
                      <a:pt x="980" y="124"/>
                    </a:lnTo>
                    <a:lnTo>
                      <a:pt x="926" y="384"/>
                    </a:lnTo>
                    <a:lnTo>
                      <a:pt x="926" y="384"/>
                    </a:lnTo>
                    <a:lnTo>
                      <a:pt x="877" y="416"/>
                    </a:lnTo>
                    <a:lnTo>
                      <a:pt x="831" y="452"/>
                    </a:lnTo>
                    <a:lnTo>
                      <a:pt x="787" y="490"/>
                    </a:lnTo>
                    <a:lnTo>
                      <a:pt x="745" y="529"/>
                    </a:lnTo>
                    <a:lnTo>
                      <a:pt x="706" y="570"/>
                    </a:lnTo>
                    <a:lnTo>
                      <a:pt x="670" y="614"/>
                    </a:lnTo>
                    <a:lnTo>
                      <a:pt x="635" y="660"/>
                    </a:lnTo>
                    <a:lnTo>
                      <a:pt x="604" y="707"/>
                    </a:lnTo>
                    <a:lnTo>
                      <a:pt x="577" y="756"/>
                    </a:lnTo>
                    <a:lnTo>
                      <a:pt x="550" y="807"/>
                    </a:lnTo>
                    <a:lnTo>
                      <a:pt x="528" y="859"/>
                    </a:lnTo>
                    <a:lnTo>
                      <a:pt x="508" y="913"/>
                    </a:lnTo>
                    <a:lnTo>
                      <a:pt x="490" y="967"/>
                    </a:lnTo>
                    <a:lnTo>
                      <a:pt x="475" y="1024"/>
                    </a:lnTo>
                    <a:lnTo>
                      <a:pt x="462" y="1081"/>
                    </a:lnTo>
                    <a:lnTo>
                      <a:pt x="454" y="1140"/>
                    </a:lnTo>
                    <a:lnTo>
                      <a:pt x="255" y="970"/>
                    </a:lnTo>
                    <a:lnTo>
                      <a:pt x="0" y="1161"/>
                    </a:lnTo>
                    <a:close/>
                  </a:path>
                </a:pathLst>
              </a:custGeom>
              <a:solidFill>
                <a:srgbClr val="5F2167"/>
              </a:solidFill>
              <a:ln w="9525">
                <a:noFill/>
                <a:round/>
                <a:headEnd/>
                <a:tailEnd/>
              </a:ln>
            </p:spPr>
            <p:txBody>
              <a:bodyPr/>
              <a:lstStyle/>
              <a:p>
                <a:pPr eaLnBrk="1" fontAlgn="auto" hangingPunct="1">
                  <a:spcBef>
                    <a:spcPts val="0"/>
                  </a:spcBef>
                  <a:spcAft>
                    <a:spcPts val="0"/>
                  </a:spcAft>
                  <a:defRPr/>
                </a:pPr>
                <a:endParaRPr sz="1400" kern="0" dirty="0">
                  <a:solidFill>
                    <a:sysClr val="windowText" lastClr="000000"/>
                  </a:solidFill>
                  <a:latin typeface="Calibri" panose="020F0502020204030204" pitchFamily="34" charset="0"/>
                </a:endParaRPr>
              </a:p>
            </p:txBody>
          </p:sp>
          <p:sp>
            <p:nvSpPr>
              <p:cNvPr id="299" name="TextBox 298"/>
              <p:cNvSpPr txBox="1"/>
              <p:nvPr/>
            </p:nvSpPr>
            <p:spPr>
              <a:xfrm rot="218434">
                <a:off x="1531856" y="4450859"/>
                <a:ext cx="2087535" cy="869598"/>
              </a:xfrm>
              <a:prstGeom prst="rect">
                <a:avLst/>
              </a:prstGeom>
              <a:noFill/>
            </p:spPr>
            <p:txBody>
              <a:bodyPr spcFirstLastPara="1" wrap="none" anchor="b">
                <a:prstTxWarp prst="textArchUp">
                  <a:avLst/>
                </a:prstTxWarp>
                <a:spAutoFit/>
              </a:bodyPr>
              <a:lstStyle/>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
                </a:r>
                <a:br>
                  <a:rPr sz="1400" b="1" kern="0" dirty="0" smtClean="0">
                    <a:solidFill>
                      <a:sysClr val="window" lastClr="FFFFFF"/>
                    </a:solidFill>
                    <a:latin typeface="Calibri" panose="020F0502020204030204" pitchFamily="34" charset="0"/>
                  </a:rPr>
                </a:br>
                <a:r>
                  <a:rPr sz="1400" b="1" kern="0" dirty="0" smtClean="0">
                    <a:solidFill>
                      <a:sysClr val="window" lastClr="FFFFFF"/>
                    </a:solidFill>
                    <a:latin typeface="Calibri" panose="020F0502020204030204" pitchFamily="34" charset="0"/>
                  </a:rPr>
                  <a:t/>
                </a:r>
                <a:br>
                  <a:rPr sz="1400" b="1" kern="0" dirty="0" smtClean="0">
                    <a:solidFill>
                      <a:sysClr val="window" lastClr="FFFFFF"/>
                    </a:solidFill>
                    <a:latin typeface="Calibri" panose="020F0502020204030204" pitchFamily="34" charset="0"/>
                  </a:rPr>
                </a:br>
                <a:endParaRPr sz="1400" b="1" kern="0" dirty="0" smtClean="0">
                  <a:solidFill>
                    <a:sysClr val="window" lastClr="FFFFFF"/>
                  </a:solidFill>
                  <a:latin typeface="Calibri" panose="020F0502020204030204" pitchFamily="34" charset="0"/>
                </a:endParaRPr>
              </a:p>
              <a:p>
                <a:pPr algn="ctr" eaLnBrk="1" fontAlgn="auto" hangingPunct="1">
                  <a:spcBef>
                    <a:spcPts val="0"/>
                  </a:spcBef>
                  <a:spcAft>
                    <a:spcPts val="0"/>
                  </a:spcAft>
                  <a:defRPr/>
                </a:pPr>
                <a:endParaRPr sz="1400" b="1" kern="0" dirty="0">
                  <a:solidFill>
                    <a:sysClr val="window" lastClr="FFFFFF"/>
                  </a:solidFill>
                  <a:latin typeface="Calibri" panose="020F0502020204030204" pitchFamily="34" charset="0"/>
                </a:endParaRPr>
              </a:p>
              <a:p>
                <a:pPr algn="ctr" eaLnBrk="1" fontAlgn="auto" hangingPunct="1">
                  <a:spcBef>
                    <a:spcPts val="0"/>
                  </a:spcBef>
                  <a:spcAft>
                    <a:spcPts val="0"/>
                  </a:spcAft>
                  <a:defRPr/>
                </a:pPr>
                <a:endParaRPr sz="1400" b="1" kern="0" dirty="0" smtClean="0">
                  <a:solidFill>
                    <a:sysClr val="window" lastClr="FFFFFF"/>
                  </a:solidFill>
                  <a:latin typeface="Calibri" panose="020F0502020204030204" pitchFamily="34" charset="0"/>
                </a:endParaRPr>
              </a:p>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Total Addressable </a:t>
                </a:r>
                <a:br>
                  <a:rPr sz="1400" b="1" kern="0" dirty="0" smtClean="0">
                    <a:solidFill>
                      <a:sysClr val="window" lastClr="FFFFFF"/>
                    </a:solidFill>
                    <a:latin typeface="Calibri" panose="020F0502020204030204" pitchFamily="34" charset="0"/>
                  </a:rPr>
                </a:br>
                <a:r>
                  <a:rPr sz="1400" b="1" kern="0" dirty="0" smtClean="0">
                    <a:solidFill>
                      <a:sysClr val="window" lastClr="FFFFFF"/>
                    </a:solidFill>
                    <a:latin typeface="Calibri" panose="020F0502020204030204" pitchFamily="34" charset="0"/>
                  </a:rPr>
                  <a:t>Market</a:t>
                </a:r>
                <a:endParaRPr sz="1400" kern="0" dirty="0">
                  <a:solidFill>
                    <a:sysClr val="window" lastClr="FFFFFF"/>
                  </a:solidFill>
                  <a:latin typeface="Calibri" panose="020F0502020204030204" pitchFamily="34" charset="0"/>
                </a:endParaRPr>
              </a:p>
            </p:txBody>
          </p:sp>
          <p:sp>
            <p:nvSpPr>
              <p:cNvPr id="300" name="TextBox 299"/>
              <p:cNvSpPr txBox="1"/>
              <p:nvPr/>
            </p:nvSpPr>
            <p:spPr>
              <a:xfrm rot="3869017">
                <a:off x="1958187" y="4722944"/>
                <a:ext cx="2135619" cy="1617310"/>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Best in Class </a:t>
                </a:r>
                <a:br>
                  <a:rPr sz="1400" b="1" kern="0" dirty="0" smtClean="0">
                    <a:solidFill>
                      <a:sysClr val="window" lastClr="FFFFFF"/>
                    </a:solidFill>
                    <a:latin typeface="Calibri" panose="020F0502020204030204" pitchFamily="34" charset="0"/>
                  </a:rPr>
                </a:br>
                <a:r>
                  <a:rPr sz="1400" b="1" kern="0" dirty="0" smtClean="0">
                    <a:solidFill>
                      <a:sysClr val="window" lastClr="FFFFFF"/>
                    </a:solidFill>
                    <a:latin typeface="Calibri" panose="020F0502020204030204" pitchFamily="34" charset="0"/>
                  </a:rPr>
                  <a:t>Unit Economics</a:t>
                </a:r>
                <a:endParaRPr sz="1400" kern="0" dirty="0">
                  <a:solidFill>
                    <a:sysClr val="window" lastClr="FFFFFF"/>
                  </a:solidFill>
                  <a:latin typeface="Calibri" panose="020F0502020204030204" pitchFamily="34" charset="0"/>
                </a:endParaRPr>
              </a:p>
            </p:txBody>
          </p:sp>
          <p:sp>
            <p:nvSpPr>
              <p:cNvPr id="301" name="TextBox 300"/>
              <p:cNvSpPr txBox="1"/>
              <p:nvPr/>
            </p:nvSpPr>
            <p:spPr>
              <a:xfrm rot="404762">
                <a:off x="1285591" y="5520070"/>
                <a:ext cx="2279537" cy="1607788"/>
              </a:xfrm>
              <a:prstGeom prst="rect">
                <a:avLst/>
              </a:prstGeom>
              <a:noFill/>
            </p:spPr>
            <p:txBody>
              <a:bodyPr spcFirstLastPara="1" wrap="none">
                <a:prstTxWarp prst="textArchDown">
                  <a:avLst>
                    <a:gd name="adj" fmla="val 670869"/>
                  </a:avLst>
                </a:prstTxWarp>
                <a:spAutoFit/>
              </a:bodyPr>
              <a:lstStyle/>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Visionary</a:t>
                </a:r>
              </a:p>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Management</a:t>
                </a:r>
                <a:endParaRPr sz="1400" kern="0" dirty="0">
                  <a:solidFill>
                    <a:sysClr val="window" lastClr="FFFFFF"/>
                  </a:solidFill>
                  <a:latin typeface="Calibri" panose="020F0502020204030204" pitchFamily="34" charset="0"/>
                </a:endParaRPr>
              </a:p>
            </p:txBody>
          </p:sp>
          <p:sp>
            <p:nvSpPr>
              <p:cNvPr id="302" name="TextBox 301"/>
              <p:cNvSpPr txBox="1"/>
              <p:nvPr/>
            </p:nvSpPr>
            <p:spPr>
              <a:xfrm rot="3768032">
                <a:off x="838329" y="5059654"/>
                <a:ext cx="2077596" cy="1716136"/>
              </a:xfrm>
              <a:prstGeom prst="rect">
                <a:avLst/>
              </a:prstGeom>
              <a:noFill/>
            </p:spPr>
            <p:txBody>
              <a:bodyPr spcFirstLastPara="1" wrap="none">
                <a:prstTxWarp prst="textArchDown">
                  <a:avLst/>
                </a:prstTxWarp>
                <a:spAutoFit/>
              </a:bodyPr>
              <a:lstStyle/>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Competitive </a:t>
                </a:r>
                <a:br>
                  <a:rPr sz="1400" b="1" kern="0" dirty="0" smtClean="0">
                    <a:solidFill>
                      <a:sysClr val="window" lastClr="FFFFFF"/>
                    </a:solidFill>
                    <a:latin typeface="Calibri" panose="020F0502020204030204" pitchFamily="34" charset="0"/>
                  </a:rPr>
                </a:br>
                <a:r>
                  <a:rPr sz="1400" b="1" kern="0" dirty="0" smtClean="0">
                    <a:solidFill>
                      <a:sysClr val="window" lastClr="FFFFFF"/>
                    </a:solidFill>
                    <a:latin typeface="Calibri" panose="020F0502020204030204" pitchFamily="34" charset="0"/>
                  </a:rPr>
                  <a:t>Moat</a:t>
                </a:r>
                <a:endParaRPr sz="1400" b="1" kern="0" dirty="0">
                  <a:solidFill>
                    <a:sysClr val="window" lastClr="FFFFFF"/>
                  </a:solidFill>
                  <a:latin typeface="Calibri" panose="020F0502020204030204" pitchFamily="34" charset="0"/>
                </a:endParaRPr>
              </a:p>
            </p:txBody>
          </p:sp>
          <p:sp>
            <p:nvSpPr>
              <p:cNvPr id="303" name="TextBox 302"/>
              <p:cNvSpPr txBox="1"/>
              <p:nvPr/>
            </p:nvSpPr>
            <p:spPr>
              <a:xfrm rot="18470636">
                <a:off x="757717" y="4702442"/>
                <a:ext cx="1928247" cy="1248527"/>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Durable Growth</a:t>
                </a:r>
                <a:endParaRPr sz="1400" kern="0" dirty="0">
                  <a:solidFill>
                    <a:sysClr val="window" lastClr="FFFFFF"/>
                  </a:solidFill>
                  <a:latin typeface="Calibri" panose="020F0502020204030204" pitchFamily="34" charset="0"/>
                </a:endParaRPr>
              </a:p>
            </p:txBody>
          </p:sp>
        </p:grpSp>
        <p:sp>
          <p:nvSpPr>
            <p:cNvPr id="292" name="TextBox 291"/>
            <p:cNvSpPr txBox="1"/>
            <p:nvPr/>
          </p:nvSpPr>
          <p:spPr>
            <a:xfrm rot="18505345">
              <a:off x="1539020" y="4864920"/>
              <a:ext cx="2506412" cy="2176279"/>
            </a:xfrm>
            <a:prstGeom prst="rect">
              <a:avLst/>
            </a:prstGeom>
            <a:noFill/>
          </p:spPr>
          <p:txBody>
            <a:bodyPr spcFirstLastPara="1" wrap="none">
              <a:prstTxWarp prst="textArchDown">
                <a:avLst>
                  <a:gd name="adj" fmla="val 21441411"/>
                </a:avLst>
              </a:prstTxWarp>
              <a:spAutoFit/>
            </a:bodyPr>
            <a:lstStyle/>
            <a:p>
              <a:pPr algn="ctr" eaLnBrk="1" fontAlgn="auto" hangingPunct="1">
                <a:spcBef>
                  <a:spcPts val="0"/>
                </a:spcBef>
                <a:spcAft>
                  <a:spcPts val="0"/>
                </a:spcAft>
                <a:defRPr/>
              </a:pPr>
              <a:r>
                <a:rPr sz="1400" b="1" kern="0" dirty="0" smtClean="0">
                  <a:solidFill>
                    <a:sysClr val="window" lastClr="FFFFFF"/>
                  </a:solidFill>
                  <a:latin typeface="Calibri" panose="020F0502020204030204" pitchFamily="34" charset="0"/>
                </a:rPr>
                <a:t>Structural End</a:t>
              </a:r>
              <a:br>
                <a:rPr sz="1400" b="1" kern="0" dirty="0" smtClean="0">
                  <a:solidFill>
                    <a:sysClr val="window" lastClr="FFFFFF"/>
                  </a:solidFill>
                  <a:latin typeface="Calibri" panose="020F0502020204030204" pitchFamily="34" charset="0"/>
                </a:rPr>
              </a:br>
              <a:r>
                <a:rPr sz="1400" b="1" kern="0" dirty="0" smtClean="0">
                  <a:solidFill>
                    <a:sysClr val="window" lastClr="FFFFFF"/>
                  </a:solidFill>
                  <a:latin typeface="Calibri" panose="020F0502020204030204" pitchFamily="34" charset="0"/>
                </a:rPr>
                <a:t> Markets</a:t>
              </a:r>
              <a:endParaRPr sz="1400" kern="0" dirty="0">
                <a:solidFill>
                  <a:sysClr val="window" lastClr="FFFFFF"/>
                </a:solidFill>
                <a:latin typeface="Calibri" panose="020F0502020204030204" pitchFamily="34" charset="0"/>
              </a:endParaRPr>
            </a:p>
          </p:txBody>
        </p:sp>
      </p:grpSp>
      <p:sp>
        <p:nvSpPr>
          <p:cNvPr id="305" name="TextBox 304"/>
          <p:cNvSpPr txBox="1"/>
          <p:nvPr/>
        </p:nvSpPr>
        <p:spPr>
          <a:xfrm>
            <a:off x="5770704" y="1976741"/>
            <a:ext cx="3950428" cy="307777"/>
          </a:xfrm>
          <a:prstGeom prst="rect">
            <a:avLst/>
          </a:prstGeom>
          <a:noFill/>
        </p:spPr>
        <p:txBody>
          <a:bodyPr wrap="square" rtlCol="0">
            <a:spAutoFit/>
          </a:bodyPr>
          <a:lstStyle/>
          <a:p>
            <a:pPr>
              <a:spcBef>
                <a:spcPts val="1560"/>
              </a:spcBef>
            </a:pPr>
            <a:r>
              <a:rPr sz="1400" dirty="0" smtClean="0">
                <a:solidFill>
                  <a:srgbClr val="000000"/>
                </a:solidFill>
                <a:latin typeface="Calibri" panose="020F0502020204030204" pitchFamily="34" charset="0"/>
              </a:rPr>
              <a:t>Ability to enter new markets and </a:t>
            </a:r>
            <a:r>
              <a:rPr sz="1400" b="1" dirty="0" smtClean="0">
                <a:solidFill>
                  <a:srgbClr val="000000"/>
                </a:solidFill>
                <a:latin typeface="Calibri" panose="020F0502020204030204" pitchFamily="34" charset="0"/>
              </a:rPr>
              <a:t>grow with TAM</a:t>
            </a:r>
          </a:p>
        </p:txBody>
      </p:sp>
      <p:sp>
        <p:nvSpPr>
          <p:cNvPr id="2" name="Oval 1"/>
          <p:cNvSpPr/>
          <p:nvPr/>
        </p:nvSpPr>
        <p:spPr bwMode="auto">
          <a:xfrm>
            <a:off x="5309039" y="1951353"/>
            <a:ext cx="377300" cy="343165"/>
          </a:xfrm>
          <a:prstGeom prst="ellipse">
            <a:avLst/>
          </a:prstGeom>
          <a:solidFill>
            <a:srgbClr val="E3183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sz="1400" dirty="0" smtClean="0">
                <a:solidFill>
                  <a:srgbClr val="FFFFFF"/>
                </a:solidFill>
                <a:latin typeface="Calibri" panose="020F0502020204030204" pitchFamily="34" charset="0"/>
                <a:cs typeface="Calibri" pitchFamily="34" charset="0"/>
              </a:rPr>
              <a:t>1</a:t>
            </a:r>
          </a:p>
        </p:txBody>
      </p:sp>
      <p:sp>
        <p:nvSpPr>
          <p:cNvPr id="311" name="TextBox 310"/>
          <p:cNvSpPr txBox="1"/>
          <p:nvPr/>
        </p:nvSpPr>
        <p:spPr>
          <a:xfrm>
            <a:off x="5770704" y="2704662"/>
            <a:ext cx="4143189" cy="523220"/>
          </a:xfrm>
          <a:prstGeom prst="rect">
            <a:avLst/>
          </a:prstGeom>
          <a:noFill/>
        </p:spPr>
        <p:txBody>
          <a:bodyPr wrap="square" rtlCol="0">
            <a:spAutoFit/>
          </a:bodyPr>
          <a:lstStyle/>
          <a:p>
            <a:pPr>
              <a:spcBef>
                <a:spcPts val="1560"/>
              </a:spcBef>
            </a:pPr>
            <a:r>
              <a:rPr sz="1400" dirty="0" smtClean="0">
                <a:solidFill>
                  <a:srgbClr val="000000"/>
                </a:solidFill>
                <a:latin typeface="Calibri" panose="020F0502020204030204" pitchFamily="34" charset="0"/>
              </a:rPr>
              <a:t>Better unit economics = </a:t>
            </a:r>
            <a:r>
              <a:rPr sz="1400" b="1" dirty="0" smtClean="0">
                <a:solidFill>
                  <a:srgbClr val="000000"/>
                </a:solidFill>
                <a:latin typeface="Calibri" panose="020F0502020204030204" pitchFamily="34" charset="0"/>
              </a:rPr>
              <a:t>increased efficiency</a:t>
            </a:r>
            <a:br>
              <a:rPr sz="1400" b="1" dirty="0" smtClean="0">
                <a:solidFill>
                  <a:srgbClr val="000000"/>
                </a:solidFill>
                <a:latin typeface="Calibri" panose="020F0502020204030204" pitchFamily="34" charset="0"/>
              </a:rPr>
            </a:br>
            <a:r>
              <a:rPr sz="1400" dirty="0">
                <a:solidFill>
                  <a:srgbClr val="000000"/>
                </a:solidFill>
                <a:latin typeface="Calibri" panose="020F0502020204030204" pitchFamily="34" charset="0"/>
              </a:rPr>
              <a:t>l</a:t>
            </a:r>
            <a:r>
              <a:rPr sz="1400" dirty="0" smtClean="0">
                <a:solidFill>
                  <a:srgbClr val="000000"/>
                </a:solidFill>
                <a:latin typeface="Calibri" panose="020F0502020204030204" pitchFamily="34" charset="0"/>
              </a:rPr>
              <a:t>eads to </a:t>
            </a:r>
            <a:r>
              <a:rPr sz="1400" b="1" dirty="0" smtClean="0">
                <a:solidFill>
                  <a:srgbClr val="000000"/>
                </a:solidFill>
                <a:latin typeface="Calibri" panose="020F0502020204030204" pitchFamily="34" charset="0"/>
              </a:rPr>
              <a:t>strong margins </a:t>
            </a:r>
            <a:r>
              <a:rPr sz="1400" dirty="0" smtClean="0">
                <a:solidFill>
                  <a:srgbClr val="000000"/>
                </a:solidFill>
                <a:latin typeface="Calibri" panose="020F0502020204030204" pitchFamily="34" charset="0"/>
              </a:rPr>
              <a:t>and </a:t>
            </a:r>
            <a:r>
              <a:rPr sz="1400" b="1" dirty="0" smtClean="0">
                <a:solidFill>
                  <a:srgbClr val="000000"/>
                </a:solidFill>
                <a:latin typeface="Calibri" panose="020F0502020204030204" pitchFamily="34" charset="0"/>
              </a:rPr>
              <a:t>long-term profitability</a:t>
            </a:r>
          </a:p>
        </p:txBody>
      </p:sp>
      <p:sp>
        <p:nvSpPr>
          <p:cNvPr id="78" name="Oval 77"/>
          <p:cNvSpPr/>
          <p:nvPr/>
        </p:nvSpPr>
        <p:spPr bwMode="auto">
          <a:xfrm>
            <a:off x="5309039" y="2779301"/>
            <a:ext cx="374904" cy="343165"/>
          </a:xfrm>
          <a:prstGeom prst="ellipse">
            <a:avLst/>
          </a:prstGeom>
          <a:solidFill>
            <a:srgbClr val="0073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sz="1400" dirty="0" smtClean="0">
                <a:solidFill>
                  <a:srgbClr val="FFFFFF"/>
                </a:solidFill>
                <a:latin typeface="Calibri" panose="020F0502020204030204" pitchFamily="34" charset="0"/>
                <a:cs typeface="Calibri" pitchFamily="34" charset="0"/>
              </a:rPr>
              <a:t>2</a:t>
            </a:r>
          </a:p>
        </p:txBody>
      </p:sp>
      <p:sp>
        <p:nvSpPr>
          <p:cNvPr id="308" name="TextBox 307"/>
          <p:cNvSpPr txBox="1"/>
          <p:nvPr/>
        </p:nvSpPr>
        <p:spPr>
          <a:xfrm>
            <a:off x="5770704" y="3638047"/>
            <a:ext cx="3800398" cy="307777"/>
          </a:xfrm>
          <a:prstGeom prst="rect">
            <a:avLst/>
          </a:prstGeom>
          <a:noFill/>
        </p:spPr>
        <p:txBody>
          <a:bodyPr wrap="square" rtlCol="0">
            <a:spAutoFit/>
          </a:bodyPr>
          <a:lstStyle/>
          <a:p>
            <a:pPr>
              <a:spcBef>
                <a:spcPts val="1560"/>
              </a:spcBef>
            </a:pPr>
            <a:r>
              <a:rPr sz="1400" b="1" dirty="0" smtClean="0">
                <a:solidFill>
                  <a:srgbClr val="000000"/>
                </a:solidFill>
                <a:latin typeface="Calibri" panose="020F0502020204030204" pitchFamily="34" charset="0"/>
              </a:rPr>
              <a:t>Resilient</a:t>
            </a:r>
            <a:r>
              <a:rPr sz="1400" dirty="0" smtClean="0">
                <a:solidFill>
                  <a:srgbClr val="000000"/>
                </a:solidFill>
                <a:latin typeface="Calibri" panose="020F0502020204030204" pitchFamily="34" charset="0"/>
              </a:rPr>
              <a:t> to downturns and recessionary cycles </a:t>
            </a:r>
          </a:p>
        </p:txBody>
      </p:sp>
      <p:sp>
        <p:nvSpPr>
          <p:cNvPr id="79" name="Oval 78"/>
          <p:cNvSpPr/>
          <p:nvPr/>
        </p:nvSpPr>
        <p:spPr bwMode="auto">
          <a:xfrm>
            <a:off x="5309039" y="3612659"/>
            <a:ext cx="374904" cy="343165"/>
          </a:xfrm>
          <a:prstGeom prst="ellipse">
            <a:avLst/>
          </a:prstGeom>
          <a:solidFill>
            <a:srgbClr val="009CDE"/>
          </a:solidFill>
          <a:ln w="9525">
            <a:noFill/>
            <a:round/>
            <a:headEnd/>
            <a:tailEnd/>
          </a:ln>
        </p:spPr>
        <p:txBody>
          <a:bodyPr anchor="ctr"/>
          <a:lstStyle/>
          <a:p>
            <a:pPr eaLnBrk="1" fontAlgn="auto" hangingPunct="1">
              <a:spcBef>
                <a:spcPts val="0"/>
              </a:spcBef>
              <a:spcAft>
                <a:spcPts val="0"/>
              </a:spcAft>
            </a:pPr>
            <a:r>
              <a:rPr sz="1400" kern="0" dirty="0" smtClean="0">
                <a:solidFill>
                  <a:srgbClr val="FFFFFF"/>
                </a:solidFill>
                <a:latin typeface="Calibri" panose="020F0502020204030204" pitchFamily="34" charset="0"/>
              </a:rPr>
              <a:t>3</a:t>
            </a:r>
            <a:endParaRPr sz="1400" kern="0" dirty="0">
              <a:solidFill>
                <a:srgbClr val="FFFFFF"/>
              </a:solidFill>
              <a:latin typeface="Calibri" panose="020F0502020204030204" pitchFamily="34" charset="0"/>
            </a:endParaRPr>
          </a:p>
        </p:txBody>
      </p:sp>
      <p:sp>
        <p:nvSpPr>
          <p:cNvPr id="314" name="TextBox 313"/>
          <p:cNvSpPr txBox="1"/>
          <p:nvPr/>
        </p:nvSpPr>
        <p:spPr>
          <a:xfrm>
            <a:off x="5770704" y="4468700"/>
            <a:ext cx="3722526" cy="523220"/>
          </a:xfrm>
          <a:prstGeom prst="rect">
            <a:avLst/>
          </a:prstGeom>
          <a:noFill/>
        </p:spPr>
        <p:txBody>
          <a:bodyPr wrap="square" rtlCol="0">
            <a:spAutoFit/>
          </a:bodyPr>
          <a:lstStyle/>
          <a:p>
            <a:pPr>
              <a:spcBef>
                <a:spcPts val="1560"/>
              </a:spcBef>
            </a:pPr>
            <a:r>
              <a:rPr sz="1400" dirty="0" smtClean="0">
                <a:solidFill>
                  <a:srgbClr val="000000"/>
                </a:solidFill>
                <a:latin typeface="Calibri" panose="020F0502020204030204" pitchFamily="34" charset="0"/>
              </a:rPr>
              <a:t>Visionary management team with a </a:t>
            </a:r>
            <a:r>
              <a:rPr sz="1400" b="1" dirty="0" smtClean="0">
                <a:solidFill>
                  <a:srgbClr val="000000"/>
                </a:solidFill>
                <a:latin typeface="Calibri" panose="020F0502020204030204" pitchFamily="34" charset="0"/>
              </a:rPr>
              <a:t>track record of innovation</a:t>
            </a:r>
            <a:endParaRPr sz="1400" dirty="0" smtClean="0">
              <a:solidFill>
                <a:srgbClr val="000000"/>
              </a:solidFill>
              <a:latin typeface="Calibri" panose="020F0502020204030204" pitchFamily="34" charset="0"/>
            </a:endParaRPr>
          </a:p>
        </p:txBody>
      </p:sp>
      <p:sp>
        <p:nvSpPr>
          <p:cNvPr id="80" name="Oval 79"/>
          <p:cNvSpPr/>
          <p:nvPr/>
        </p:nvSpPr>
        <p:spPr bwMode="auto">
          <a:xfrm>
            <a:off x="5309039" y="4443312"/>
            <a:ext cx="374904" cy="343165"/>
          </a:xfrm>
          <a:prstGeom prst="ellipse">
            <a:avLst/>
          </a:prstGeom>
          <a:solidFill>
            <a:srgbClr val="A39382"/>
          </a:solidFill>
          <a:ln w="9525">
            <a:noFill/>
            <a:round/>
            <a:headEnd/>
            <a:tailEnd/>
          </a:ln>
        </p:spPr>
        <p:txBody>
          <a:bodyPr anchor="ctr"/>
          <a:lstStyle/>
          <a:p>
            <a:pPr eaLnBrk="1" fontAlgn="auto" hangingPunct="1">
              <a:spcBef>
                <a:spcPts val="0"/>
              </a:spcBef>
              <a:spcAft>
                <a:spcPts val="0"/>
              </a:spcAft>
            </a:pPr>
            <a:r>
              <a:rPr sz="1400" kern="0" dirty="0" smtClean="0">
                <a:solidFill>
                  <a:srgbClr val="FFFFFF"/>
                </a:solidFill>
                <a:latin typeface="Calibri" panose="020F0502020204030204" pitchFamily="34" charset="0"/>
              </a:rPr>
              <a:t>4</a:t>
            </a:r>
            <a:endParaRPr sz="1400" kern="0" dirty="0">
              <a:solidFill>
                <a:srgbClr val="FFFFFF"/>
              </a:solidFill>
              <a:latin typeface="Calibri" panose="020F0502020204030204" pitchFamily="34" charset="0"/>
            </a:endParaRPr>
          </a:p>
        </p:txBody>
      </p:sp>
      <p:sp>
        <p:nvSpPr>
          <p:cNvPr id="316" name="TextBox 315"/>
          <p:cNvSpPr txBox="1"/>
          <p:nvPr/>
        </p:nvSpPr>
        <p:spPr>
          <a:xfrm>
            <a:off x="5770703" y="5176086"/>
            <a:ext cx="3731245" cy="523220"/>
          </a:xfrm>
          <a:prstGeom prst="rect">
            <a:avLst/>
          </a:prstGeom>
          <a:noFill/>
        </p:spPr>
        <p:txBody>
          <a:bodyPr wrap="square" rtlCol="0">
            <a:spAutoFit/>
          </a:bodyPr>
          <a:lstStyle/>
          <a:p>
            <a:pPr>
              <a:spcBef>
                <a:spcPts val="1560"/>
              </a:spcBef>
            </a:pPr>
            <a:r>
              <a:rPr sz="1400" dirty="0" smtClean="0">
                <a:solidFill>
                  <a:srgbClr val="000000"/>
                </a:solidFill>
                <a:latin typeface="Calibri" panose="020F0502020204030204" pitchFamily="34" charset="0"/>
              </a:rPr>
              <a:t>Demonstrated </a:t>
            </a:r>
            <a:r>
              <a:rPr sz="1400" b="1" dirty="0" smtClean="0">
                <a:solidFill>
                  <a:srgbClr val="000000"/>
                </a:solidFill>
                <a:latin typeface="Calibri" panose="020F0502020204030204" pitchFamily="34" charset="0"/>
              </a:rPr>
              <a:t>barriers to entry </a:t>
            </a:r>
            <a:r>
              <a:rPr sz="1400" dirty="0" smtClean="0">
                <a:solidFill>
                  <a:srgbClr val="000000"/>
                </a:solidFill>
                <a:latin typeface="Calibri" panose="020F0502020204030204" pitchFamily="34" charset="0"/>
              </a:rPr>
              <a:t>are crucial to maintaining growth and long term market share</a:t>
            </a:r>
          </a:p>
        </p:txBody>
      </p:sp>
      <p:sp>
        <p:nvSpPr>
          <p:cNvPr id="82" name="Oval 81"/>
          <p:cNvSpPr/>
          <p:nvPr/>
        </p:nvSpPr>
        <p:spPr bwMode="auto">
          <a:xfrm>
            <a:off x="5309039" y="5250725"/>
            <a:ext cx="374904" cy="343165"/>
          </a:xfrm>
          <a:prstGeom prst="ellipse">
            <a:avLst/>
          </a:prstGeom>
          <a:solidFill>
            <a:srgbClr val="279F00"/>
          </a:solidFill>
          <a:ln w="9525">
            <a:noFill/>
            <a:round/>
            <a:headEnd/>
            <a:tailEnd/>
          </a:ln>
        </p:spPr>
        <p:txBody>
          <a:bodyPr anchor="ctr"/>
          <a:lstStyle/>
          <a:p>
            <a:pPr eaLnBrk="1" fontAlgn="auto" hangingPunct="1">
              <a:spcBef>
                <a:spcPts val="0"/>
              </a:spcBef>
              <a:spcAft>
                <a:spcPts val="0"/>
              </a:spcAft>
            </a:pPr>
            <a:r>
              <a:rPr sz="1400" kern="0" dirty="0" smtClean="0">
                <a:solidFill>
                  <a:srgbClr val="FFFFFF"/>
                </a:solidFill>
                <a:latin typeface="Calibri" panose="020F0502020204030204" pitchFamily="34" charset="0"/>
              </a:rPr>
              <a:t>5</a:t>
            </a:r>
            <a:endParaRPr sz="1400" kern="0" dirty="0">
              <a:solidFill>
                <a:srgbClr val="FFFFFF"/>
              </a:solidFill>
              <a:latin typeface="Calibri" panose="020F0502020204030204" pitchFamily="34" charset="0"/>
            </a:endParaRPr>
          </a:p>
        </p:txBody>
      </p:sp>
      <p:sp>
        <p:nvSpPr>
          <p:cNvPr id="318" name="TextBox 317"/>
          <p:cNvSpPr txBox="1"/>
          <p:nvPr/>
        </p:nvSpPr>
        <p:spPr>
          <a:xfrm>
            <a:off x="5770703" y="6029980"/>
            <a:ext cx="3885495" cy="523220"/>
          </a:xfrm>
          <a:prstGeom prst="rect">
            <a:avLst/>
          </a:prstGeom>
          <a:noFill/>
        </p:spPr>
        <p:txBody>
          <a:bodyPr wrap="square" rtlCol="0">
            <a:spAutoFit/>
          </a:bodyPr>
          <a:lstStyle/>
          <a:p>
            <a:pPr>
              <a:spcBef>
                <a:spcPts val="1560"/>
              </a:spcBef>
            </a:pPr>
            <a:r>
              <a:rPr sz="1400" b="1" dirty="0" smtClean="0">
                <a:solidFill>
                  <a:srgbClr val="000000"/>
                </a:solidFill>
                <a:latin typeface="Calibri" panose="020F0502020204030204" pitchFamily="34" charset="0"/>
              </a:rPr>
              <a:t>Sustainable growth </a:t>
            </a:r>
            <a:r>
              <a:rPr sz="1400" dirty="0" smtClean="0">
                <a:solidFill>
                  <a:srgbClr val="000000"/>
                </a:solidFill>
                <a:latin typeface="Calibri" panose="020F0502020204030204" pitchFamily="34" charset="0"/>
              </a:rPr>
              <a:t>is the line in the sand between the haves and have-nots</a:t>
            </a:r>
          </a:p>
        </p:txBody>
      </p:sp>
      <p:sp>
        <p:nvSpPr>
          <p:cNvPr id="83" name="Oval 82"/>
          <p:cNvSpPr/>
          <p:nvPr/>
        </p:nvSpPr>
        <p:spPr bwMode="auto">
          <a:xfrm>
            <a:off x="5309039" y="6104619"/>
            <a:ext cx="374904" cy="343165"/>
          </a:xfrm>
          <a:prstGeom prst="ellipse">
            <a:avLst/>
          </a:prstGeom>
          <a:solidFill>
            <a:srgbClr val="5F2167"/>
          </a:solidFill>
          <a:ln w="9525">
            <a:noFill/>
            <a:round/>
            <a:headEnd/>
            <a:tailEnd/>
          </a:ln>
        </p:spPr>
        <p:txBody>
          <a:bodyPr anchor="ctr"/>
          <a:lstStyle/>
          <a:p>
            <a:pPr eaLnBrk="1" fontAlgn="auto" hangingPunct="1">
              <a:spcBef>
                <a:spcPts val="0"/>
              </a:spcBef>
              <a:spcAft>
                <a:spcPts val="0"/>
              </a:spcAft>
            </a:pPr>
            <a:r>
              <a:rPr sz="1400" kern="0" dirty="0" smtClean="0">
                <a:solidFill>
                  <a:srgbClr val="FFFFFF"/>
                </a:solidFill>
                <a:latin typeface="Calibri" panose="020F0502020204030204" pitchFamily="34" charset="0"/>
              </a:rPr>
              <a:t>6</a:t>
            </a:r>
            <a:endParaRPr sz="1400" kern="0" dirty="0">
              <a:solidFill>
                <a:srgbClr val="FFFFFF"/>
              </a:solidFill>
              <a:latin typeface="Calibri" panose="020F0502020204030204" pitchFamily="34" charset="0"/>
            </a:endParaRPr>
          </a:p>
        </p:txBody>
      </p:sp>
      <p:sp>
        <p:nvSpPr>
          <p:cNvPr id="9" name="AutoShape 2" descr="Image result for neil kell bank of amer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solidFill>
                <a:srgbClr val="000000"/>
              </a:solidFill>
              <a:latin typeface="Calibri" panose="020F0502020204030204" pitchFamily="34" charset="0"/>
            </a:endParaRPr>
          </a:p>
        </p:txBody>
      </p:sp>
      <p:sp>
        <p:nvSpPr>
          <p:cNvPr id="11" name="TextBox 10"/>
          <p:cNvSpPr txBox="1"/>
          <p:nvPr/>
        </p:nvSpPr>
        <p:spPr>
          <a:xfrm>
            <a:off x="1870381" y="3758700"/>
            <a:ext cx="1699162" cy="1015663"/>
          </a:xfrm>
          <a:prstGeom prst="rect">
            <a:avLst/>
          </a:prstGeom>
          <a:noFill/>
        </p:spPr>
        <p:txBody>
          <a:bodyPr wrap="square" rtlCol="0">
            <a:spAutoFit/>
          </a:bodyPr>
          <a:lstStyle/>
          <a:p>
            <a:pPr algn="ctr">
              <a:spcBef>
                <a:spcPts val="1560"/>
              </a:spcBef>
            </a:pPr>
            <a:r>
              <a:rPr sz="2000" b="1" i="1" dirty="0" smtClean="0">
                <a:solidFill>
                  <a:srgbClr val="000000"/>
                </a:solidFill>
                <a:latin typeface="Calibri" panose="020F0502020204030204" pitchFamily="34" charset="0"/>
                <a:cs typeface="Calibri" pitchFamily="34" charset="0"/>
              </a:rPr>
              <a:t>Disrupting the Digital Experience</a:t>
            </a:r>
            <a:endParaRPr sz="1800" i="1" dirty="0" smtClean="0">
              <a:solidFill>
                <a:srgbClr val="000000"/>
              </a:solidFill>
              <a:latin typeface="Calibri" panose="020F0502020204030204" pitchFamily="34" charset="0"/>
            </a:endParaRPr>
          </a:p>
        </p:txBody>
      </p:sp>
      <p:sp>
        <p:nvSpPr>
          <p:cNvPr id="84" name="Topic Heading"/>
          <p:cNvSpPr txBox="1">
            <a:spLocks noChangeArrowheads="1"/>
          </p:cNvSpPr>
          <p:nvPr>
            <p:custDataLst>
              <p:tags r:id="rId5"/>
            </p:custDataLst>
          </p:nvPr>
        </p:nvSpPr>
        <p:spPr bwMode="auto">
          <a:xfrm>
            <a:off x="520667" y="1764775"/>
            <a:ext cx="4411221" cy="297517"/>
          </a:xfrm>
          <a:prstGeom prst="rect">
            <a:avLst/>
          </a:prstGeom>
          <a:noFill/>
          <a:ln w="12700">
            <a:noFill/>
            <a:prstDash val="dash"/>
            <a:miter lim="800000"/>
            <a:headEnd/>
            <a:tailEnd/>
          </a:ln>
          <a:effectLst/>
        </p:spPr>
        <p:txBody>
          <a:bodyPr wrap="square" lIns="0" tIns="50800" rIns="0" bIns="0">
            <a:spAutoFit/>
          </a:bodyPr>
          <a:lstStyle/>
          <a:p>
            <a:pPr eaLnBrk="1" hangingPunct="1"/>
            <a:r>
              <a:rPr sz="1600" b="1" dirty="0" smtClean="0">
                <a:solidFill>
                  <a:srgbClr val="000000"/>
                </a:solidFill>
                <a:latin typeface="Calibri" panose="020F0502020204030204" pitchFamily="34" charset="0"/>
                <a:ea typeface="ＭＳ Ｐゴシック"/>
                <a:cs typeface="Calibri" pitchFamily="34" charset="0"/>
              </a:rPr>
              <a:t>Flywheel of Success</a:t>
            </a:r>
            <a:endParaRPr altLang="en-US" sz="1600" b="1" baseline="30000" dirty="0" smtClean="0">
              <a:solidFill>
                <a:srgbClr val="000000"/>
              </a:solidFill>
              <a:latin typeface="Calibri" panose="020F0502020204030204" pitchFamily="34" charset="0"/>
              <a:ea typeface="ＭＳ Ｐゴシック"/>
              <a:cs typeface="Calibri" pitchFamily="34" charset="0"/>
            </a:endParaRPr>
          </a:p>
        </p:txBody>
      </p:sp>
    </p:spTree>
    <p:custDataLst>
      <p:tags r:id="rId1"/>
    </p:custDataLst>
    <p:extLst>
      <p:ext uri="{BB962C8B-B14F-4D97-AF65-F5344CB8AC3E}">
        <p14:creationId xmlns:p14="http://schemas.microsoft.com/office/powerpoint/2010/main" val="7364950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b="0" smtClean="0">
                <a:latin typeface="Calibri" panose="020F0502020204030204" pitchFamily="34" charset="0"/>
              </a:rPr>
              <a:t>What Does this Mean for Technology Execs?</a:t>
            </a:r>
            <a:endParaRPr lang="en-US" b="0" dirty="0">
              <a:latin typeface="Calibri" panose="020F0502020204030204" pitchFamily="34" charset="0"/>
            </a:endParaRPr>
          </a:p>
        </p:txBody>
      </p:sp>
      <p:sp>
        <p:nvSpPr>
          <p:cNvPr id="3092" name="Line 3"/>
          <p:cNvSpPr>
            <a:spLocks noChangeShapeType="1"/>
          </p:cNvSpPr>
          <p:nvPr>
            <p:custDataLst>
              <p:tags r:id="rId3"/>
            </p:custDataLst>
          </p:nvPr>
        </p:nvSpPr>
        <p:spPr bwMode="auto">
          <a:xfrm>
            <a:off x="3443287" y="484188"/>
            <a:ext cx="0" cy="0"/>
          </a:xfrm>
          <a:prstGeom prst="line">
            <a:avLst/>
          </a:prstGeom>
          <a:noFill/>
          <a:ln w="25400">
            <a:noFill/>
            <a:round/>
            <a:headEnd/>
            <a:tailEnd/>
          </a:ln>
        </p:spPr>
        <p:txBody>
          <a:bodyPr wrap="none" anchor="ctr">
            <a:spAutoFit/>
          </a:bodyPr>
          <a:lstStyle/>
          <a:p>
            <a:endParaRPr lang="en-US" dirty="0">
              <a:latin typeface="Calibri" panose="020F0502020204030204" pitchFamily="34" charset="0"/>
            </a:endParaRPr>
          </a:p>
        </p:txBody>
      </p:sp>
      <p:sp>
        <p:nvSpPr>
          <p:cNvPr id="53" name="Main Heading"/>
          <p:cNvSpPr>
            <a:spLocks noChangeArrowheads="1"/>
          </p:cNvSpPr>
          <p:nvPr>
            <p:custDataLst>
              <p:tags r:id="rId4"/>
            </p:custDataLst>
          </p:nvPr>
        </p:nvSpPr>
        <p:spPr bwMode="gray">
          <a:xfrm>
            <a:off x="356615" y="502919"/>
            <a:ext cx="7772400" cy="296863"/>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smtClean="0">
                <a:solidFill>
                  <a:srgbClr val="000000"/>
                </a:solidFill>
                <a:cs typeface="Calibri" panose="020F0502020204030204" pitchFamily="34" charset="0"/>
              </a:rPr>
              <a:t>Key Observations</a:t>
            </a:r>
            <a:endParaRPr lang="en-US" sz="2800" b="0" dirty="0">
              <a:solidFill>
                <a:srgbClr val="000000"/>
              </a:solidFill>
              <a:cs typeface="Calibri" panose="020F0502020204030204" pitchFamily="34" charset="0"/>
            </a:endParaRPr>
          </a:p>
        </p:txBody>
      </p:sp>
      <p:sp>
        <p:nvSpPr>
          <p:cNvPr id="207" name="Textbox - with 1st bullet (L)"/>
          <p:cNvSpPr>
            <a:spLocks noGrp="1"/>
          </p:cNvSpPr>
          <p:nvPr>
            <p:custDataLst>
              <p:tags r:id="rId5"/>
            </p:custDataLst>
          </p:nvPr>
        </p:nvSpPr>
        <p:spPr>
          <a:xfrm>
            <a:off x="452955" y="1425158"/>
            <a:ext cx="9148245" cy="4134465"/>
          </a:xfrm>
          <a:prstGeom prst="rect">
            <a:avLst/>
          </a:prstGeom>
        </p:spPr>
        <p:txBody>
          <a:bodyPr vert="horz" wrap="square" lIns="0" tIns="45720" rIns="0" bIns="45720" rtlCol="0">
            <a:spAutoFit/>
          </a:bodyPr>
          <a:lstStyle>
            <a:lvl1pPr marL="228600" indent="-228600" algn="l" defTabSz="914400" rtl="0" eaLnBrk="1" latinLnBrk="0" hangingPunct="1">
              <a:spcBef>
                <a:spcPts val="1560"/>
              </a:spcBef>
              <a:buSzPct val="80000"/>
              <a:buFont typeface="Wingdings" pitchFamily="2" charset="2"/>
              <a:buChar char=""/>
              <a:defRPr sz="1300" kern="1200" baseline="0">
                <a:solidFill>
                  <a:schemeClr val="tx1"/>
                </a:solidFill>
                <a:latin typeface="Calibri" pitchFamily="34" charset="0"/>
                <a:ea typeface="+mn-ea"/>
                <a:cs typeface="Calibri" pitchFamily="34" charset="0"/>
              </a:defRPr>
            </a:lvl1pPr>
            <a:lvl2pPr marL="571500" indent="-233050" algn="l" defTabSz="914400" rtl="0" eaLnBrk="1" latinLnBrk="0" hangingPunct="1">
              <a:spcBef>
                <a:spcPts val="780"/>
              </a:spcBef>
              <a:buSzPct val="65000"/>
              <a:buFont typeface="Wingdings" pitchFamily="2" charset="2"/>
              <a:buChar char="n"/>
              <a:defRPr sz="1300" kern="1200" baseline="0">
                <a:solidFill>
                  <a:schemeClr val="tx1"/>
                </a:solidFill>
                <a:latin typeface="Calibri" pitchFamily="34" charset="0"/>
                <a:ea typeface="+mn-ea"/>
                <a:cs typeface="Calibri" pitchFamily="34" charset="0"/>
              </a:defRPr>
            </a:lvl2pPr>
            <a:lvl3pPr marL="914400" indent="-284163"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Calibri" pitchFamily="34" charset="0"/>
                <a:ea typeface="+mn-ea"/>
                <a:cs typeface="Calibri" pitchFamily="34" charset="0"/>
              </a:defRPr>
            </a:lvl3pPr>
            <a:lvl4pPr marL="1243584" indent="-219456" algn="l" defTabSz="914400" rtl="0" eaLnBrk="1" latinLnBrk="0" hangingPunct="1">
              <a:spcBef>
                <a:spcPts val="780"/>
              </a:spcBef>
              <a:buFont typeface="Wingdings" pitchFamily="2" charset="2"/>
              <a:buChar char=""/>
              <a:defRPr sz="1300"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ts val="0"/>
              </a:spcBef>
              <a:buFontTx/>
              <a:buNone/>
              <a:defRPr sz="13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500"/>
              </a:spcBef>
              <a:spcAft>
                <a:spcPts val="500"/>
              </a:spcAft>
            </a:pPr>
            <a:r>
              <a:rPr lang="en-US" sz="2400" dirty="0" smtClean="0">
                <a:solidFill>
                  <a:srgbClr val="000000"/>
                </a:solidFill>
              </a:rPr>
              <a:t> The markets are open…substantial public and private capital available</a:t>
            </a:r>
          </a:p>
          <a:p>
            <a:pPr>
              <a:spcBef>
                <a:spcPts val="500"/>
              </a:spcBef>
              <a:spcAft>
                <a:spcPts val="500"/>
              </a:spcAft>
            </a:pPr>
            <a:endParaRPr lang="en-US" sz="2400" b="0" dirty="0">
              <a:solidFill>
                <a:srgbClr val="000000"/>
              </a:solidFill>
            </a:endParaRPr>
          </a:p>
          <a:p>
            <a:pPr>
              <a:spcBef>
                <a:spcPts val="500"/>
              </a:spcBef>
              <a:spcAft>
                <a:spcPts val="500"/>
              </a:spcAft>
            </a:pPr>
            <a:r>
              <a:rPr lang="en-US" sz="2400" dirty="0" smtClean="0">
                <a:solidFill>
                  <a:srgbClr val="000000"/>
                </a:solidFill>
              </a:rPr>
              <a:t>IPO market is open for high quality middle market companies</a:t>
            </a:r>
            <a:endParaRPr lang="en-US" sz="2400" b="0" dirty="0" smtClean="0">
              <a:solidFill>
                <a:srgbClr val="000000"/>
              </a:solidFill>
            </a:endParaRPr>
          </a:p>
          <a:p>
            <a:pPr>
              <a:spcBef>
                <a:spcPts val="500"/>
              </a:spcBef>
              <a:spcAft>
                <a:spcPts val="500"/>
              </a:spcAft>
            </a:pPr>
            <a:endParaRPr lang="en-US" sz="2400" b="0" dirty="0" smtClean="0">
              <a:solidFill>
                <a:srgbClr val="000000"/>
              </a:solidFill>
            </a:endParaRPr>
          </a:p>
          <a:p>
            <a:pPr>
              <a:spcBef>
                <a:spcPts val="500"/>
              </a:spcBef>
              <a:spcAft>
                <a:spcPts val="500"/>
              </a:spcAft>
            </a:pPr>
            <a:r>
              <a:rPr lang="en-US" sz="2400" dirty="0" smtClean="0">
                <a:solidFill>
                  <a:srgbClr val="000000"/>
                </a:solidFill>
              </a:rPr>
              <a:t>M&amp;A highly active for </a:t>
            </a:r>
            <a:r>
              <a:rPr lang="en-US" sz="2400" dirty="0">
                <a:solidFill>
                  <a:srgbClr val="000000"/>
                </a:solidFill>
              </a:rPr>
              <a:t>both buyers and sellers</a:t>
            </a:r>
          </a:p>
          <a:p>
            <a:pPr lvl="1">
              <a:spcBef>
                <a:spcPts val="500"/>
              </a:spcBef>
              <a:spcAft>
                <a:spcPts val="500"/>
              </a:spcAft>
              <a:buFontTx/>
              <a:buChar char="-"/>
            </a:pPr>
            <a:r>
              <a:rPr lang="en-US" sz="2000" b="0" dirty="0" smtClean="0">
                <a:solidFill>
                  <a:srgbClr val="000000"/>
                </a:solidFill>
              </a:rPr>
              <a:t>Interested parties should capitalize on current conditions</a:t>
            </a:r>
          </a:p>
          <a:p>
            <a:pPr>
              <a:spcBef>
                <a:spcPts val="500"/>
              </a:spcBef>
              <a:spcAft>
                <a:spcPts val="500"/>
              </a:spcAft>
            </a:pPr>
            <a:endParaRPr lang="en-US" sz="1100" b="0" dirty="0" smtClean="0">
              <a:solidFill>
                <a:srgbClr val="000000"/>
              </a:solidFill>
            </a:endParaRPr>
          </a:p>
          <a:p>
            <a:pPr>
              <a:spcBef>
                <a:spcPts val="500"/>
              </a:spcBef>
              <a:spcAft>
                <a:spcPts val="500"/>
              </a:spcAft>
            </a:pPr>
            <a:r>
              <a:rPr lang="en-US" sz="2400" dirty="0" smtClean="0">
                <a:solidFill>
                  <a:srgbClr val="000000"/>
                </a:solidFill>
              </a:rPr>
              <a:t>Financial sponsors remain extremely active as both buyers and sellers</a:t>
            </a:r>
          </a:p>
          <a:p>
            <a:pPr lvl="1">
              <a:spcBef>
                <a:spcPts val="500"/>
              </a:spcBef>
              <a:spcAft>
                <a:spcPts val="500"/>
              </a:spcAft>
              <a:buFontTx/>
              <a:buChar char="-"/>
            </a:pPr>
            <a:r>
              <a:rPr lang="en-US" sz="2000" b="0" dirty="0" smtClean="0">
                <a:solidFill>
                  <a:srgbClr val="000000"/>
                </a:solidFill>
              </a:rPr>
              <a:t>Pre-IPO </a:t>
            </a:r>
            <a:r>
              <a:rPr lang="en-US" sz="2000" b="0" dirty="0">
                <a:solidFill>
                  <a:srgbClr val="000000"/>
                </a:solidFill>
              </a:rPr>
              <a:t>Equity Capital Raises Can Be An Attractive Option</a:t>
            </a:r>
            <a:endParaRPr lang="en-US" sz="2000" b="0" dirty="0" smtClean="0">
              <a:solidFill>
                <a:srgbClr val="000000"/>
              </a:solidFill>
            </a:endParaRPr>
          </a:p>
        </p:txBody>
      </p:sp>
      <p:sp>
        <p:nvSpPr>
          <p:cNvPr id="2" name="TextBox 1"/>
          <p:cNvSpPr txBox="1"/>
          <p:nvPr>
            <p:custDataLst>
              <p:tags r:id="rId6"/>
            </p:custDataLst>
          </p:nvPr>
        </p:nvSpPr>
        <p:spPr>
          <a:xfrm>
            <a:off x="356616" y="7315200"/>
            <a:ext cx="254000" cy="153888"/>
          </a:xfrm>
          <a:prstGeom prst="rect">
            <a:avLst/>
          </a:prstGeom>
          <a:noFill/>
        </p:spPr>
        <p:txBody>
          <a:bodyPr vert="horz" lIns="0" tIns="0" rIns="0" bIns="0" rtlCol="0" anchorCtr="0">
            <a:spAutoFit/>
          </a:bodyPr>
          <a:lstStyle/>
          <a:p>
            <a:r>
              <a:rPr lang="en-US" sz="1000" b="0" dirty="0" smtClean="0">
                <a:solidFill>
                  <a:srgbClr val="000000"/>
                </a:solidFill>
              </a:rPr>
              <a:t>25</a:t>
            </a:r>
            <a:endParaRPr lang="en-US" sz="1000" b="0" dirty="0">
              <a:solidFill>
                <a:srgbClr val="000000"/>
              </a:solidFill>
            </a:endParaRPr>
          </a:p>
        </p:txBody>
      </p:sp>
    </p:spTree>
    <p:custDataLst>
      <p:tags r:id="rId1"/>
    </p:custDataLst>
    <p:extLst>
      <p:ext uri="{BB962C8B-B14F-4D97-AF65-F5344CB8AC3E}">
        <p14:creationId xmlns:p14="http://schemas.microsoft.com/office/powerpoint/2010/main" val="19111517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Publishing Placeholder" hidden="1"/>
          <p:cNvSpPr>
            <a:spLocks noGrp="1"/>
          </p:cNvSpPr>
          <p:nvPr>
            <p:ph type="ctrTitle"/>
            <p:custDataLst>
              <p:tags r:id="rId2"/>
            </p:custDataLst>
          </p:nvPr>
        </p:nvSpPr>
        <p:spPr>
          <a:xfrm>
            <a:off x="0" y="7773670"/>
            <a:ext cx="10058400" cy="50800"/>
          </a:xfrm>
          <a:prstGeom prst="rect">
            <a:avLst/>
          </a:prstGeom>
        </p:spPr>
        <p:txBody>
          <a:bodyPr lIns="0" tIns="0" rIns="0" bIns="0"/>
          <a:lstStyle>
            <a:lvl1pPr>
              <a:defRPr sz="100" b="0" baseline="0">
                <a:solidFill>
                  <a:srgbClr val="738EA5"/>
                </a:solidFill>
                <a:latin typeface="Calibri"/>
              </a:defRPr>
            </a:lvl1pPr>
          </a:lstStyle>
          <a:p>
            <a:r>
              <a:rPr lang="en-US" smtClean="0">
                <a:latin typeface="Calibri" panose="020F0502020204030204" pitchFamily="34" charset="0"/>
              </a:rPr>
              <a:t>Key Themes</a:t>
            </a:r>
            <a:endParaRPr lang="en-US" dirty="0">
              <a:latin typeface="Calibri" panose="020F0502020204030204" pitchFamily="34" charset="0"/>
            </a:endParaRPr>
          </a:p>
        </p:txBody>
      </p:sp>
      <p:sp>
        <p:nvSpPr>
          <p:cNvPr id="6" name="Divider Heading"/>
          <p:cNvSpPr txBox="1">
            <a:spLocks noChangeArrowheads="1"/>
          </p:cNvSpPr>
          <p:nvPr>
            <p:custDataLst>
              <p:tags r:id="rId3"/>
            </p:custDataLst>
          </p:nvPr>
        </p:nvSpPr>
        <p:spPr bwMode="auto">
          <a:xfrm>
            <a:off x="228600" y="1879951"/>
            <a:ext cx="9354311" cy="2369880"/>
          </a:xfrm>
          <a:prstGeom prst="rect">
            <a:avLst/>
          </a:prstGeom>
          <a:noFill/>
          <a:ln w="9525">
            <a:noFill/>
            <a:miter lim="800000"/>
            <a:headEnd/>
            <a:tailEnd/>
          </a:ln>
          <a:effectLst/>
        </p:spPr>
        <p:txBody>
          <a:bodyPr lIns="0" tIns="0" rIns="0" bIns="0" anchor="ctr">
            <a:spAutoFit/>
          </a:bodyPr>
          <a:lstStyle/>
          <a:p>
            <a:pPr marL="0" indent="0" algn="ctr">
              <a:spcBef>
                <a:spcPts val="300"/>
              </a:spcBef>
              <a:spcAft>
                <a:spcPts val="300"/>
              </a:spcAft>
              <a:buNone/>
            </a:pPr>
            <a:r>
              <a:rPr lang="en-US" sz="4800" dirty="0">
                <a:solidFill>
                  <a:srgbClr val="000000"/>
                </a:solidFill>
              </a:rPr>
              <a:t>todd.d.wilson@bofa.com</a:t>
            </a:r>
          </a:p>
          <a:p>
            <a:pPr marL="0" indent="0" algn="ctr">
              <a:spcBef>
                <a:spcPts val="300"/>
              </a:spcBef>
              <a:spcAft>
                <a:spcPts val="300"/>
              </a:spcAft>
              <a:buNone/>
            </a:pPr>
            <a:endParaRPr lang="en-US" sz="4800" dirty="0" smtClean="0">
              <a:solidFill>
                <a:srgbClr val="000000"/>
              </a:solidFill>
            </a:endParaRPr>
          </a:p>
          <a:p>
            <a:pPr marL="0" indent="0" algn="ctr">
              <a:spcBef>
                <a:spcPts val="300"/>
              </a:spcBef>
              <a:spcAft>
                <a:spcPts val="300"/>
              </a:spcAft>
              <a:buNone/>
            </a:pPr>
            <a:r>
              <a:rPr lang="en-US" sz="4800" dirty="0" smtClean="0">
                <a:solidFill>
                  <a:srgbClr val="000000"/>
                </a:solidFill>
              </a:rPr>
              <a:t>619-515-5649</a:t>
            </a:r>
            <a:endParaRPr lang="en-US" altLang="en-US" sz="4800" b="0" dirty="0" smtClean="0">
              <a:solidFill>
                <a:srgbClr val="000000"/>
              </a:solidFill>
              <a:cs typeface="Calibri" panose="020F0502020204030204" pitchFamily="34" charset="0"/>
            </a:endParaRPr>
          </a:p>
        </p:txBody>
      </p:sp>
    </p:spTree>
    <p:custDataLst>
      <p:tags r:id="rId1"/>
    </p:custDataLst>
    <p:extLst>
      <p:ext uri="{BB962C8B-B14F-4D97-AF65-F5344CB8AC3E}">
        <p14:creationId xmlns:p14="http://schemas.microsoft.com/office/powerpoint/2010/main" val="226147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Publishing Placeholder" hidden="1"/>
          <p:cNvSpPr>
            <a:spLocks noGrp="1"/>
          </p:cNvSpPr>
          <p:nvPr>
            <p:ph type="ctrTitle"/>
            <p:custDataLst>
              <p:tags r:id="rId2"/>
            </p:custDataLst>
          </p:nvPr>
        </p:nvSpPr>
        <p:spPr>
          <a:xfrm>
            <a:off x="0" y="7773670"/>
            <a:ext cx="10058400" cy="50800"/>
          </a:xfrm>
          <a:prstGeom prst="rect">
            <a:avLst/>
          </a:prstGeom>
        </p:spPr>
        <p:txBody>
          <a:bodyPr lIns="0" tIns="0" rIns="0" bIns="0"/>
          <a:lstStyle>
            <a:lvl1pPr>
              <a:defRPr sz="100" b="0" baseline="0">
                <a:solidFill>
                  <a:srgbClr val="738EA5"/>
                </a:solidFill>
                <a:latin typeface="Calibri"/>
              </a:defRPr>
            </a:lvl1pPr>
          </a:lstStyle>
          <a:p>
            <a:r>
              <a:rPr lang="en-US" smtClean="0">
                <a:latin typeface="Calibri" panose="020F0502020204030204" pitchFamily="34" charset="0"/>
              </a:rPr>
              <a:t>Key Themes</a:t>
            </a:r>
            <a:endParaRPr lang="en-US" dirty="0">
              <a:latin typeface="Calibri" panose="020F0502020204030204" pitchFamily="34" charset="0"/>
            </a:endParaRPr>
          </a:p>
        </p:txBody>
      </p:sp>
      <p:sp>
        <p:nvSpPr>
          <p:cNvPr id="6" name="Divider Heading"/>
          <p:cNvSpPr txBox="1">
            <a:spLocks noChangeArrowheads="1"/>
          </p:cNvSpPr>
          <p:nvPr>
            <p:custDataLst>
              <p:tags r:id="rId3"/>
            </p:custDataLst>
          </p:nvPr>
        </p:nvSpPr>
        <p:spPr bwMode="auto">
          <a:xfrm>
            <a:off x="228600" y="2743200"/>
            <a:ext cx="9354311" cy="643381"/>
          </a:xfrm>
          <a:prstGeom prst="rect">
            <a:avLst/>
          </a:prstGeom>
          <a:noFill/>
          <a:ln w="9525">
            <a:noFill/>
            <a:miter lim="800000"/>
            <a:headEnd/>
            <a:tailEnd/>
          </a:ln>
          <a:effectLst/>
        </p:spPr>
        <p:txBody>
          <a:bodyPr lIns="0" tIns="0" rIns="0" bIns="0" anchor="ctr">
            <a:spAutoFit/>
          </a:bodyPr>
          <a:lstStyle/>
          <a:p>
            <a:pPr algn="ctr">
              <a:lnSpc>
                <a:spcPts val="5000"/>
              </a:lnSpc>
            </a:pPr>
            <a:r>
              <a:rPr lang="en-US" altLang="en-US" sz="4800" b="0" dirty="0" smtClean="0">
                <a:solidFill>
                  <a:srgbClr val="000000"/>
                </a:solidFill>
                <a:cs typeface="Calibri" panose="020F0502020204030204" pitchFamily="34" charset="0"/>
              </a:rPr>
              <a:t>Appendix</a:t>
            </a:r>
          </a:p>
        </p:txBody>
      </p:sp>
    </p:spTree>
    <p:custDataLst>
      <p:tags r:id="rId1"/>
    </p:custDataLst>
    <p:extLst>
      <p:ext uri="{BB962C8B-B14F-4D97-AF65-F5344CB8AC3E}">
        <p14:creationId xmlns:p14="http://schemas.microsoft.com/office/powerpoint/2010/main" val="704816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Publishing Placeholder" hidden="1"/>
          <p:cNvSpPr>
            <a:spLocks noGrp="1"/>
          </p:cNvSpPr>
          <p:nvPr>
            <p:ph type="title"/>
            <p:custDataLst>
              <p:tags r:id="rId3"/>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Technology M&amp;A Overview</a:t>
            </a:r>
            <a:endParaRPr lang="en-US" dirty="0">
              <a:latin typeface="Calibri" panose="020F0502020204030204" pitchFamily="34" charset="0"/>
            </a:endParaRPr>
          </a:p>
        </p:txBody>
      </p:sp>
      <p:sp>
        <p:nvSpPr>
          <p:cNvPr id="143" name="Textbox - with 1st bullet"/>
          <p:cNvSpPr>
            <a:spLocks noGrp="1"/>
          </p:cNvSpPr>
          <p:nvPr>
            <p:custDataLst>
              <p:tags r:id="rId4"/>
            </p:custDataLst>
          </p:nvPr>
        </p:nvSpPr>
        <p:spPr>
          <a:xfrm>
            <a:off x="563880" y="977754"/>
            <a:ext cx="9191844" cy="4855175"/>
          </a:xfrm>
          <a:prstGeom prst="rect">
            <a:avLst/>
          </a:prstGeom>
        </p:spPr>
        <p:txBody>
          <a:bodyPr vert="horz" wrap="square" lIns="0" tIns="45720" rIns="0" bIns="45720" rtlCol="0">
            <a:spAutoFit/>
          </a:bodyPr>
          <a:lstStyle>
            <a:lvl1pPr marL="228600" indent="-228600" algn="l" defTabSz="914400" rtl="0" eaLnBrk="1" latinLnBrk="0" hangingPunct="1">
              <a:spcBef>
                <a:spcPts val="1560"/>
              </a:spcBef>
              <a:buSzPct val="80000"/>
              <a:buFont typeface="Wingdings" pitchFamily="2" charset="2"/>
              <a:buChar char=""/>
              <a:defRPr sz="1300" kern="1200" baseline="0">
                <a:solidFill>
                  <a:schemeClr val="tx1"/>
                </a:solidFill>
                <a:latin typeface="Calibri" pitchFamily="34" charset="0"/>
                <a:ea typeface="+mn-ea"/>
                <a:cs typeface="Calibri" pitchFamily="34" charset="0"/>
              </a:defRPr>
            </a:lvl1pPr>
            <a:lvl2pPr marL="571500" indent="-233050" algn="l" defTabSz="914400" rtl="0" eaLnBrk="1" latinLnBrk="0" hangingPunct="1">
              <a:spcBef>
                <a:spcPts val="780"/>
              </a:spcBef>
              <a:buSzPct val="65000"/>
              <a:buFont typeface="Wingdings" pitchFamily="2" charset="2"/>
              <a:buChar char="n"/>
              <a:defRPr sz="1300" kern="1200" baseline="0">
                <a:solidFill>
                  <a:schemeClr val="tx1"/>
                </a:solidFill>
                <a:latin typeface="Calibri" pitchFamily="34" charset="0"/>
                <a:ea typeface="+mn-ea"/>
                <a:cs typeface="Calibri" pitchFamily="34" charset="0"/>
              </a:defRPr>
            </a:lvl2pPr>
            <a:lvl3pPr marL="914400" indent="-284163"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Calibri" pitchFamily="34" charset="0"/>
                <a:ea typeface="+mn-ea"/>
                <a:cs typeface="Calibri" pitchFamily="34" charset="0"/>
              </a:defRPr>
            </a:lvl3pPr>
            <a:lvl4pPr marL="1243584" indent="-219456" algn="l" defTabSz="914400" rtl="0" eaLnBrk="1" latinLnBrk="0" hangingPunct="1">
              <a:spcBef>
                <a:spcPts val="780"/>
              </a:spcBef>
              <a:buFont typeface="Wingdings" pitchFamily="2" charset="2"/>
              <a:buChar char=""/>
              <a:defRPr sz="1300"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ts val="0"/>
              </a:spcBef>
              <a:buFontTx/>
              <a:buNone/>
              <a:defRPr sz="13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ts val="1680"/>
              </a:lnSpc>
              <a:spcBef>
                <a:spcPts val="0"/>
              </a:spcBef>
              <a:spcAft>
                <a:spcPts val="1200"/>
              </a:spcAft>
            </a:pPr>
            <a:endParaRPr lang="en-US" sz="1800" b="0" dirty="0" smtClean="0">
              <a:solidFill>
                <a:srgbClr val="000000"/>
              </a:solidFill>
            </a:endParaRPr>
          </a:p>
          <a:p>
            <a:pPr marL="0" indent="0">
              <a:lnSpc>
                <a:spcPts val="1680"/>
              </a:lnSpc>
              <a:spcBef>
                <a:spcPts val="0"/>
              </a:spcBef>
              <a:spcAft>
                <a:spcPts val="1200"/>
              </a:spcAft>
              <a:buNone/>
            </a:pPr>
            <a:endParaRPr lang="en-US" sz="1800" b="0" dirty="0" smtClean="0">
              <a:solidFill>
                <a:srgbClr val="000000"/>
              </a:solidFill>
            </a:endParaRPr>
          </a:p>
          <a:p>
            <a:pPr lvl="1">
              <a:spcBef>
                <a:spcPts val="0"/>
              </a:spcBef>
              <a:spcAft>
                <a:spcPts val="300"/>
              </a:spcAft>
            </a:pPr>
            <a:r>
              <a:rPr lang="en-US" sz="1800" b="0" dirty="0" smtClean="0"/>
              <a:t> </a:t>
            </a:r>
            <a:r>
              <a:rPr lang="en-US" sz="1800" dirty="0" smtClean="0"/>
              <a:t>Lack of organic growth leading to strategics pursuing scarce assets growing at scale</a:t>
            </a:r>
          </a:p>
          <a:p>
            <a:pPr lvl="1">
              <a:spcBef>
                <a:spcPts val="0"/>
              </a:spcBef>
              <a:spcAft>
                <a:spcPts val="300"/>
              </a:spcAft>
            </a:pPr>
            <a:endParaRPr lang="en-US" sz="2000" dirty="0" smtClean="0"/>
          </a:p>
          <a:p>
            <a:pPr marL="338450" lvl="1" indent="0">
              <a:spcBef>
                <a:spcPts val="0"/>
              </a:spcBef>
              <a:spcAft>
                <a:spcPts val="300"/>
              </a:spcAft>
              <a:buNone/>
            </a:pPr>
            <a:endParaRPr lang="en-US" sz="2000" dirty="0" smtClean="0"/>
          </a:p>
          <a:p>
            <a:pPr lvl="1">
              <a:spcBef>
                <a:spcPts val="0"/>
              </a:spcBef>
              <a:spcAft>
                <a:spcPts val="300"/>
              </a:spcAft>
            </a:pPr>
            <a:r>
              <a:rPr lang="en-US" sz="1800" dirty="0" smtClean="0"/>
              <a:t> Large </a:t>
            </a:r>
            <a:r>
              <a:rPr lang="en-US" sz="1800" dirty="0"/>
              <a:t>private equity entries/exits, especially in software</a:t>
            </a:r>
          </a:p>
          <a:p>
            <a:pPr lvl="1">
              <a:spcBef>
                <a:spcPts val="0"/>
              </a:spcBef>
              <a:spcAft>
                <a:spcPts val="1200"/>
              </a:spcAft>
            </a:pPr>
            <a:endParaRPr lang="en-US" sz="1800" dirty="0" smtClean="0"/>
          </a:p>
          <a:p>
            <a:pPr marL="338450" lvl="1" indent="0">
              <a:spcBef>
                <a:spcPts val="0"/>
              </a:spcBef>
              <a:spcAft>
                <a:spcPts val="1200"/>
              </a:spcAft>
              <a:buNone/>
            </a:pPr>
            <a:endParaRPr lang="en-US" sz="1800" dirty="0" smtClean="0"/>
          </a:p>
          <a:p>
            <a:pPr marL="338450" lvl="1" indent="0">
              <a:spcBef>
                <a:spcPts val="0"/>
              </a:spcBef>
              <a:spcAft>
                <a:spcPts val="1200"/>
              </a:spcAft>
              <a:buNone/>
            </a:pPr>
            <a:r>
              <a:rPr lang="en-US" sz="1800" dirty="0" smtClean="0"/>
              <a:t>     Non-tech </a:t>
            </a:r>
            <a:r>
              <a:rPr lang="en-US" sz="1800" dirty="0"/>
              <a:t>acquirers aggressively pursuing technology </a:t>
            </a:r>
            <a:r>
              <a:rPr lang="en-US" sz="1800" dirty="0" smtClean="0"/>
              <a:t>investments</a:t>
            </a:r>
          </a:p>
          <a:p>
            <a:pPr marL="338450" lvl="1" indent="0">
              <a:spcBef>
                <a:spcPts val="0"/>
              </a:spcBef>
              <a:spcAft>
                <a:spcPts val="1200"/>
              </a:spcAft>
              <a:buNone/>
            </a:pPr>
            <a:endParaRPr lang="en-US" sz="2400" dirty="0" smtClean="0"/>
          </a:p>
          <a:p>
            <a:pPr lvl="1">
              <a:spcBef>
                <a:spcPts val="0"/>
              </a:spcBef>
              <a:spcAft>
                <a:spcPts val="300"/>
              </a:spcAft>
            </a:pPr>
            <a:r>
              <a:rPr lang="en-US" sz="1800" dirty="0" smtClean="0"/>
              <a:t> High </a:t>
            </a:r>
            <a:r>
              <a:rPr lang="en-US" sz="1800" dirty="0" smtClean="0">
                <a:solidFill>
                  <a:srgbClr val="000000"/>
                </a:solidFill>
              </a:rPr>
              <a:t>levels of dry powder / strategic cash balances</a:t>
            </a:r>
          </a:p>
          <a:p>
            <a:pPr lvl="1">
              <a:spcBef>
                <a:spcPts val="0"/>
              </a:spcBef>
              <a:spcAft>
                <a:spcPts val="300"/>
              </a:spcAft>
            </a:pPr>
            <a:endParaRPr lang="en-US" sz="2000" dirty="0" smtClean="0"/>
          </a:p>
          <a:p>
            <a:pPr marL="0" indent="0">
              <a:lnSpc>
                <a:spcPts val="1680"/>
              </a:lnSpc>
              <a:spcBef>
                <a:spcPts val="0"/>
              </a:spcBef>
              <a:spcAft>
                <a:spcPts val="1200"/>
              </a:spcAft>
              <a:buNone/>
            </a:pPr>
            <a:endParaRPr lang="en-US" sz="1800" dirty="0" smtClean="0"/>
          </a:p>
        </p:txBody>
      </p:sp>
      <p:graphicFrame>
        <p:nvGraphicFramePr>
          <p:cNvPr id="19" name="Object 18" hidden="1"/>
          <p:cNvGraphicFramePr>
            <a:graphicFrameLocks noChangeAspect="1"/>
          </p:cNvGraphicFramePr>
          <p:nvPr>
            <p:custDataLst>
              <p:tags r:id="rId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8"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8" name="Rectangle 17" hidden="1"/>
          <p:cNvSpPr/>
          <p:nvPr>
            <p:custDataLst>
              <p:tags r:id="rId6"/>
            </p:custDataLst>
          </p:nvPr>
        </p:nvSpPr>
        <p:spPr bwMode="auto">
          <a:xfrm>
            <a:off x="0" y="0"/>
            <a:ext cx="158750" cy="158750"/>
          </a:xfrm>
          <a:prstGeom prst="rect">
            <a:avLst/>
          </a:prstGeom>
          <a:solidFill>
            <a:srgbClr val="012169"/>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kumimoji="0" lang="en-US" sz="100" b="1" u="none" strike="noStrike" cap="none" normalizeH="0" dirty="0" smtClean="0">
              <a:ln>
                <a:noFill/>
              </a:ln>
              <a:solidFill>
                <a:srgbClr val="FFFFFF"/>
              </a:solidFill>
              <a:effectLst/>
              <a:latin typeface="Calibri" panose="020F0502020204030204" pitchFamily="34" charset="0"/>
              <a:ea typeface="+mj-ea"/>
              <a:cs typeface="Calibri" panose="020F0502020204030204" pitchFamily="34" charset="0"/>
              <a:sym typeface="Calibri" panose="020F0502020204030204" pitchFamily="34" charset="0"/>
            </a:endParaRPr>
          </a:p>
        </p:txBody>
      </p:sp>
      <p:cxnSp>
        <p:nvCxnSpPr>
          <p:cNvPr id="80" name="Straight Connector 7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10" name="Page Number"/>
          <p:cNvSpPr txBox="1">
            <a:spLocks noChangeArrowheads="1"/>
          </p:cNvSpPr>
          <p:nvPr>
            <p:custDataLst>
              <p:tags r:id="rId7"/>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itchFamily="34" charset="0"/>
                <a:cs typeface="Calibri" pitchFamily="34" charset="0"/>
              </a:rPr>
              <a:t>28</a:t>
            </a:r>
            <a:endParaRPr lang="" altLang="en-US" sz="1000" b="0" dirty="0">
              <a:solidFill>
                <a:srgbClr val="000000"/>
              </a:solidFill>
              <a:latin typeface="Calibri" pitchFamily="34" charset="0"/>
              <a:cs typeface="Calibri" pitchFamily="34" charset="0"/>
            </a:endParaRPr>
          </a:p>
        </p:txBody>
      </p:sp>
      <p:sp>
        <p:nvSpPr>
          <p:cNvPr id="374788" name="Sub Heading"/>
          <p:cNvSpPr>
            <a:spLocks noChangeArrowheads="1"/>
          </p:cNvSpPr>
          <p:nvPr>
            <p:custDataLst>
              <p:tags r:id="rId8"/>
            </p:custDataLst>
          </p:nvPr>
        </p:nvSpPr>
        <p:spPr bwMode="gray">
          <a:xfrm>
            <a:off x="356615" y="723773"/>
            <a:ext cx="7772400" cy="292608"/>
          </a:xfrm>
          <a:prstGeom prst="rect">
            <a:avLst/>
          </a:prstGeom>
          <a:noFill/>
          <a:ln w="12700">
            <a:noFill/>
            <a:prstDash val="dash"/>
            <a:miter lim="800000"/>
            <a:headEnd/>
            <a:tailEnd/>
          </a:ln>
          <a:effectLst/>
        </p:spPr>
        <p:txBody>
          <a:bodyPr lIns="0" tIns="0" rIns="0" bIns="0"/>
          <a:lstStyle/>
          <a:p>
            <a:pPr eaLnBrk="1" hangingPunct="1"/>
            <a:endParaRPr lang="en-US" sz="1800" b="0" dirty="0">
              <a:solidFill>
                <a:srgbClr val="000000"/>
              </a:solidFill>
              <a:latin typeface="Calibri Light" panose="020F0302020204030204" pitchFamily="34" charset="0"/>
              <a:ea typeface="ＭＳ Ｐゴシック"/>
              <a:cs typeface="Calibri" pitchFamily="34" charset="0"/>
            </a:endParaRPr>
          </a:p>
        </p:txBody>
      </p:sp>
      <p:pic>
        <p:nvPicPr>
          <p:cNvPr id="3" name="Picture 3" descr="Click To Go To Home Page"/>
          <p:cNvPicPr>
            <a:picLocks noChangeAspect="1" noChangeArrowheads="1"/>
          </p:cNvPicPr>
          <p:nvPr/>
        </p:nvPicPr>
        <p:blipFill>
          <a:blip r:embed="rId17"/>
          <a:srcRect/>
          <a:stretch>
            <a:fillRect/>
          </a:stretch>
        </p:blipFill>
        <p:spPr bwMode="auto">
          <a:xfrm>
            <a:off x="155575" y="-136525"/>
            <a:ext cx="9525" cy="9525"/>
          </a:xfrm>
          <a:prstGeom prst="rect">
            <a:avLst/>
          </a:prstGeom>
          <a:noFill/>
        </p:spPr>
      </p:pic>
      <p:pic>
        <p:nvPicPr>
          <p:cNvPr id="16389" name="Picture 5" descr="Click To Go To Home Page"/>
          <p:cNvPicPr>
            <a:picLocks noChangeAspect="1" noChangeArrowheads="1"/>
          </p:cNvPicPr>
          <p:nvPr/>
        </p:nvPicPr>
        <p:blipFill>
          <a:blip r:embed="rId17"/>
          <a:srcRect/>
          <a:stretch>
            <a:fillRect/>
          </a:stretch>
        </p:blipFill>
        <p:spPr bwMode="auto">
          <a:xfrm>
            <a:off x="155575" y="-136525"/>
            <a:ext cx="9525" cy="9525"/>
          </a:xfrm>
          <a:prstGeom prst="rect">
            <a:avLst/>
          </a:prstGeom>
          <a:noFill/>
        </p:spPr>
      </p:pic>
      <p:sp>
        <p:nvSpPr>
          <p:cNvPr id="15" name="AutoShape 5" descr="data:image/jpeg;base64,/9j/4AAQSkZJRgABAQAAAQABAAD/2wCEAAkGBg8REBIPDwwSEBUSFRIXEBIREBQQEBASFBAXFRYQFRYXHCYeGBwjGRUeHy8gIycqLC0sFx8xNTAqNSgrLSkBCQoKDgwOGg8PGikkHyQqKTUvLTI1NTUzLyksKSwsLDUtKiwsKSwqKiwuKSwwLCosLCwpLCwpLCwwLCwsLCkpL//AABEIAI4BYwMBIgACEQEDEQH/xAAcAAEAAgIDAQAAAAAAAAAAAAAAAwcFBgECBAj/xABIEAABAwIBBQwGBwYGAwEAAAABAAIDBBESBQYhMUEHExYiUVRhcYGRk9EUMlNykrMVJFJzobHSJUJigpTBIzOissLwNUODNP/EABoBAQACAwEAAAAAAAAAAAAAAAAEBQIDBgH/xAA1EQACAQIBCQYFBQADAAAAAAAAAQIDEQQFEhUhMUFRUrETFjJxgcEzYaHR4RQicpHwBiNC/9oADAMBAAIRAxEAPwC8UREAREQBERAERVxnXlioZWSsZUysaCyzWyOAF42nQAeUqThsO68s1O2og47GRwlNTkr3duv2LHRVFwgq+dzeK7zThBV87m8V3mp2ip8yKnvBT5GW6iqLhBV87m8V3mnCCr53N4rvNNFT5kO8FPkZbqKouEFXzubxXeacIKvnc3iu800VPmQ7wU+Rluoqi4QVfO5vFd5pwgq+dzeK7zTRU+ZDvBT5GW6iqLhBV87m8V3mnCCr53N4rvNNFT5kO8FPkZbqKouEFXzubxXeacIKvnc3iu800VPmQ7wU+Rluoqi4QVfO5vFd5pwgq+dzeK7zTRU+ZDvBT5GW6iqLhBV87m8V3mnCCr53N4rvNNFT5kO8FPkZbqKouEFXzubxXeacIKvnc3iu800VPmQ7wU+Rluoqi4QVfO5vFd5pwgq+dzeK7zTRU+ZDvBT5GW6iqLhBV87m8V3mnCCr53N4rvNNFT5kO8FPkZbqKouEFXzubxXeacIKvnc3iu800VPmQ7wU+Rluoqi4QVfO5vFd5pwgq+dzeK7zTRU+ZDvBT5GW6iqLhBV87m8V3mnCCr53N4rvNNFT5kO8FPkZbqKouEFXzubxXea7wZZrXuDGVM7nONmgSOJJ5NaaLmv/AEj1f8gpt2UGW0ixOb+TJomYqioklkcNIdI5zGfwgE6T0/8ATllVzioyaTuX9KcpwUpKz4BERYGwIiIAiIgCIiAIiIAiIgCqnPN316frZ8pitZVNnqfr8/Wz5LFaZL+K/L3RRZdV8PH+S6Mw+JMSjugK6A5DMJMSYl7abN6skF2UkpGwluEHqLrXXq4GZQ5ofjj/AFLU61NanJf2b44StJXUH/TMRiTEshNmzWs0uo5f5W4/9t1jZGOabOaWnkcC09xWcZxl4Wma50Jw8UWvM7YkxKO6XWRhmEmJMSjupoaWV4uyJ7wNBLWOcAeTQEbS2nqpt7DriTEpfo2o5tL4T/JPo2o5tL4T/JY58eJl2MuDIsSYl0cCCQQQRoIIsQRsK4usjDMJMSYl1jY5xDWtLidQaCSeoBT/AEbUc2l8J/kvHJLaZKk3sRFiTEpfo2o5tL4T/JPo2o5tL4T/ACXmfHie9jLgyLEmJd30UrfWhkHXG4fmFATbQdHRtWSaewxdNraiTEmJR3S6HmYSYkxKO6XQZhJiTEo7pdBmEmJMSjupqOkkme2KJhe52oD8zyDpRtJXZ6qbbsjvTQPke2ONpe5xs1o1kqzs2M12Urcb7PlcOM7Yz+BvntXfNnNiOkZc2fK4cd9tX8DeQfn3AZtc9jMa6v7IeHr+Drsm5LVD/sqeLp+QiIqwvQiIgCIiAIiIAiIgCIiAIiIAqiz3P1+frZ8lit1VXnFk91Rld8DTYyPjF/sjeWFzuxoJ7FZ5NajUk3yvqinyvBzpRiuZdGQZs5qS1hxX3uJps59rlx+ywbT06h+CsnJWbtNTAb1CAdr3caQ/zH8hYL2UdIyKNsUbcLWABo6B/dTLRicXOs+C4EjB4Cnh4p2vLj9gi89bXxQtxzStjbyvcGgnkF9Z6FiuHGT729Lb8L7d+FR40pyV4pslzrU4O0pJepnVFUUscgwyRteOR7Q4dxXio85KOU2jq4nE6m4w1x6gbFZJYuMoPWrGSlGotTTRqOcGZNCI3zBxpsALiW8Zmj+A91gQq0xLdN0fOHE4UcZ0Ms6Yja/W1nYNJ6SORaPddJgVU7K9R3vs8jkcpdk62bTilbbbiSYlcea+S/R6WOMiziMUnvu0kdmrsVZ5nZM9IrI2kXaz/Ek5MLNIB63WHariUPKlXZTXn9iwyNh7Z1V+S9wiIqU6EqzdAyZvNWZAOLOMQ5MY0PH5H+ZaziVp7oGSt+pHPA40Bxj3bWeO7T/KqouunwNXtKKvtWo43KWH7Ku7bHr+/wBTPZlu+v0/vO+U9W+qdzKP1+n953ynq4lWZU+KvL3ZcZGVqMv5eyCIvHV5Yp4nYZqmKNxFw18jWki5F7E6tB7lWJN6kXLkoq7Z7FBU0UUgtLEyQcj2h35qGny1SyHDHVQvPI2Vjj3Ar2r20ovgY3jNbmjVsrbn1LKCYbwO2YeNGT0tOrsIVe5XyPNSyb3Myx/dcNLHjladv5hXWsVnJkRtVTujIGMAmJ32XgaNPIdR6CrDC46cJKM3ddCqxmTKdSLlTVpdSm8SYl0dcEgixGgg6wRsXF10RymaSYkxKO69eSsmS1MohhZicdexrW7XOOwBeOSirsyjTcnZLWc5PoJZ5GxRMLnO2bANridgHKrYzbzZjo2WHHkd/mSW0n+FvI3oXfN3NyKjjws4z3f5khHGeeToA2BZZc7jMa6zzY+HqdVgMnRw6z5+LoERFXFuEREAREQBERAEREAREQBERAEREAWh0jQcvy32NJHX6PGPyJW+Kr8p5VbTZcdM82aHsDzyNfTtaXdl79inYOLlnpcr9iBjmo9m3umvctBFwDfSNK5UEnlb7pOR6kzCpAdJEGAcUE7yRruNgOvF37Fo2JfQKwGVcxqGe7jDvbj+/EcB6y31T2hW+GygoRUJrZvRSYvJjqTdSD27mU7dZTJWdFXTWEU7sI/cdx4/hOrsstiyluWzN009Q2QfZkG9u6gRcHtstQyjkuendgnhfGdmIaHe6RoPYVaRq0a6smn8vwVMqFbDu7TXz/KIpZnOcXOcXFxJcTpJJNyT2rriXTEpqKldLIyJnrSOa1vW42v1DWpGpIj5jbLL3MslYKd9Q4aZnWb92zQO92LuC3NQ0dK2KNkTBZrGta3qaLBTLkq9TtajnxOyw9JUaagtx1fIBa7gLmwubXNr2Hcuy0PdEzgdDPSsYdMbhM4ctjha3tGMdq3mCZr2te03a4BzTygi4Pck6LhCM3vuIVlOcoLdY5kjDmlrhcOBBB1EEWIVG5ZyeaeolgP/AK3EA8rdbT2tIKvRVxup5Ks+KqaPW/w5PeF3MPdcfyhTcm1c2pmPf1IOVKOfSz1tXQwOZB/aFP7zvlPVyql8xz+0Kb3nfKeroXuVPiry92Y5JVqT8/ZBVduoH64z7lnzJFaKqzdSP1xn3DPmyLXk743ozblNXoeqNRut/wBzfOKRz3Ukry8YS6IuNy3CQCy/JY3HJYqvbre9zHIshldVuaQwNLYydGNziLkcoAFr8p6CrjGqPYyzvTzKXAKarxzfXyLJREXLnWFKZ2RBldUtGgb44/EA/wD5LE4llc8Zg6vqSPaW+FoafxChyDkKaslEUQ0Cxe8+rG3lP9ht7yOtpyUaSlLguhxlSm5VpRit76nGRsjzVUoihbc63OPqsbf1nH/t1cGQM34aOLe4xcnTJIRxpHcp5ByDZ3ldsh5ChpIhFE3pe8+vI77Tj/bYsiqHF4x1nmx8PU6LBYGNBZ0tcugREUAsQiIgCIiAIiIAiIgCIiAIiIAiIgCIiAKl8/j+0ajrj+QxXQqVz/P7RqOuP5DFaZL+K/L3RWZTV6S8/ZmazN3Qd5a2nq7mMWEco0ujH2XAaS3ktpHSNVl0tXHK0SRSNe06nNIcD2hfPN17Mm5ZqKd2KCd8Z24TxXe806HdoU3EZPjUedDU/oQ8Pj5U1mz1r6l/oqwyZusTNs2pp2y8r4zvb+stNwT3Lbck5+0FQQ0Tb046mTDeyTyA3wnquqipg61Pav6LWni6VTYzYlDV0ccrDHLG2RrtbXAEHvUyKMnbWiS1fUyqM9cyPRfrFPd0JPGadLoSTo07W30XOkbbqXcuyTvlQ+pcOLC2zfvHi34Nv8QVm1NO2Rjo3txNeC1wOotIsQsXmlkL0OmbCTd13OkI2ucf0gDsVl+ulKg4S27PQrf0MY11OOzb6mZRFj8vvmFLMadhfJgcIw2wOI6Li/Je/Yq2Ku0iyk7Jsp3OnKnpFZNKDcYy1nJgZxWkdYF+1WXud5U36hY0njQkxnqGln+kgdhVVSZBq2mzqKcf/GTyW77mNFVwyytlpZY45GA4nsLAHsOjQ6x0hx7gr/GQg8PZNarWKDBymq92nrvcsVYrOfJXpNJLDa7i28f3jeM38RbtKyqKhjJxkpLcX0oqUXF7ylcxj+0ab3n/ACnq6lWZyV6Pl+MAWbK50jOSz4n4h2PDuyysxT8oTU5Rkt8V1ZAyfB04yi90n0QWMylm3SVDxJPTtkcAGgkuHFBJtoPKT3rJooEZOLvF2J8oxkrSVzDQZn5PYbtoorjVibj/AN11mALaALci5RJTlLxO4jCMfCkgvBl3K7KWnkneRxRxQTbG8+qwdZ/uoMt500lIDv0wxbI22dK7+XZ1mwVfl9XluotbeoIj1tjB/wB8hHd0DXJoYdz/AHz1RW1/YjV8Qo/shrk9i+5hsg5Cnr5yG6icU0pHFZiNyeknTYf20q4cj5GhpYhDC2wGsnS57tr3HaV2yVkqKmibDCzC1vaXHa5x2k8q9iyxWLdZ2WqPAxwuEjQV3rlxCIihE0IiIAiIgCIiAIiIAiIgCIiAIiIAiIgCIiAKk90A/tKp64/kMV2Kk8/InOypOxjS5znRBrRrc4wxgAdZVnkz4r8vdFdlFXprz9mQZvZp1Fa2V0OEb1b1yQHuOnADy206eUcqx+Uclz07sE8L4jsxDQfddqd2Eq7s2ciNpKaOAWuBeQj96R2lx79A6AFkZ6dj2lr2Ne062uaHNPWDoW15TaqPVeJqWTk4LXZnztdcXV41GY+Tnm7qGMe5eMdzCEpsx8nRnE2hjJGrHikHc8kLfpSnbYzVo2d9qPFuaunNA0zEkYnbzi171YW7MWK3RbZZbUuALaALLlUlWefNyta5cU4ZkVHgERFrMwiLEUud1BIbMror3Is54jNwdgda6yUJS2IxcktrMuijZUsIuJGkcocCF5qrLVNFplqoo/ela38yvFFvUketpHtRePJmWIKlrn08zZWtcWuLb2DgAbadegjSNC9iNNOzCaaujEZXyTvlRSVDRpgkdi5d7fE5p/1YfxWXRF65NpJ7jxRSba3hV7ug52VlLVMip5sDTE1xG9sdxjI8E3cCdTQrCVSbrJ+ux/cM+bKpmAhGVa0lfUyLjZONK8XY8B3Rcp877oYf0Lw1edtfKLSVspB1hrt7B68FrrD3Wy5nZmyVz8TrsgaeO/a4+zZ08p2fgr2UKNJZ7il6FNF1ajzU2/U6Zp5pS10l9LImn/Fl/wCDb63flrOwG5cnZOip42wwsDGNGgD8STtJ2ldqKijhjbFEwMYwWa0ah5np2qdc/isVKu/lwLvDYaNFfPiERFEJQREQBERAEREAREQBERAEREAREQBERAEREAREQBU/nHlf0XLctRvLZd7cwhriQNNMwXB2EX0aCrgVHbof/k6nrj+RGrLJ0VKpJPlfVEHGtqCa4/csnI26LQVFg6XeHn9ybii/Q/1T3g9C2ZkgcA5rgQdRBuD1FfNt16KPKU0OmGeSL7uRzL9eEqVUyZF64OxohjpLxI+jEVFQZ+5TZoFc8+81j/xc0lSP3RMqEW9NI6ooQfwYo+jKvFfX7G79dDgy8C4DST1rWcs5+08ThBTkVM73BjGMN2Ne42GN40azqFz1KoK7LtVOLTVUsg+y6Rxb8N7fgvJDM5jg5jixw9VzSWuB5QRpC308mJa5u5pnjm9UVY+kGA2Fzc7Ta1zy2XK+evp+r57Uf1En6k+n6vntR/USfqWvRcuZGz9euUunPTK3o1DNIDZxbgj5cchwgjquXdiom6nqcqTyDDLUSyAG4D5XvANrXs469P4rzXVjhcN2EWr3bIWIrdtJM5sOQdyDqXF0upZGsb7uTZVwVMlO46JmXb78dzbtaT8KtdfN0M7mOD2Pcxw1Oa4tcNFtBGkL2fT9Xz2o/qJP1KrxOB7aeenYn0MX2cM1q59Covnr6fq+e1H9RJ+pPp+r57Uf1En6lH0XLmRv/XrlPoVVHut//tj+4Z82Vat9P1fPaj+ok/UtnzQzPnyg8VNZJI6FugF73OkmsfUaSbhlybnrA03I20sMsI+1nLUa6lZ4hdnFHlzKzJfWu32S7IGnjO1OlI/cZ/d2zUNOq46WlZExscbAxrAA1rRYADYu0EDWNaxjQ1rQA1rRZrQNQAGpd1W4nEyryu9m5E2hQjRWraERFFJAREQBERAEREAREQBERAEREAREQBERAEREAREQBERAFRu6J/5Op64/kRq8lSG6FTvOUqkiNxF49IaSP8iNWeTPivy90Qcb4F5/c1m6XUnosnsn/A7yT0WT2T/gd5K/uipsR3S6k9Fk9k/4HeSeiyeyf8DvJLoWI7pdSeiyeyf8DvJPRZPZP+B3kl0LEd0upPRZPZP+B3knosnsn/A7yS6FiO6XUnosnsn/AAO8k9Fk9k/4HeSXQsR3S6k9Fk9k/wCB3knosnsn/A7yS6FiO6XUnosnsn/A7yT0WT2T/gd5JdCxHdFJ6LJ7J/wO8lvGYm56Z8NTWMLYtccRBDpv4nDYzo/e6teqrWhSjnSZsp0pTdkQ5iZgmqIqKlpbAPVbpDpyPyZ07dnKrdjjDQGtAaAAAALAAaAANi5a0AAAWA1AaAByLlc1iMRKvK72bkXVGjGkrIxecmU3wQF0TQ6V744oQ71d8leGNJ6Be/YtNyjRNbNNHM+nmdCyNz5q2qmiklL2ucd7DDhjaLaA0aLjWtzzjyW+ogLI3BsjHRyQud6olieHtv0Eix6CtXqn08jqh1YyWmllbAGNNLJI+CWG9pIpGNc2QYrEW1gWI0rdh2lHV9Nu76bf9Y11k29f+2/j/XMhm7lF8ckELnSOiq4N+phM4vlp3NDS+nc86Xts8EE6dBHItrWt5Ip56iojrKiMxthidHCHNMb5XyYd9qDGSTG04QGtOmxJOxbItFe2d89/+8reptpXsERFoNoREQBERAEREAREQBERAEREAREQBERAEREAREQBERAEREAREQBERAEREAREQBERAEREAREQBERAEREAREQBERAEREAREQBERAEREAREQBERAEREB//Z"/>
          <p:cNvSpPr>
            <a:spLocks noChangeAspect="1" noChangeArrowheads="1"/>
          </p:cNvSpPr>
          <p:nvPr/>
        </p:nvSpPr>
        <p:spPr bwMode="auto">
          <a:xfrm>
            <a:off x="127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 name="AutoShape 5" descr="http://upload.wikimedia.org/wikipedia/de/f/fd/Cypress-Semiconductor-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35" name="Footnote"/>
          <p:cNvSpPr txBox="1">
            <a:spLocks noChangeArrowheads="1"/>
          </p:cNvSpPr>
          <p:nvPr>
            <p:custDataLst>
              <p:tags r:id="rId9"/>
            </p:custDataLst>
          </p:nvPr>
        </p:nvSpPr>
        <p:spPr bwMode="auto">
          <a:xfrm>
            <a:off x="563880" y="7053645"/>
            <a:ext cx="7589520" cy="538609"/>
          </a:xfrm>
          <a:prstGeom prst="rect">
            <a:avLst/>
          </a:prstGeom>
          <a:noFill/>
          <a:ln w="28575">
            <a:noFill/>
            <a:miter lim="800000"/>
            <a:headEnd/>
            <a:tailEnd/>
          </a:ln>
          <a:effectLst/>
        </p:spPr>
        <p:txBody>
          <a:bodyPr wrap="square" lIns="0" tIns="0" rIns="0" bIns="0" anchor="b">
            <a:spAutoFit/>
          </a:bodyPr>
          <a:lstStyle/>
          <a:p>
            <a:pPr marL="228600" indent="-228600"/>
            <a:r>
              <a:rPr lang="en-US" sz="700" b="0" i="1" dirty="0" smtClean="0">
                <a:solidFill>
                  <a:srgbClr val="000000"/>
                </a:solidFill>
                <a:latin typeface="Calibri" pitchFamily="34" charset="0"/>
                <a:cs typeface="Calibri" pitchFamily="34" charset="0"/>
              </a:rPr>
              <a:t>____________________</a:t>
            </a:r>
          </a:p>
          <a:p>
            <a:pPr marL="228600" indent="-228600"/>
            <a:r>
              <a:rPr lang="en-US" sz="700" b="0" i="1" dirty="0" smtClean="0">
                <a:solidFill>
                  <a:srgbClr val="000000"/>
                </a:solidFill>
                <a:latin typeface="Calibri" pitchFamily="34" charset="0"/>
                <a:cs typeface="Calibri" pitchFamily="34" charset="0"/>
              </a:rPr>
              <a:t>Note: YTD statistics as of 9/30/2019.</a:t>
            </a:r>
          </a:p>
          <a:p>
            <a:pPr marL="228600" indent="-228600">
              <a:buAutoNum type="arabicParenBoth"/>
            </a:pPr>
            <a:r>
              <a:rPr lang="en-US" sz="700" b="0" i="1" dirty="0" smtClean="0">
                <a:solidFill>
                  <a:srgbClr val="000000"/>
                </a:solidFill>
                <a:latin typeface="Calibri" pitchFamily="34" charset="0"/>
                <a:cs typeface="Calibri" pitchFamily="34" charset="0"/>
              </a:rPr>
              <a:t>Source: Dealogic Analytics, CB Insights and Thomson Reuters.</a:t>
            </a:r>
          </a:p>
          <a:p>
            <a:pPr marL="228600" indent="-228600">
              <a:buAutoNum type="arabicParenBoth"/>
            </a:pPr>
            <a:r>
              <a:rPr lang="en-US" sz="700" b="0" i="1" dirty="0" smtClean="0">
                <a:solidFill>
                  <a:srgbClr val="000000"/>
                </a:solidFill>
                <a:latin typeface="Calibri" pitchFamily="34" charset="0"/>
                <a:cs typeface="Calibri" pitchFamily="34" charset="0"/>
              </a:rPr>
              <a:t>M&amp;A volume for each year. Excludes carve-outs, spinoffs, splitoffs, recaps, repurchases and withdrawn deals. </a:t>
            </a:r>
            <a:r>
              <a:rPr lang="en-US" sz="700" b="0" i="1" dirty="0">
                <a:solidFill>
                  <a:srgbClr val="000000"/>
                </a:solidFill>
                <a:latin typeface="Calibri" panose="020F0502020204030204" pitchFamily="34" charset="0"/>
                <a:cs typeface="Calibri" pitchFamily="34" charset="0"/>
              </a:rPr>
              <a:t>Represents announced technology M&amp;A transactions with deal values over $100mn and acquisition stakes greater than or equal to 50%. Excludes carve-outs, spinoffs, splitoffs, recaps, repurchases and withdrawn deals</a:t>
            </a:r>
            <a:r>
              <a:rPr lang="en-US" sz="700" b="0" i="1" dirty="0" smtClean="0">
                <a:solidFill>
                  <a:srgbClr val="000000"/>
                </a:solidFill>
                <a:latin typeface="Calibri" panose="020F0502020204030204" pitchFamily="34" charset="0"/>
                <a:cs typeface="Calibri" pitchFamily="34" charset="0"/>
              </a:rPr>
              <a:t>. </a:t>
            </a:r>
          </a:p>
        </p:txBody>
      </p:sp>
      <p:sp>
        <p:nvSpPr>
          <p:cNvPr id="38930" name="AutoShape 18" descr="data:image/jpeg;base64,/9j/4AAQSkZJRgABAQAAAQABAAD/2wCEAAkGBxASEhUSEBMVFRUVGBYXFRcXGBkWHxUXFRYgGh0XGBgYIyggGCYnHRcXITEhKCkrLi4uFx81ODMtNygtLisBCgoKBQUFDgUFDisZExkrKysrKysrKysrKysrKysrKysrKysrKysrKysrKysrKysrKysrKysrKysrKysrKysrK//AABEIAIAAoAMBIgACEQEDEQH/xAAcAAACAwEBAQEAAAAAAAAAAAAHCAQFBgADAQL/xABNEAABAgMEAwcQBwcDBQAAAAABAgMABBEFBhIhBzFRCBMXQVST0RQWIjI0UlVhcXJzkZKys9IVIzNCY4GiGDVDdKGx4mTD01NiZaTj/8QAFAEBAAAAAAAAAAAAAAAAAAAAAP/EABQRAQAAAAAAAAAAAAAAAAAAAAD/2gAMAwEAAhEDEQA/AAgSawWdHmiBU4x1ROuOMoXQspRTEpJ++rEDQHiFM9cVGhS7cvPTyhMDEllG+hHEtWMABW0CtaccM4lNIATcAshyqa9bfyx3ALIcpmvW38sbjSBeQ2dJLm0th0oUgYCrDXGoJ1gHbAq/aBd5Ajnj8kBOt3QSylhapOYeU8BVCXCjCqn3exAIJ2x5Xa0Gocl0Lnn3m3lCqkN4KIB+6SQanbTKI37QLvIUc8fkgvt3ps+gJm5fUP4qOmAWnSjdRqy5pLDDji0lsLq4RWpJFOxA2QUWNBEgpKVGZmswDrb4x5sYbT1PMvWghTLiHE7ykVQoKFcRyqINNxb9ylpYm5YOAsoQVY0hIzyyzz1QGS4BZDlM162/ljxntBki224sTMySlClDNvWkV73xQYYx+kO+srZ7YbmA5WYQ6EYE4hVIAzzy7cQC7aN7ut2jOplnlrQlSVqqilapFfvAiC9wCyHKpr1t/LAk0YXhZkJ9EzMYsCULBwipqoUGUNbZs4l9pt5FcLiErTXI0UKivrgBcNAshyqa9bfyxjtG2jSVtFM0Xnn07w8Wk4CgVSBrViSc4Nl8b3S1mNIdmgvCte9jAnEa4SrMVHEkwHNFekKSkeqUPh0mYmMbeFIOSshXPLXAangFs7lM37TfyR3ALZ3KZv2m/kgsxHtCcSy046upS2hS1U10Qmpp+QgBdwC2dymb9pv5I7gFs7lM37TfyRK4crJ72Y5sfNGkuXf6TtRTiJUOAtBKlY0hOSiQKUJ2QGBt/QSyllSpKYeU8M0pdKMK6fdqlIIJ2wDpmXcacLbiVIWg4VJVkQRxGHagAbo6UbRMyriUgLcQ4FqAzVgUmldtKmArNAVqsMWg4l5YQXm8DdcgpeMHDXiyEMiDCa3eu5Nzzim5RsuKSMSgCBRNaV7I7SION2bavLKS4amLO6o3sZOKfQhWEDUrtsVNuuAJ1q2WxMtlqYbS42SCUKFQSDUZeWKPg8sfkMv7EDH9oJfIE8+f+OO/aCXyBPPn/jgCdweWPyFj2Ih2xovsl5lbaZZtlSh2LjaaKQeIjb5OOI+jDSCq1zMVlwzvG9anMeLfMf8A2ilMH9Y3kAnl8bpzNmvlmYGRqW1p7VxI40/0qOKCRuavt5z0bXvKjVbodA+jUGgqH0UOyqVaoym5q+3nPRte8qAPkArdL9tI+SY/u3B1gFbpjtpHyTH924AJQ5Vzu4JT0DPuCE1hyrndwSnoGfhiAHm6P7gl/wCZHwlwAbN+2b89HvCD/ukO4Jf+ZHwlwALN+2a89HvCAdmIdrye/sOs1w742tGKlcONJFacev8ApEyK+35pTUs+6imJtpxaa5iqUEio8ogA9+z5/wCR/wDW/wDrGz0aaOPolby+qd/31KE03re8OEk17dVdcCfhwtf/AE/Nn5o+cOFr/wCn5s/NAMsTC6afrel5mbZaYVjMuFpcI1BSlA4QeOmHOKu09MdrPNLaKmkBYoVNowqAPeqrl5YHw1iALm5x7umfQf7iYP0882htS3lJS2EkrKjQBNM6kwsOiOTtF2ZeFmvoZcDVVFYqCjGMhkeOkEW37i3jnWt4mZ9hTZIJSApNSNVaJz208UBtUaO7FIBEkwQdRArUba1j7wdWNyFj2Yx1j3OvLKspYZtBgNoFEAgqwjYCU1pE36BvV4QlvY/xgNxYd25OTx9SMIZ3zDjwCmLDWlfJiPri0WaCpgZ/QN6vCEt7H+MRLVujeaYaWy7aDBQsYVAApqNlQmsBi9NGkFE6rqOVILDSsSnNe+uDLsdiRU58dfFGV0eXzdsuY31CQttdEvI1Ykg1GE8RFSRFfey7MzZ75YmE5gVSoVwrT3ySY3yNA9oEAiYl9v3+iAPFhWwxOMomJdYW2sZHYeNJHERxiJykA6wD5RAXu1o0t6Qx9STrCA5TEOyUCRqNCnI+OL36BvV4QlvY/wAYAlbynvR6hH4m5ltpCnHFJQhAJUpRoEgcZ2QOPoG9XhCW9j/GKW9lxbxzjBbmJxl1KeyDaaoxqGoHsQD4q8cBhdK2kI2o4GmRhlmlEor2ziqU3xXe5E0Gw5+Igbm5IMrNVH8ZPwxAEmWVIWpC0lKkkhSSKFJGsEHVF3du+c/IIWiUe3tKyFKGFJqQKVzGyAcER8UAdcAS49r3ntTGpiaCG0ZFxxCQkq71NE5nbsjWdb16vCTHsf4QGN3SCQJqVp/0VfEMCCDleTRZbc+pK5ucl3FISUpNFJoCa0yTtjIXp0Qz8lLrmVLbdQ3msN4qpTxqzGoccAPI+p1iCXYuhS0Zhht4raa3wBQQvFiAOqoAyy4oz1+rjP2UtlL7jay6FFOCuWAgZ1HjgNLoFtaXlpyYXMuoaSWaArOEE74k0z8QhjZWYQ4hK21BSVAFKhmCDqIMJGrWYcS4v7vlPQNe6IC8ihXfWzASDOMAgkEYxkQaERfGAFbGg+aUt57qpkAqccphXWhJVSALvXvZfLZfnBF5LPocQlaCFJUAUqGYIOoiEiENddC9dnokZVC5thKksthQLiQQQkZEVgM9uimEGzm1lIKkvpCVUzSFJVUA+Og9UECxbelJnsZZ9t0oSkqCFA4QcgSBq1H1QMdO1vycxZ6EMTDTig8g4ULCjQJVnQeWKnc0/azvmM+8qAPMVlq2/KSxSJl9torBKQtQTiCaVIrsqPXFnAw0w3Dm7UXLKlS2A0lwKxqIzWU0pQHvTAbuy7wycyopln23VJFVBCgogVpU0izIgVaIdHs5Zkw85MlspcbCE4FEmoWDmCBxCCm66EgqUQEgEknIADMkmACu6LsKXS0zOJTheW4GlkZBacClAqHGRhpXYTGD0X3AXajxUtRRLtEb6oa1E54E+Mjj4ovdNOkCXnwiVlQVNtOYy9qC1BJTRA2dkc+ONVubO5Zr0yfhwBYs2QaYbQyygIbQKJSNQAiJal4pOWUETMw20pQxALUEkitKivji1het0j3ZLegPxDAGTr5srlsv7Yj517WUrITrBrlTGM65UhP49pJwJcQo6kqST5AawDtiAPulPtpLzHfeRGp4c7K7yZ9hPzQMtL99ZW1HJZUsHAGkrCsaQnNZSRShNdRgB2rWYcS4v7vlPQNe6IAugywpWcm30TTKXUpZxJCs6K3wCvqMMhJSqGkJbbSEoQAlKRqAGoCA9oBlsadHEqeY6hTkXG678eIlNaYIOkZZ3R3ZClFSpJklRJJIOZJqTrgFGENHdO4VkuSUs45JsqWtltSlFOZJSKkxaHRvY3IWfUemNLKSyGkJbbSEoQAlKRxAZACADWm66dnykglyVlmmll5CcSRQ4SlRI/oIg7mn7Wd8xn3lRpt0S4BZrYqAS+igrmaIVWg4+KNxd67ElJ1VKMIaK0pC8NRipmK18pgLuBxpX0hTFkrl0stNub8lwnHiywFIFMJHfQR4yGkywpV+SfdfaStxll0tKOtBIrUfmBAUOirSPMWq+808y02G2wsFGKpJUBQ4idsEykL7ublDqyZ9APiCGDgAFp5ubKSqG5yXTvanXd7cQmgSSUqVjA+6ex1ajWLzc2dyzXpk/Dje33ucxajSGZhbiEocDgLZSCSElNDiByoowBtG1/BZMw6y4krlnHCF982UkpDgp22WseqAZ2F63SPdkt6A/EMH2Sm23UJcaUFoWApKkmoUDxgxW23dSQnFpXNy6HVJGFJVXIVrQfmTAJvHtJNhTiEHUpSUmmwkDKGx4N7G5Cz6j0x9To5scEESTIIIINDrH5wGQ4BLN5RN+018kDfSzcaXspyXTLuOrDqVlW+FJpgKQKYUjbDOvOpQkqWQlKQSSTQADWSYWPTDfNm0ppAlx9VLhSUrP8QqIJUBxDsctsB4aJ7XnpWZeXISnVS1N4VIqRhTjBxZeMAfnBS6+bxeBf1mMfuce7pn0H+6mGFgBV183i8C/rMd183i8C/rMFWOgBV183i8C/rMd183i8C/rMFWOMAomkK8E7OTa1TqS2tvsAznRka8IB2668cGRu/F4aCljZUFOzMQ90TYbHUzc4EgPBxLRUMsSFJJorbQjI+MwYGe1T5B/aAFvXzeLwL+sxCtu9V4JiXdYVY5SHUKQVBRNAoUrBij8Oaj5DAJbY1qPSryH5dZQ4g1SR/YjjB2QVkafpoAVk2SeM41Cv5UgOCOgDJw/wAzyNn219EDizLuz08XHpWXW6nGcRTQhKldlTM+OKKGD3Nvccz6cfDEBmrhLvHZaVNokHHmlZhteQQrvkkHKvGNUa/r5vF4F/WYKsdABO2tMVqSakom7NQ0pQxJClqzFaVyit4f5nkbPtr6I8d0j3ZLegPxDAhgN7frSlOWk0GSlLDWtaUEnfNmIniGyMGDnHyPqdYgPeXnHWiS04tsnIlCikkbCQYb65CybPlCokksN1JNSexGsmE6VrMOJcX93ynoGvdEBeQstsXUvFvzy0tzWDG4oEPUGDESCBj2QzUDq1dLtkAOtFxzEAtB+qX2wqnX5YBc/p2c5S/zq+mG4uWomQlSokksNEkkknsRrJhOAYYS7ei/fpRh36Sn0Y2kKwpcoE4k1okcQEBM3Q/7sR6dv3VRn9zpPPOuzgdcWvChmmJalU7JWqpyiv0tXF6hkkvdWzb9XUpwPLxJFUk4qbcokbmn7Wd8xn3lQB5gH7oufeackw064iqHq4FKTXNGuhzg4QBt0t9rJeY97yIALGJ9l2NMzJUJZlx4pAKg2kqwg6iaeSIEGfc1fbzno2veVADgXItXkMzzSuiItiTj7T7baXHG/rUBaUqUmpCgDiAOeyHMhNVd3n+Z/wB2AcqKe+CiJGaIJBDDpBBoQcB1EaouIpr59wTfoHfcMAns1OOukF1xayBQFaiqg2Akx5IQSQAKk5AbSeKPzEqyz9c16RHvCAtusi1eQzPNK6Ir7TsWalikTLLjJVUpDiSnFQ50rr1iHSgDbpT7aS8x73kQGM0X3NatWYdZddW2EN4wUAGpxgUNfLDP2LZ4l2GmEqKg0hKATrISKVNIWrRBeqWs2aedmseFbWAYE4s8YOryCCzw2WR+PzR6YAkQJZ3QVKOOLcM08CtSlkBKMio1y9cWXDZZH4/NnpjuGyyPx+bPTAU/AFJ8rf8AZRBVsaQEuw0wklQaQlAJ1kJFKmkYLhssja/zZ6Y7hrsja/zR6YCPuiP3Yj+Yb91UXWjzR8zZZdW0845vyUAhYSMOGpyp50BTSnpActRwNtBSJZs1Qk63FUpjXs4wBxQV0aarIAA+vyA/hnpgCXGL0gaPGbWU0p15xveQsDAEmuMg5182Krhssj8fmj0x3DZZH4/NnpgKfgBk+Vv+yjojV6P9HbNkrdW0845vqUpIWEimEk5U8sVnDZZH4/NnpjuGyyPx+bPTAEmF60eaPWbScmZhx5xtTM2oBKQkg0OPOvjjQXx01sdTqTZwc35fY41pwhoU7YV7Y7B+cZ7RBf8Ak7Ol30TZdxuO4xhSV1GAAknbUGAYUREteRD7LrCiUh1CkEjWAoUqKxguGyyPx+bPTHcNlkfj82emAp+AGT5W/wCyiPSX0DSiFpWJt+qSFdqjiNYtOGyyPx+bPTHcNlkfj82emAJIgD7pQfXSXmPe8iNcrTXZPFv/ADZ6YB1+b3P2nM786MKU9i02Mw2iuqvGTxm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32" name="AutoShape 20" descr="data:image/jpeg;base64,/9j/4AAQSkZJRgABAQAAAQABAAD/2wCEAAkGBxASEhUSEBMVFRUVGBYXFRcXGBkWHxUXFRYgGh0XGBgYIyggGCYnHRcXITEhKCkrLi4uFx81ODMtNygtLisBCgoKBQUFDgUFDisZExkrKysrKysrKysrKysrKysrKysrKysrKysrKysrKysrKysrKysrKysrKysrKysrKysrK//AABEIAIAAoAMBIgACEQEDEQH/xAAcAAACAwEBAQEAAAAAAAAAAAAHCAQFBgADAQL/xABNEAABAgMEAwcQBwcDBQAAAAABAgMABBEFBhIhBzFRCBMXQVST0RQWIjI0UlVhcXJzkZKys9IVIzNCY4GiGDVDdKGx4mTD01NiZaTj/8QAFAEBAAAAAAAAAAAAAAAAAAAAAP/EABQRAQAAAAAAAAAAAAAAAAAAAAD/2gAMAwEAAhEDEQA/AAgSawWdHmiBU4x1ROuOMoXQspRTEpJ++rEDQHiFM9cVGhS7cvPTyhMDEllG+hHEtWMABW0CtaccM4lNIATcAshyqa9bfyx3ALIcpmvW38sbjSBeQ2dJLm0th0oUgYCrDXGoJ1gHbAq/aBd5Ajnj8kBOt3QSylhapOYeU8BVCXCjCqn3exAIJ2x5Xa0Gocl0Lnn3m3lCqkN4KIB+6SQanbTKI37QLvIUc8fkgvt3ps+gJm5fUP4qOmAWnSjdRqy5pLDDji0lsLq4RWpJFOxA2QUWNBEgpKVGZmswDrb4x5sYbT1PMvWghTLiHE7ykVQoKFcRyqINNxb9ylpYm5YOAsoQVY0hIzyyzz1QGS4BZDlM162/ljxntBki224sTMySlClDNvWkV73xQYYx+kO+srZ7YbmA5WYQ6EYE4hVIAzzy7cQC7aN7ut2jOplnlrQlSVqqilapFfvAiC9wCyHKpr1t/LAk0YXhZkJ9EzMYsCULBwipqoUGUNbZs4l9pt5FcLiErTXI0UKivrgBcNAshyqa9bfyxjtG2jSVtFM0Xnn07w8Wk4CgVSBrViSc4Nl8b3S1mNIdmgvCte9jAnEa4SrMVHEkwHNFekKSkeqUPh0mYmMbeFIOSshXPLXAangFs7lM37TfyR3ALZ3KZv2m/kgsxHtCcSy046upS2hS1U10Qmpp+QgBdwC2dymb9pv5I7gFs7lM37TfyRK4crJ72Y5sfNGkuXf6TtRTiJUOAtBKlY0hOSiQKUJ2QGBt/QSyllSpKYeU8M0pdKMK6fdqlIIJ2wDpmXcacLbiVIWg4VJVkQRxGHagAbo6UbRMyriUgLcQ4FqAzVgUmldtKmArNAVqsMWg4l5YQXm8DdcgpeMHDXiyEMiDCa3eu5Nzzim5RsuKSMSgCBRNaV7I7SION2bavLKS4amLO6o3sZOKfQhWEDUrtsVNuuAJ1q2WxMtlqYbS42SCUKFQSDUZeWKPg8sfkMv7EDH9oJfIE8+f+OO/aCXyBPPn/jgCdweWPyFj2Ih2xovsl5lbaZZtlSh2LjaaKQeIjb5OOI+jDSCq1zMVlwzvG9anMeLfMf8A2ilMH9Y3kAnl8bpzNmvlmYGRqW1p7VxI40/0qOKCRuavt5z0bXvKjVbodA+jUGgqH0UOyqVaoym5q+3nPRte8qAPkArdL9tI+SY/u3B1gFbpjtpHyTH924AJQ5Vzu4JT0DPuCE1hyrndwSnoGfhiAHm6P7gl/wCZHwlwAbN+2b89HvCD/ukO4Jf+ZHwlwALN+2a89HvCAdmIdrye/sOs1w742tGKlcONJFacev8ApEyK+35pTUs+6imJtpxaa5iqUEio8ogA9+z5/wCR/wDW/wDrGz0aaOPolby+qd/31KE03re8OEk17dVdcCfhwtf/AE/Nn5o+cOFr/wCn5s/NAMsTC6afrel5mbZaYVjMuFpcI1BSlA4QeOmHOKu09MdrPNLaKmkBYoVNowqAPeqrl5YHw1iALm5x7umfQf7iYP0882htS3lJS2EkrKjQBNM6kwsOiOTtF2ZeFmvoZcDVVFYqCjGMhkeOkEW37i3jnWt4mZ9hTZIJSApNSNVaJz208UBtUaO7FIBEkwQdRArUba1j7wdWNyFj2Yx1j3OvLKspYZtBgNoFEAgqwjYCU1pE36BvV4QlvY/xgNxYd25OTx9SMIZ3zDjwCmLDWlfJiPri0WaCpgZ/QN6vCEt7H+MRLVujeaYaWy7aDBQsYVAApqNlQmsBi9NGkFE6rqOVILDSsSnNe+uDLsdiRU58dfFGV0eXzdsuY31CQttdEvI1Ykg1GE8RFSRFfey7MzZ75YmE5gVSoVwrT3ySY3yNA9oEAiYl9v3+iAPFhWwxOMomJdYW2sZHYeNJHERxiJykA6wD5RAXu1o0t6Qx9STrCA5TEOyUCRqNCnI+OL36BvV4QlvY/wAYAlbynvR6hH4m5ltpCnHFJQhAJUpRoEgcZ2QOPoG9XhCW9j/GKW9lxbxzjBbmJxl1KeyDaaoxqGoHsQD4q8cBhdK2kI2o4GmRhlmlEor2ziqU3xXe5E0Gw5+Igbm5IMrNVH8ZPwxAEmWVIWpC0lKkkhSSKFJGsEHVF3du+c/IIWiUe3tKyFKGFJqQKVzGyAcER8UAdcAS49r3ntTGpiaCG0ZFxxCQkq71NE5nbsjWdb16vCTHsf4QGN3SCQJqVp/0VfEMCCDleTRZbc+pK5ucl3FISUpNFJoCa0yTtjIXp0Qz8lLrmVLbdQ3msN4qpTxqzGoccAPI+p1iCXYuhS0Zhht4raa3wBQQvFiAOqoAyy4oz1+rjP2UtlL7jay6FFOCuWAgZ1HjgNLoFtaXlpyYXMuoaSWaArOEE74k0z8QhjZWYQ4hK21BSVAFKhmCDqIMJGrWYcS4v7vlPQNe6IC8ihXfWzASDOMAgkEYxkQaERfGAFbGg+aUt57qpkAqccphXWhJVSALvXvZfLZfnBF5LPocQlaCFJUAUqGYIOoiEiENddC9dnokZVC5thKksthQLiQQQkZEVgM9uimEGzm1lIKkvpCVUzSFJVUA+Og9UECxbelJnsZZ9t0oSkqCFA4QcgSBq1H1QMdO1vycxZ6EMTDTig8g4ULCjQJVnQeWKnc0/azvmM+8qAPMVlq2/KSxSJl9torBKQtQTiCaVIrsqPXFnAw0w3Dm7UXLKlS2A0lwKxqIzWU0pQHvTAbuy7wycyopln23VJFVBCgogVpU0izIgVaIdHs5Zkw85MlspcbCE4FEmoWDmCBxCCm66EgqUQEgEknIADMkmACu6LsKXS0zOJTheW4GlkZBacClAqHGRhpXYTGD0X3AXajxUtRRLtEb6oa1E54E+Mjj4ovdNOkCXnwiVlQVNtOYy9qC1BJTRA2dkc+ONVubO5Zr0yfhwBYs2QaYbQyygIbQKJSNQAiJal4pOWUETMw20pQxALUEkitKivji1het0j3ZLegPxDAGTr5srlsv7Yj517WUrITrBrlTGM65UhP49pJwJcQo6kqST5AawDtiAPulPtpLzHfeRGp4c7K7yZ9hPzQMtL99ZW1HJZUsHAGkrCsaQnNZSRShNdRgB2rWYcS4v7vlPQNe6IAugywpWcm30TTKXUpZxJCs6K3wCvqMMhJSqGkJbbSEoQAlKRqAGoCA9oBlsadHEqeY6hTkXG678eIlNaYIOkZZ3R3ZClFSpJklRJJIOZJqTrgFGENHdO4VkuSUs45JsqWtltSlFOZJSKkxaHRvY3IWfUemNLKSyGkJbbSEoQAlKRxAZACADWm66dnykglyVlmmll5CcSRQ4SlRI/oIg7mn7Wd8xn3lRpt0S4BZrYqAS+igrmaIVWg4+KNxd67ElJ1VKMIaK0pC8NRipmK18pgLuBxpX0hTFkrl0stNub8lwnHiywFIFMJHfQR4yGkywpV+SfdfaStxll0tKOtBIrUfmBAUOirSPMWq+808y02G2wsFGKpJUBQ4idsEykL7ublDqyZ9APiCGDgAFp5ubKSqG5yXTvanXd7cQmgSSUqVjA+6ex1ajWLzc2dyzXpk/Dje33ucxajSGZhbiEocDgLZSCSElNDiByoowBtG1/BZMw6y4krlnHCF982UkpDgp22WseqAZ2F63SPdkt6A/EMH2Sm23UJcaUFoWApKkmoUDxgxW23dSQnFpXNy6HVJGFJVXIVrQfmTAJvHtJNhTiEHUpSUmmwkDKGx4N7G5Cz6j0x9To5scEESTIIIINDrH5wGQ4BLN5RN+018kDfSzcaXspyXTLuOrDqVlW+FJpgKQKYUjbDOvOpQkqWQlKQSSTQADWSYWPTDfNm0ppAlx9VLhSUrP8QqIJUBxDsctsB4aJ7XnpWZeXISnVS1N4VIqRhTjBxZeMAfnBS6+bxeBf1mMfuce7pn0H+6mGFgBV183i8C/rMd183i8C/rMFWOgBV183i8C/rMd183i8C/rMFWOMAomkK8E7OTa1TqS2tvsAznRka8IB2668cGRu/F4aCljZUFOzMQ90TYbHUzc4EgPBxLRUMsSFJJorbQjI+MwYGe1T5B/aAFvXzeLwL+sxCtu9V4JiXdYVY5SHUKQVBRNAoUrBij8Oaj5DAJbY1qPSryH5dZQ4g1SR/YjjB2QVkafpoAVk2SeM41Cv5UgOCOgDJw/wAzyNn219EDizLuz08XHpWXW6nGcRTQhKldlTM+OKKGD3Nvccz6cfDEBmrhLvHZaVNokHHmlZhteQQrvkkHKvGNUa/r5vF4F/WYKsdABO2tMVqSakom7NQ0pQxJClqzFaVyit4f5nkbPtr6I8d0j3ZLegPxDAhgN7frSlOWk0GSlLDWtaUEnfNmIniGyMGDnHyPqdYgPeXnHWiS04tsnIlCikkbCQYb65CybPlCokksN1JNSexGsmE6VrMOJcX93ynoGvdEBeQstsXUvFvzy0tzWDG4oEPUGDESCBj2QzUDq1dLtkAOtFxzEAtB+qX2wqnX5YBc/p2c5S/zq+mG4uWomQlSokksNEkkknsRrJhOAYYS7ei/fpRh36Sn0Y2kKwpcoE4k1okcQEBM3Q/7sR6dv3VRn9zpPPOuzgdcWvChmmJalU7JWqpyiv0tXF6hkkvdWzb9XUpwPLxJFUk4qbcokbmn7Wd8xn3lQB5gH7oufeackw064iqHq4FKTXNGuhzg4QBt0t9rJeY97yIALGJ9l2NMzJUJZlx4pAKg2kqwg6iaeSIEGfc1fbzno2veVADgXItXkMzzSuiItiTj7T7baXHG/rUBaUqUmpCgDiAOeyHMhNVd3n+Z/wB2AcqKe+CiJGaIJBDDpBBoQcB1EaouIpr59wTfoHfcMAns1OOukF1xayBQFaiqg2Akx5IQSQAKk5AbSeKPzEqyz9c16RHvCAtusi1eQzPNK6Ir7TsWalikTLLjJVUpDiSnFQ50rr1iHSgDbpT7aS8x73kQGM0X3NatWYdZddW2EN4wUAGpxgUNfLDP2LZ4l2GmEqKg0hKATrISKVNIWrRBeqWs2aedmseFbWAYE4s8YOryCCzw2WR+PzR6YAkQJZ3QVKOOLcM08CtSlkBKMio1y9cWXDZZH4/NnpjuGyyPx+bPTAU/AFJ8rf8AZRBVsaQEuw0wklQaQlAJ1kJFKmkYLhssja/zZ6Y7hrsja/zR6YCPuiP3Yj+Yb91UXWjzR8zZZdW0845vyUAhYSMOGpyp50BTSnpActRwNtBSJZs1Qk63FUpjXs4wBxQV0aarIAA+vyA/hnpgCXGL0gaPGbWU0p15xveQsDAEmuMg5182Krhssj8fmj0x3DZZH4/NnpgKfgBk+Vv+yjojV6P9HbNkrdW0845vqUpIWEimEk5U8sVnDZZH4/NnpjuGyyPx+bPTAEmF60eaPWbScmZhx5xtTM2oBKQkg0OPOvjjQXx01sdTqTZwc35fY41pwhoU7YV7Y7B+cZ7RBf8Ak7Ol30TZdxuO4xhSV1GAAknbUGAYUREteRD7LrCiUh1CkEjWAoUqKxguGyyPx+bPTHcNlkfj82emAp+AGT5W/wCyiPSX0DSiFpWJt+qSFdqjiNYtOGyyPx+bPTHcNlkfj82emAJIgD7pQfXSXmPe8iNcrTXZPFv/ADZ6YB1+b3P2nM786MKU9i02Mw2iuqvGTxm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38" name="AutoShape 26" descr="Image result for change healthcare logo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48" name="AutoShape 36" descr="data:image/png;base64,iVBORw0KGgoAAAANSUhEUgAAAZYAAAB8CAMAAAB9jmb0AAABNVBMVEX////wAAAAAAD4AABaAAD0dXXyAAD6xcW+AAD6AACPAABvAADVAAAvAADnAABpAADhAACUAADxKyt1dXX2lpb0a2v4sbHzXl7yPj5jAABra2teXl7FxcWWlpY+Pj4rKyv82NixsbHMKyv95ub+9vb3oKD97e1PAADzX1/zVFTu7u7XKyv4qan7a2v0bGzR0dHh4eFFKysOKyshAAD6ycnVxcWGAACOa2v2iYn2jIxRXl5TAACtlpbxIiKGXl5fa2sdKyvyRERyPj4uPj7FPj7MXl52gYGMKyv0FRWJiYnqxcXPa2vmKyu8Ghr5ubmaa2shISGIUFCOQkJyUlKeoqIXAADSsbGbrKybKyuva2uhUFDElpbBsbGJExNoKyt1KytTPj5tXl4NAAA/HR3dXl7ZPj5JSUmiky1RAAAIaklEQVR4nO2dfUMTRxDGDyFepSqtCggqnglECYgoaEVFS9E2VivVaq21b7bq9/8IDSeB3NzdPLOzy5nA/P5lMy95uNzu3NxuFEMakT+rQbwkONiw0TcUDpMAWTSjIciET2I7tKGXNYGVeRxsjvasPuqmwt/QFWR1CduIK5LlFPRyRmBlUvCt5KhalnFktYZtxNEwJIQs69CLSBYcbB7431vOvMbfVWS1hm3E0Rhi6g99Xrv8Db3cE1i5PwWjzfNnog362ojC3dQWMluDZqduRkcgl7Rp9fAt9HJBYOUODraA89qgz6vcPUBma5KQRxB3Q1wtf0EvoqvlLoy2CG3QKmd3v0Fma5eRjcs3D/69ZXj4mS7mCZ23MPcWPC0Y8JmYbO5dwG2dt0GaiZ2CXvbxammrlpSNts5bmKtlFHHrV01ShN+gl7cCK29uwWgLbTc1ITeUzt4gwzVo+NZgzcTOCSZCRcxoQr6odBZmJobHhJAF57ifsmjmyPEJpa9pZLmPZLkBvezfuqXDa/eIX2t9hblaTkJC3PKfQi+SW/4VHGwxQ+4Ra12dXEKWa9hGHB2FBJmJQS+imRgOtpihRdeA54a0vvAEGds4FOuWDjXXgMfVrsKsW/CYgyDLkOPSJdF7CiPLMUiQ4gv0IpIFB1uG4+VyVe8JLyexjXig1i3qmVgHt3g9HNm6xQWnLC55OBqkdcvnl+WlS7gfPRyZLE605NG2fPwMkiyftyaWMieP9rGPnzD3FlwSraSCPCqqIMuKuMXAyu4ev++rH1EFGRf/B/55yyeOJtJgV33c2NNJR8SdSZouwT0O4SoflJLmJ7i/iuuVbDlsch0EcfgeGr//imd+gv2zMJFF1ki8AYKA9QTRj9jXiNEgt3zoRXLLR6v8TX5e+VzU99ra5GzcgI+O8ExsFH4ZB+uh8QwYsSwJdZk1MQ2XYIO0bqlmOTkTXWP/floS6mnWxLLJkgPL0prh/v6fpLzPhjrTMllyYFmiC+wAQd8uX6V8iVMxWSjbjUfsgI/YB1+lFKQySLJU0/myCcdgH+zH7whSCVMTOw5RdlZnWIBeJJXE98DGh86YCXYEXB2twa8CpfIIuagBAx1WD1Tny9lou3WYHQH6XhtsoOsNQSrW+UI5m2bNDkl4D6vsh29LUjmENTFgI5WlwQ4B9Uq+StmUpGKdL5RUltkNdkzCOUjYj87PSlIJ0/lyAvEqxEzsOvKyIpmJvVvhjfyTjnrMjVphXwa8x370rSSVlXcoi9q/vIXOV37w1i2oqMW9VMHXCI40RKkM0rqlSllASnG5fb61YlqWislC2ZHlJTvofrl9vkp5XpaKyULZkYX/LbpYWt5f/pk13pKlUpUs1RBQFlDXKn01jN8e4VxksvjJwj91Kb3p8zf87kWGnuiZLJTuFw66Iq8VWwd7iXS7Mn8AQfS9LCtjU2JGJJuLSCrIKXxb5ONi69+zH9r9t6mDIMJUkL/YP44fwz0eTp0vj4DDh92BLXbYh8J6ZbPOfean3RbmpyCIJ1AWYKDDj4IKsh5c/NkjVAX5E/y4wjcp59iPtHfH9UsFuRqClSpTngnH9cCXIGPhuOoqyNUQVha+QN9O8rYTdjvN+b0Ws2pkcfj531dCtIb3XAXj7MCCzsdF6QdQg2iY1nDVXmbhCbLN23d7QxvsXmqX87avs+N7JgkL/C5tgbZ5w7O1agi5btmGH5lb6YO3JXtG1kEQfb9ucSK0LHy98hw1Pc0O7y0L1kEQJgulVxbw709W+rIqpcniLUvENt5Td3xZIGO3DoIwWSiZr+8JPzZrmR+bubTqIAiThZKRhX92nH1PH1QpM09o6iAIk4WSLdnzP0yZlyq2HEKrgyBMFkpWFr55v3f7hNYr6UiTRSHLZnY4P7hn0stPpsltqA6CCCPLl5BfTvszhZyMSVb5W2O8kRfZ4Q+54WMv9spcz9nIbmatLvC5jOGjD/CXcbC2SyCV4RgVnnZI+I2oV91Sse0SKLRgz3cU75Yf+ZIu7Vrul8L+4MoCdsnvDuNH0UeZJgvFVZZZlHwK/8gsd4iVyUJxlmWDHT6ZfuOz/E9d7gGzyUJxlSWa4Menvd5gE9dc9iYLxVkWkF3qc40d0s6ZNFko7rJcZcef6tzOm/yRmIlzKiYLJS8L/oVa5EckzqmYLJS8LM2z7AeW0PVU0IthslDcZUEn1TZA/gW7BZgsFIUs4FesBuZqilRMFkpRtyS/KrnC/7loAw+ThaKRBVwOPEXvWZosFI0sjXWcYRkbmlRMFoqi5ZvltsaeyUIplAVUIjkK34MxWSgqWUAp0jkkk4WikkV7NnFZ4iYLRScLv2USgy4Vk4VSLIv2zaqSAyRNFopSFlCNLCPRpWKyUEpkAfXKEso6WEwWilIW3ckfZXuamiwUrSyqwz3LzkkwWShaWZo4yRylpyCbLBStLNEZnCWldDc4k4WilmUOZ0lYV6dislBKZXFfuhRWKUWpmCyUcllinGaGdvmRIiYLRS8Lv9lIHuaAL5OFopdF8l30whz3YLJQPGRxLCMzQaC1qclCYWRxu+lzhxSitanJQuFkcalXFm1stYvJQvGRxaUDprC1oovJQvGRJXIoI7MnL5ksFC9ZxnGmXdhzEE0Wipcs8mfH/LvCJgvFSxb5w7BVzozJksNLFnm9kg/CZKH4ySJdupRXKVNMFoqnLMJnx8y5O9uYLBRPWWRl5I2yp8U7mCwUT1kaoi5xdCityULxlEVWrwQXi8mSw1cWSasFV6VMMVkovrJImvfhkdcmC8VXFkEHTH7XCkq/yFLaMeUA9rImsIL+2cvbVXbABRh8PjySZRIZEBTnwBzdMAzDMBTUjL5jKembs8GMHvrnyDajB5OlL4n/B5pTxKuJqeQ6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50" name="AutoShape 38" descr="data:image/png;base64,iVBORw0KGgoAAAANSUhEUgAAAZYAAAB8CAMAAAB9jmb0AAABNVBMVEX////wAAAAAAD4AABaAAD0dXXyAAD6xcW+AAD6AACPAABvAADVAAAvAADnAABpAADhAACUAADxKyt1dXX2lpb0a2v4sbHzXl7yPj5jAABra2teXl7FxcWWlpY+Pj4rKyv82NixsbHMKyv95ub+9vb3oKD97e1PAADzX1/zVFTu7u7XKyv4qan7a2v0bGzR0dHh4eFFKysOKyshAAD6ycnVxcWGAACOa2v2iYn2jIxRXl5TAACtlpbxIiKGXl5fa2sdKyvyRERyPj4uPj7FPj7MXl52gYGMKyv0FRWJiYnqxcXPa2vmKyu8Ghr5ubmaa2shISGIUFCOQkJyUlKeoqIXAADSsbGbrKybKyuva2uhUFDElpbBsbGJExNoKyt1KytTPj5tXl4NAAA/HR3dXl7ZPj5JSUmiky1RAAAIaklEQVR4nO2dfUMTRxDGDyFepSqtCggqnglECYgoaEVFS9E2VivVaq21b7bq9/8IDSeB3NzdPLOzy5nA/P5lMy95uNzu3NxuFEMakT+rQbwkONiw0TcUDpMAWTSjIciET2I7tKGXNYGVeRxsjvasPuqmwt/QFWR1CduIK5LlFPRyRmBlUvCt5KhalnFktYZtxNEwJIQs69CLSBYcbB7431vOvMbfVWS1hm3E0Rhi6g99Xrv8Db3cE1i5PwWjzfNnog362ojC3dQWMluDZqduRkcgl7Rp9fAt9HJBYOUODraA89qgz6vcPUBma5KQRxB3Q1wtf0EvoqvlLoy2CG3QKmd3v0Fma5eRjcs3D/69ZXj4mS7mCZ23MPcWPC0Y8JmYbO5dwG2dt0GaiZ2CXvbxammrlpSNts5bmKtlFHHrV01ShN+gl7cCK29uwWgLbTc1ITeUzt4gwzVo+NZgzcTOCSZCRcxoQr6odBZmJobHhJAF57ifsmjmyPEJpa9pZLmPZLkBvezfuqXDa/eIX2t9hblaTkJC3PKfQi+SW/4VHGwxQ+4Ra12dXEKWa9hGHB2FBJmJQS+imRgOtpihRdeA54a0vvAEGds4FOuWDjXXgMfVrsKsW/CYgyDLkOPSJdF7CiPLMUiQ4gv0IpIFB1uG4+VyVe8JLyexjXig1i3qmVgHt3g9HNm6xQWnLC55OBqkdcvnl+WlS7gfPRyZLE605NG2fPwMkiyftyaWMieP9rGPnzD3FlwSraSCPCqqIMuKuMXAyu4ev++rH1EFGRf/B/55yyeOJtJgV33c2NNJR8SdSZouwT0O4SoflJLmJ7i/iuuVbDlsch0EcfgeGr//imd+gv2zMJFF1ki8AYKA9QTRj9jXiNEgt3zoRXLLR6v8TX5e+VzU99ra5GzcgI+O8ExsFH4ZB+uh8QwYsSwJdZk1MQ2XYIO0bqlmOTkTXWP/floS6mnWxLLJkgPL0prh/v6fpLzPhjrTMllyYFmiC+wAQd8uX6V8iVMxWSjbjUfsgI/YB1+lFKQySLJU0/myCcdgH+zH7whSCVMTOw5RdlZnWIBeJJXE98DGh86YCXYEXB2twa8CpfIIuagBAx1WD1Tny9lou3WYHQH6XhtsoOsNQSrW+UI5m2bNDkl4D6vsh29LUjmENTFgI5WlwQ4B9Uq+StmUpGKdL5RUltkNdkzCOUjYj87PSlIJ0/lyAvEqxEzsOvKyIpmJvVvhjfyTjnrMjVphXwa8x370rSSVlXcoi9q/vIXOV37w1i2oqMW9VMHXCI40RKkM0rqlSllASnG5fb61YlqWislC2ZHlJTvofrl9vkp5XpaKyULZkYX/LbpYWt5f/pk13pKlUpUs1RBQFlDXKn01jN8e4VxksvjJwj91Kb3p8zf87kWGnuiZLJTuFw66Iq8VWwd7iXS7Mn8AQfS9LCtjU2JGJJuLSCrIKXxb5ONi69+zH9r9t6mDIMJUkL/YP44fwz0eTp0vj4DDh92BLXbYh8J6ZbPOfean3RbmpyCIJ1AWYKDDj4IKsh5c/NkjVAX5E/y4wjcp59iPtHfH9UsFuRqClSpTngnH9cCXIGPhuOoqyNUQVha+QN9O8rYTdjvN+b0Ws2pkcfj531dCtIb3XAXj7MCCzsdF6QdQg2iY1nDVXmbhCbLN23d7QxvsXmqX87avs+N7JgkL/C5tgbZ5w7O1agi5btmGH5lb6YO3JXtG1kEQfb9ucSK0LHy98hw1Pc0O7y0L1kEQJgulVxbw709W+rIqpcniLUvENt5Td3xZIGO3DoIwWSiZr+8JPzZrmR+bubTqIAiThZKRhX92nH1PH1QpM09o6iAIk4WSLdnzP0yZlyq2HEKrgyBMFkpWFr55v3f7hNYr6UiTRSHLZnY4P7hn0stPpsltqA6CCCPLl5BfTvszhZyMSVb5W2O8kRfZ4Q+54WMv9spcz9nIbmatLvC5jOGjD/CXcbC2SyCV4RgVnnZI+I2oV91Sse0SKLRgz3cU75Yf+ZIu7Vrul8L+4MoCdsnvDuNH0UeZJgvFVZZZlHwK/8gsd4iVyUJxlmWDHT6ZfuOz/E9d7gGzyUJxlSWa4Menvd5gE9dc9iYLxVkWkF3qc40d0s6ZNFko7rJcZcef6tzOm/yRmIlzKiYLJS8L/oVa5EckzqmYLJS8LM2z7AeW0PVU0IthslDcZUEn1TZA/gW7BZgsFIUs4FesBuZqilRMFkpRtyS/KrnC/7loAw+ThaKRBVwOPEXvWZosFI0sjXWcYRkbmlRMFoqi5ZvltsaeyUIplAVUIjkK34MxWSgqWUAp0jkkk4WikkV7NnFZ4iYLRScLv2USgy4Vk4VSLIv2zaqSAyRNFopSFlCNLCPRpWKyUEpkAfXKEso6WEwWilIW3ckfZXuamiwUrSyqwz3LzkkwWShaWZo4yRylpyCbLBStLNEZnCWldDc4k4WilmUOZ0lYV6dislBKZXFfuhRWKUWpmCyUcllinGaGdvmRIiYLRS8Lv9lIHuaAL5OFopdF8l30whz3YLJQPGRxLCMzQaC1qclCYWRxu+lzhxSitanJQuFkcalXFm1stYvJQvGRxaUDprC1oovJQvGRJXIoI7MnL5ksFC9ZxnGmXdhzEE0Wipcs8mfH/LvCJgvFSxb5w7BVzozJksNLFnm9kg/CZKH4ySJdupRXKVNMFoqnLMJnx8y5O9uYLBRPWWRl5I2yp8U7mCwUT1kaoi5xdCityULxlEVWrwQXi8mSw1cWSasFV6VMMVkovrJImvfhkdcmC8VXFkEHTH7XCkq/yFLaMeUA9rImsIL+2cvbVXbABRh8PjySZRIZEBTnwBzdMAzDMBTUjL5jKembs8GMHvrnyDajB5OlL4n/B5pTxKuJqeQ6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54" name="AutoShape 42" descr="data:image/png;base64,iVBORw0KGgoAAAANSUhEUgAAAT4AAACfCAMAAABX0UX9AAAAkFBMVEX///8PI4wAAIYAAIMMIYsAFou+wdrx8vgAG4oAE4gAEYgACoYAFYgAHYqnq80JIIsAB4ZaY6eCiLnf4e25vNfLzeFlbaudoccAAH6ustGXnMTT1eaDibpSW6OOk78gMJHm5/FIUp8YKo9sc65CTZwoN5TGyN55f7Vwd7AyP5ft7vbY2uk7R5qqrs6Sl8GzttMz7Ht8AAAIe0lEQVR4nO2ca1+qShTGhaFELoJmappWO9Ms233/b3e4OMNaawZ9czrB7zz/V3s7gPIws65DgwEAAAAAAAAAAAAAAAAAAAAAAAAAAAAAAAAAAAAAAAAAAAAAAAAAAAC6yd3+a7HarhYP+7vf/il9Y709KeXncRRFce4rddre//ZP+j2UL1heFGO4TVWUepQ0UvHhUx4or/rBRj+XfPh44eTl7F+4zR9irQJB9Hjh8KmKMs8mSJZrcaS4rn/LRse5GOYn32Ttp3aKx0hKkXmtB9/6UeAQr8QXc/ZZ8XHxUF4TPqyGbPiGfk2X5ftjTybV5g2mqk284h7FCrv3+Xh6YsOhuJL4zr7IdycmSUm8cB879+1jDfkDP/grlw+Fjsq56fl7dnZf5FvEthLhznno9JJ6XvzFj95Ko8BW97eULx6zs/si30vokEIYoppbxzxtv3/LuHnRioweRmJ0xE1jT+QbOq2Z/+04NKmNZBBGqsaPRySAkfKdUnHRcENG36TFDefs7J7IN3MuyGRuH7mobFnoq5ftbP38Mfy4u/+aHpWvZ6+UT/oGLyDGb2jN5OyNnd0T+awlVt+pbx+ZFfMlVJsZX9fD2UTF1a0K22cL5Kkmst5bTy2I2Ok9kS8mi4j8YmUlHmtVTJ8NiS4+dRYxXEWlgDmXz+HRyfy0/Iq0t/2Q757cZEb0G03lkasoU41FHD7uaJy28hNPcXt5a1uF5NWMOhyWYllfP+QjKUfwdGgWsp14zJO8EWyluKUaDCdKBG5jOyDKMjPq2w6Lh939kI+kHOH8lgS6VuJxJLNjI7UqeBCFhqmMTMqLPp8H11dj9V7IRw1UtKCZgJV4JE3UNok99TGQrHnJZeKIJ80Ec8XqyYGe3gv56AorkgKypKzEIzf/elAXsmKDFdgVjLRCLm1ZWNgP+agFLzzfhv+X0SQFpZtlGYQTV4qSaouZO7TNnujpfZCPphxl2PqXhBMy8TDGrgq0g2vT78OZ4Z2fiatMIUoKfZCPphyl6aHBrCvxqKj9c+DM6xqYczBSnD3OQ26NeMSxlPRBPppylPUmmim4Eo+KXb3CA3W6dFP0yQRGpWhbDb4n1ognKjJ9kI+mHNVqfKIftHQ8jroUkPrptnUJr4gdCF/1Zc8OSYdL2RP1ITmdzz2Qb21NtncyHUctHQ/ibrJInb7cR5EQvAiJTme96qqBsYvh/JEe9pec3wP5aJejDhtohTgL3GfxeDjN1Vz2iEqoE4+/p1olVR5r8rloQXNfktP1Qj7a5agf/Sc1+C3OdS/cZpCoo317Gbl2PvvW8WUVjZvH5u9p4JnSULP78rF2w9kn0ly0reMRWkFbqo5yBvrMJ5jHEk4GpJCqht9kugcxOb/78rGk/hyR0Ti6peNRZR22gLxEwx5NkS3r/wYJ8e/BiNdlaKTeffmoVDrkZ3U4Z8ejPNFVYs1ZH5J1KYuAzrjrwiKYsWIqrtusReflY12O5L3+kM2G1sjYc7WXElrDeqBdyuIxGH9ThJcmpikyvzuHAanovHysy6FLxSzXak08hk92sbiIdEjOT9O/MloxNq54TsYpF3Kxkj7tlnRePtblMMU86jFbE4/BYKIcSb9qYkB68SAkWW5hJYxXKY0DdTF0G0fn5YvJD2yaYFzU9q1WsyS3CsZBU9SiXcqqh2Zk8k1inf0Z8H4cne1dl48Z7fBFf8zcsd3xICwiawUrs/pScvdVRL7TKzbdaWUrtWiamBLr2XX52MaqJl9itvzCVquSg4xgTKjDTFqVTTRfZ+ZlFVfu6DQdNdfuunz0sRchxOO04vHAgpIrVb2x1E+HOuwhVHPY0Y6vTMOcGYsmUuq4fGKHUzg6w0O6tsRD8y436Z2TDxb/VJVpa0fVWayD04F1Xj5HH9FBW+KhkWVj3QtiV6/jEWtbZR2p0wiH9io7Lp9zY5VNW+KhEf1aXbJjhrW++Y38wjpSZz03Mtm7LZ97Y5WNSTzsxmRFi3ysk1ZXka1tGfWkpDUD6um7LZ97Y5WNCcVenK012RDS93mkm9Nq/2Nt2qjtJNsrRHqV3ZbPvbHKxiQeE3W03jzgJflKkuf6c6Zq3VK3Wm91pM7CT9Kr7LZ8rkarE514TMJUzZ/FVT6FCajyiIGU6pzRiHWe1i9yPLsOHXRcPtceEze641Fas0RNWBY3kxt9dPS9dmkidhac92TwbYBNr5LJl38PbX5epVaEHY9iCtNEJx71zYfq5jCrQ+mP75MsGwTaTzM7p6ekWOh6Iz6XzxStmXxerCyW/5lYNizlKCbNmPDAetc68dBzJ0iKn37zdoxVLvcue/n2fHkWjegWhthQqkNkVnlo9gjeXIkMLlSDfhyRAig+yt3KORZjSy/IMsfdpcbws1Siam8M5DI1t8+2EjVbZ7osH085ZGrhHHXtiRI31BguFiKbjWfs9SXTVuPHvutLdFk+nnJEWz4q/Ept0K7Kl5HioMdmlL48qw6YJjz7tCmcdVg+kXJYYYEYruzRNfmoejxGMZkYs4hKp7es6x6YklWH5RMph7VTdMecQp14XJEvCUlQzU2r2brCu2+6FMZqBk2O3WH5uG/QgUUDf0W1/qEbx1bl5hJqQs/n71Kaye3ev8UtrVG1w/LxeI1tLakQ6Wm1LGdvatSSqWR+yt9FZV1KEsuRcKkxcnwpmF5ld+UTr4/nY3nABz8gqusgn9NQvoRfapcoT17gb0RPbyrW70lzTeOu9j77MbpZx94md+D9mnwH/scLlnYpIBJ/hkB/Xv0JiDgJ9buBSRE8v1qvKAzm7AuWJr0aN58vjbvif9PA7PWQf1/BQllf2weG6/Fh41VpU/hyGLv2pgEAAAAAAAAAAAAAAAAAAAAAAAAAAAAAAAAAAAAAAAAAAAAAAAAAAAD8X/gHTG1zhXBn7v8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56" name="AutoShape 44" descr="data:image/png;base64,iVBORw0KGgoAAAANSUhEUgAAAT4AAACfCAMAAABX0UX9AAAAkFBMVEX///8PI4wAAIYAAIMMIYsAFou+wdrx8vgAG4oAE4gAEYgACoYAFYgAHYqnq80JIIsAB4ZaY6eCiLnf4e25vNfLzeFlbaudoccAAH6ustGXnMTT1eaDibpSW6OOk78gMJHm5/FIUp8YKo9sc65CTZwoN5TGyN55f7Vwd7AyP5ft7vbY2uk7R5qqrs6Sl8GzttMz7Ht8AAAIe0lEQVR4nO2ca1+qShTGhaFELoJmappWO9Ms233/b3e4OMNaawZ9czrB7zz/V3s7gPIws65DgwEAAAAAAAAAAAAAAAAAAAAAAAAAAAAAAAAAAAAAAAAAAAAAAAAAAAC6yd3+a7HarhYP+7vf/il9Y709KeXncRRFce4rddre//ZP+j2UL1heFGO4TVWUepQ0UvHhUx4or/rBRj+XfPh44eTl7F+4zR9irQJB9Hjh8KmKMs8mSJZrcaS4rn/LRse5GOYn32Ttp3aKx0hKkXmtB9/6UeAQr8QXc/ZZ8XHxUF4TPqyGbPiGfk2X5ftjTybV5g2mqk284h7FCrv3+Xh6YsOhuJL4zr7IdycmSUm8cB879+1jDfkDP/grlw+Fjsq56fl7dnZf5FvEthLhznno9JJ6XvzFj95Ko8BW97eULx6zs/si30vokEIYoppbxzxtv3/LuHnRioweRmJ0xE1jT+QbOq2Z/+04NKmNZBBGqsaPRySAkfKdUnHRcENG36TFDefs7J7IN3MuyGRuH7mobFnoq5ftbP38Mfy4u/+aHpWvZ6+UT/oGLyDGb2jN5OyNnd0T+awlVt+pbx+ZFfMlVJsZX9fD2UTF1a0K22cL5Kkmst5bTy2I2Ok9kS8mi4j8YmUlHmtVTJ8NiS4+dRYxXEWlgDmXz+HRyfy0/Iq0t/2Q757cZEb0G03lkasoU41FHD7uaJy28hNPcXt5a1uF5NWMOhyWYllfP+QjKUfwdGgWsp14zJO8EWyluKUaDCdKBG5jOyDKMjPq2w6Lh939kI+kHOH8lgS6VuJxJLNjI7UqeBCFhqmMTMqLPp8H11dj9V7IRw1UtKCZgJV4JE3UNok99TGQrHnJZeKIJ80Ec8XqyYGe3gv56AorkgKypKzEIzf/elAXsmKDFdgVjLRCLm1ZWNgP+agFLzzfhv+X0SQFpZtlGYQTV4qSaouZO7TNnujpfZCPphxl2PqXhBMy8TDGrgq0g2vT78OZ4Z2fiatMIUoKfZCPphyl6aHBrCvxqKj9c+DM6xqYczBSnD3OQ26NeMSxlPRBPppylPUmmim4Eo+KXb3CA3W6dFP0yQRGpWhbDb4n1ognKjJ9kI+mHNVqfKIftHQ8jroUkPrptnUJr4gdCF/1Zc8OSYdL2RP1ITmdzz2Qb21NtncyHUctHQ/ibrJInb7cR5EQvAiJTme96qqBsYvh/JEe9pec3wP5aJejDhtohTgL3GfxeDjN1Vz2iEqoE4+/p1olVR5r8rloQXNfktP1Qj7a5agf/Sc1+C3OdS/cZpCoo317Gbl2PvvW8WUVjZvH5u9p4JnSULP78rF2w9kn0ly0reMRWkFbqo5yBvrMJ5jHEk4GpJCqht9kugcxOb/78rGk/hyR0Ti6peNRZR22gLxEwx5NkS3r/wYJ8e/BiNdlaKTeffmoVDrkZ3U4Z8ejPNFVYs1ZH5J1KYuAzrjrwiKYsWIqrtusReflY12O5L3+kM2G1sjYc7WXElrDeqBdyuIxGH9ThJcmpikyvzuHAanovHysy6FLxSzXak08hk92sbiIdEjOT9O/MloxNq54TsYpF3Kxkj7tlnRePtblMMU86jFbE4/BYKIcSb9qYkB68SAkWW5hJYxXKY0DdTF0G0fn5YvJD2yaYFzU9q1WsyS3CsZBU9SiXcqqh2Zk8k1inf0Z8H4cne1dl48Z7fBFf8zcsd3xICwiawUrs/pScvdVRL7TKzbdaWUrtWiamBLr2XX52MaqJl9itvzCVquSg4xgTKjDTFqVTTRfZ+ZlFVfu6DQdNdfuunz0sRchxOO04vHAgpIrVb2x1E+HOuwhVHPY0Y6vTMOcGYsmUuq4fGKHUzg6w0O6tsRD8y436Z2TDxb/VJVpa0fVWayD04F1Xj5HH9FBW+KhkWVj3QtiV6/jEWtbZR2p0wiH9io7Lp9zY5VNW+KhEf1aXbJjhrW++Y38wjpSZz03Mtm7LZ97Y5WNSTzsxmRFi3ysk1ZXka1tGfWkpDUD6um7LZ97Y5WNCcVenK012RDS93mkm9Nq/2Nt2qjtJNsrRHqV3ZbPvbHKxiQeE3W03jzgJflKkuf6c6Zq3VK3Wm91pM7CT9Kr7LZ8rkarE514TMJUzZ/FVT6FCajyiIGU6pzRiHWe1i9yPLsOHXRcPtceEze641Fas0RNWBY3kxt9dPS9dmkidhac92TwbYBNr5LJl38PbX5epVaEHY9iCtNEJx71zYfq5jCrQ+mP75MsGwTaTzM7p6ekWOh6Iz6XzxStmXxerCyW/5lYNizlKCbNmPDAetc68dBzJ0iKn37zdoxVLvcue/n2fHkWjegWhthQqkNkVnlo9gjeXIkMLlSDfhyRAig+yt3KORZjSy/IMsfdpcbws1Siam8M5DI1t8+2EjVbZ7osH085ZGrhHHXtiRI31BguFiKbjWfs9SXTVuPHvutLdFk+nnJEWz4q/Ept0K7Kl5HioMdmlL48qw6YJjz7tCmcdVg+kXJYYYEYruzRNfmoejxGMZkYs4hKp7es6x6YklWH5RMph7VTdMecQp14XJEvCUlQzU2r2brCu2+6FMZqBk2O3WH5uG/QgUUDf0W1/qEbx1bl5hJqQs/n71Kaye3ev8UtrVG1w/LxeI1tLakQ6Wm1LGdvatSSqWR+yt9FZV1KEsuRcKkxcnwpmF5ld+UTr4/nY3nABz8gqusgn9NQvoRfapcoT17gb0RPbyrW70lzTeOu9j77MbpZx94md+D9mnwH/scLlnYpIBJ/hkB/Xv0JiDgJ9buBSRE8v1qvKAzm7AuWJr0aN58vjbvif9PA7PWQf1/BQllf2weG6/Fh41VpU/hyGLv2pgEAAAAAAAAAAAAAAAAAAAAAAAAAAAAAAAAAAAAAAAAAAAAAAAAAAAD8X/gHTG1zhXBn7v8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8919" name="AutoShape 7" descr="http://upload.wikimedia.org/wikipedia/en/6/69/Dollar_shave_club_logo.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2" name="Main Heading"/>
          <p:cNvSpPr>
            <a:spLocks noChangeArrowheads="1"/>
          </p:cNvSpPr>
          <p:nvPr>
            <p:custDataLst>
              <p:tags r:id="rId10"/>
            </p:custDataLst>
          </p:nvPr>
        </p:nvSpPr>
        <p:spPr bwMode="gray">
          <a:xfrm>
            <a:off x="356615" y="502919"/>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Technology M&amp;A </a:t>
            </a:r>
            <a:r>
              <a:rPr lang="en-US" sz="2800" b="0" dirty="0" smtClean="0">
                <a:solidFill>
                  <a:srgbClr val="000000"/>
                </a:solidFill>
                <a:cs typeface="Calibri" panose="020F0502020204030204" pitchFamily="34" charset="0"/>
              </a:rPr>
              <a:t>Themes</a:t>
            </a:r>
            <a:endParaRPr lang="en-US" sz="2800" b="0" dirty="0">
              <a:solidFill>
                <a:srgbClr val="000000"/>
              </a:solidFill>
              <a:cs typeface="Calibri" panose="020F0502020204030204" pitchFamily="34" charset="0"/>
            </a:endParaRPr>
          </a:p>
        </p:txBody>
      </p:sp>
      <p:sp>
        <p:nvSpPr>
          <p:cNvPr id="16" name="AutoShape 2" descr="Image result for samsung logo png"/>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7" name="AutoShape 2" descr="Image result for apple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 name="Oval 3"/>
          <p:cNvSpPr/>
          <p:nvPr/>
        </p:nvSpPr>
        <p:spPr bwMode="auto">
          <a:xfrm>
            <a:off x="776171" y="1791924"/>
            <a:ext cx="274320" cy="274320"/>
          </a:xfrm>
          <a:prstGeom prst="ellipse">
            <a:avLst/>
          </a:prstGeom>
          <a:solidFill>
            <a:srgbClr val="36548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anose="020F0502020204030204" pitchFamily="34" charset="0"/>
                <a:cs typeface="Calibri" pitchFamily="34" charset="0"/>
              </a:rPr>
              <a:t>1</a:t>
            </a:r>
          </a:p>
        </p:txBody>
      </p:sp>
      <p:sp>
        <p:nvSpPr>
          <p:cNvPr id="93" name="Oval 92"/>
          <p:cNvSpPr/>
          <p:nvPr/>
        </p:nvSpPr>
        <p:spPr bwMode="auto">
          <a:xfrm>
            <a:off x="793983" y="2770682"/>
            <a:ext cx="279330" cy="274320"/>
          </a:xfrm>
          <a:prstGeom prst="ellipse">
            <a:avLst/>
          </a:prstGeom>
          <a:solidFill>
            <a:srgbClr val="36548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anose="020F0502020204030204" pitchFamily="34" charset="0"/>
                <a:cs typeface="Calibri" pitchFamily="34" charset="0"/>
              </a:rPr>
              <a:t>2</a:t>
            </a:r>
          </a:p>
        </p:txBody>
      </p:sp>
      <p:sp>
        <p:nvSpPr>
          <p:cNvPr id="94" name="Oval 93"/>
          <p:cNvSpPr/>
          <p:nvPr/>
        </p:nvSpPr>
        <p:spPr bwMode="auto">
          <a:xfrm>
            <a:off x="793983" y="3945391"/>
            <a:ext cx="274320" cy="274320"/>
          </a:xfrm>
          <a:prstGeom prst="ellipse">
            <a:avLst/>
          </a:prstGeom>
          <a:solidFill>
            <a:srgbClr val="36548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anose="020F0502020204030204" pitchFamily="34" charset="0"/>
                <a:cs typeface="Calibri" pitchFamily="34" charset="0"/>
              </a:rPr>
              <a:t>3</a:t>
            </a:r>
          </a:p>
        </p:txBody>
      </p:sp>
      <p:sp>
        <p:nvSpPr>
          <p:cNvPr id="95" name="Oval 94"/>
          <p:cNvSpPr/>
          <p:nvPr/>
        </p:nvSpPr>
        <p:spPr bwMode="auto">
          <a:xfrm>
            <a:off x="793983" y="4870404"/>
            <a:ext cx="274320" cy="274320"/>
          </a:xfrm>
          <a:prstGeom prst="ellipse">
            <a:avLst/>
          </a:prstGeom>
          <a:solidFill>
            <a:srgbClr val="36548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anose="020F0502020204030204" pitchFamily="34" charset="0"/>
                <a:cs typeface="Calibri" pitchFamily="34" charset="0"/>
              </a:rPr>
              <a:t>4</a:t>
            </a:r>
          </a:p>
        </p:txBody>
      </p:sp>
      <p:pic>
        <p:nvPicPr>
          <p:cNvPr id="100" name="Picture 12" descr="Image result for ibm logo"/>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46156" y="2207629"/>
            <a:ext cx="383917" cy="15356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2" descr="Image result for red hat logo"/>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46692" y="2188812"/>
            <a:ext cx="592583" cy="1912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Image result for sap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22340" y="2179958"/>
            <a:ext cx="522274" cy="20890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2" descr="Image result for walmart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96903" y="4374619"/>
            <a:ext cx="640080" cy="187452"/>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6" descr="Image result for flipkart logo"/>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25000" r="33834" b="10211"/>
          <a:stretch/>
        </p:blipFill>
        <p:spPr bwMode="auto">
          <a:xfrm>
            <a:off x="2022046" y="4392060"/>
            <a:ext cx="548640" cy="15257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2" descr="Image result for qualtrics"/>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707" y="2140778"/>
            <a:ext cx="510377" cy="28726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8" descr="Image result for twilio logo"/>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9368" t="16986" r="9729" b="17072"/>
          <a:stretch/>
        </p:blipFill>
        <p:spPr bwMode="auto">
          <a:xfrm>
            <a:off x="4534429" y="2192540"/>
            <a:ext cx="488438" cy="18374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0" descr="Image result for sendgrid logo"/>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103488" y="2208807"/>
            <a:ext cx="689215" cy="151211"/>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rot="226201">
            <a:off x="4773663" y="2052444"/>
            <a:ext cx="570721" cy="463937"/>
          </a:xfrm>
          <a:prstGeom prst="rect">
            <a:avLst/>
          </a:prstGeom>
          <a:noFill/>
        </p:spPr>
        <p:txBody>
          <a:bodyPr wrap="square" rtlCol="0">
            <a:noAutofit/>
          </a:bodyPr>
          <a:lstStyle/>
          <a:p>
            <a:pPr algn="ctr">
              <a:spcBef>
                <a:spcPts val="600"/>
              </a:spcBef>
            </a:pPr>
            <a:r>
              <a:rPr lang="en-US" sz="2000" dirty="0" smtClean="0">
                <a:solidFill>
                  <a:srgbClr val="000000"/>
                </a:solidFill>
                <a:latin typeface="Calibri" panose="020F0502020204030204" pitchFamily="34" charset="0"/>
                <a:cs typeface="Calibri" panose="020F0502020204030204" pitchFamily="34" charset="0"/>
              </a:rPr>
              <a:t>/</a:t>
            </a:r>
          </a:p>
        </p:txBody>
      </p:sp>
      <p:pic>
        <p:nvPicPr>
          <p:cNvPr id="120" name="Picture 24" descr="Image result for thoma bravo logo"/>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24535" y="3297303"/>
            <a:ext cx="640080" cy="15907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8" descr="Image result for imperva log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07615" y="3304371"/>
            <a:ext cx="640080" cy="14227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36" descr="Image result for web.com 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695423" y="3284364"/>
            <a:ext cx="640080" cy="16225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34" descr="Image result for siris capital group logo"/>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988216" y="3286143"/>
            <a:ext cx="548640" cy="170002"/>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p:cNvSpPr txBox="1"/>
          <p:nvPr/>
        </p:nvSpPr>
        <p:spPr>
          <a:xfrm rot="226201">
            <a:off x="2935079" y="3147978"/>
            <a:ext cx="600716" cy="515557"/>
          </a:xfrm>
          <a:prstGeom prst="rect">
            <a:avLst/>
          </a:prstGeom>
          <a:noFill/>
        </p:spPr>
        <p:txBody>
          <a:bodyPr wrap="square" rtlCol="0">
            <a:noAutofit/>
          </a:bodyPr>
          <a:lstStyle/>
          <a:p>
            <a:pPr algn="ctr">
              <a:spcBef>
                <a:spcPts val="600"/>
              </a:spcBef>
            </a:pPr>
            <a:r>
              <a:rPr lang="en-US" sz="2400" dirty="0" smtClean="0">
                <a:solidFill>
                  <a:srgbClr val="000000"/>
                </a:solidFill>
                <a:latin typeface="Calibri" panose="020F0502020204030204" pitchFamily="34" charset="0"/>
                <a:cs typeface="Calibri" panose="020F0502020204030204" pitchFamily="34" charset="0"/>
              </a:rPr>
              <a:t>/</a:t>
            </a:r>
          </a:p>
        </p:txBody>
      </p:sp>
      <p:sp>
        <p:nvSpPr>
          <p:cNvPr id="136" name="TextBox 135"/>
          <p:cNvSpPr txBox="1"/>
          <p:nvPr/>
        </p:nvSpPr>
        <p:spPr>
          <a:xfrm rot="226201">
            <a:off x="4285599" y="3159835"/>
            <a:ext cx="600716" cy="515557"/>
          </a:xfrm>
          <a:prstGeom prst="rect">
            <a:avLst/>
          </a:prstGeom>
          <a:noFill/>
        </p:spPr>
        <p:txBody>
          <a:bodyPr wrap="square" rtlCol="0">
            <a:noAutofit/>
          </a:bodyPr>
          <a:lstStyle/>
          <a:p>
            <a:pPr algn="ctr">
              <a:spcBef>
                <a:spcPts val="600"/>
              </a:spcBef>
            </a:pPr>
            <a:r>
              <a:rPr lang="en-US" sz="2400" dirty="0" smtClean="0">
                <a:solidFill>
                  <a:srgbClr val="000000"/>
                </a:solidFill>
                <a:latin typeface="Calibri" panose="020F0502020204030204" pitchFamily="34" charset="0"/>
                <a:cs typeface="Calibri" panose="020F0502020204030204" pitchFamily="34" charset="0"/>
              </a:rPr>
              <a:t>/</a:t>
            </a:r>
          </a:p>
        </p:txBody>
      </p:sp>
      <p:sp>
        <p:nvSpPr>
          <p:cNvPr id="139" name="TextBox 138"/>
          <p:cNvSpPr txBox="1"/>
          <p:nvPr/>
        </p:nvSpPr>
        <p:spPr>
          <a:xfrm rot="226201">
            <a:off x="1662361" y="4210399"/>
            <a:ext cx="600716" cy="515557"/>
          </a:xfrm>
          <a:prstGeom prst="rect">
            <a:avLst/>
          </a:prstGeom>
          <a:noFill/>
        </p:spPr>
        <p:txBody>
          <a:bodyPr wrap="square" rtlCol="0">
            <a:noAutofit/>
          </a:bodyPr>
          <a:lstStyle/>
          <a:p>
            <a:pPr algn="ctr">
              <a:spcBef>
                <a:spcPts val="600"/>
              </a:spcBef>
            </a:pPr>
            <a:r>
              <a:rPr lang="en-US" sz="2400" dirty="0" smtClean="0">
                <a:solidFill>
                  <a:srgbClr val="000000"/>
                </a:solidFill>
                <a:latin typeface="Calibri" panose="020F0502020204030204" pitchFamily="34" charset="0"/>
                <a:cs typeface="Calibri" panose="020F0502020204030204" pitchFamily="34" charset="0"/>
              </a:rPr>
              <a:t>/</a:t>
            </a:r>
          </a:p>
        </p:txBody>
      </p:sp>
      <p:sp>
        <p:nvSpPr>
          <p:cNvPr id="141" name="TextBox 140"/>
          <p:cNvSpPr txBox="1"/>
          <p:nvPr/>
        </p:nvSpPr>
        <p:spPr>
          <a:xfrm rot="226201">
            <a:off x="2743884" y="4210399"/>
            <a:ext cx="600716" cy="515557"/>
          </a:xfrm>
          <a:prstGeom prst="rect">
            <a:avLst/>
          </a:prstGeom>
          <a:noFill/>
        </p:spPr>
        <p:txBody>
          <a:bodyPr wrap="square" rtlCol="0">
            <a:noAutofit/>
          </a:bodyPr>
          <a:lstStyle/>
          <a:p>
            <a:pPr algn="ctr">
              <a:spcBef>
                <a:spcPts val="600"/>
              </a:spcBef>
            </a:pPr>
            <a:r>
              <a:rPr lang="en-US" sz="2400" dirty="0" smtClean="0">
                <a:solidFill>
                  <a:srgbClr val="000000"/>
                </a:solidFill>
                <a:latin typeface="Calibri" panose="020F0502020204030204" pitchFamily="34" charset="0"/>
                <a:cs typeface="Calibri" panose="020F0502020204030204" pitchFamily="34" charset="0"/>
              </a:rPr>
              <a:t>/</a:t>
            </a:r>
          </a:p>
        </p:txBody>
      </p:sp>
      <p:pic>
        <p:nvPicPr>
          <p:cNvPr id="32067" name="Picture 323" descr="Image result for fortive logo"/>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6593" t="19846" r="7990" b="20504"/>
          <a:stretch/>
        </p:blipFill>
        <p:spPr bwMode="auto">
          <a:xfrm>
            <a:off x="3847598" y="4379136"/>
            <a:ext cx="731520" cy="178419"/>
          </a:xfrm>
          <a:prstGeom prst="rect">
            <a:avLst/>
          </a:prstGeom>
          <a:noFill/>
          <a:extLst>
            <a:ext uri="{909E8E84-426E-40DD-AFC4-6F175D3DCCD1}">
              <a14:hiddenFill xmlns:a14="http://schemas.microsoft.com/office/drawing/2010/main">
                <a:solidFill>
                  <a:srgbClr val="FFFFFF"/>
                </a:solidFill>
              </a14:hiddenFill>
            </a:ext>
          </a:extLst>
        </p:spPr>
      </p:pic>
      <p:pic>
        <p:nvPicPr>
          <p:cNvPr id="32069" name="Picture 325" descr="Image result for accruent logo"/>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687522" y="4406850"/>
            <a:ext cx="731520" cy="122990"/>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p:cNvSpPr txBox="1"/>
          <p:nvPr/>
        </p:nvSpPr>
        <p:spPr>
          <a:xfrm rot="226201">
            <a:off x="4322271" y="4210399"/>
            <a:ext cx="600716" cy="515557"/>
          </a:xfrm>
          <a:prstGeom prst="rect">
            <a:avLst/>
          </a:prstGeom>
          <a:noFill/>
        </p:spPr>
        <p:txBody>
          <a:bodyPr wrap="square" rtlCol="0">
            <a:noAutofit/>
          </a:bodyPr>
          <a:lstStyle/>
          <a:p>
            <a:pPr algn="ctr">
              <a:spcBef>
                <a:spcPts val="600"/>
              </a:spcBef>
            </a:pPr>
            <a:r>
              <a:rPr lang="en-US" sz="2400" dirty="0" smtClean="0">
                <a:solidFill>
                  <a:srgbClr val="000000"/>
                </a:solidFill>
                <a:latin typeface="Calibri" panose="020F0502020204030204" pitchFamily="34" charset="0"/>
                <a:cs typeface="Calibri" panose="020F0502020204030204" pitchFamily="34" charset="0"/>
              </a:rPr>
              <a:t>/</a:t>
            </a:r>
          </a:p>
        </p:txBody>
      </p:sp>
      <p:sp>
        <p:nvSpPr>
          <p:cNvPr id="23" name="AutoShape 366" descr="Image result for ellie ma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pic>
        <p:nvPicPr>
          <p:cNvPr id="150" name="Graphic (4 KB .emf)"/>
          <p:cNvPicPr>
            <a:picLocks noChangeAspect="1"/>
          </p:cNvPicPr>
          <p:nvPr>
            <p:custDataLst>
              <p:tags r:id="rId11"/>
            </p:custDataLst>
          </p:nvPr>
        </p:nvPicPr>
        <p:blipFill>
          <a:blip r:embed="rId32" cstate="print">
            <a:extLst>
              <a:ext uri="{28A0092B-C50C-407E-A947-70E740481C1C}">
                <a14:useLocalDpi xmlns:a14="http://schemas.microsoft.com/office/drawing/2010/main" val="0"/>
              </a:ext>
            </a:extLst>
          </a:blip>
          <a:stretch>
            <a:fillRect/>
          </a:stretch>
        </p:blipFill>
        <p:spPr>
          <a:xfrm>
            <a:off x="1309011" y="2153033"/>
            <a:ext cx="365289" cy="262759"/>
          </a:xfrm>
          <a:prstGeom prst="rect">
            <a:avLst/>
          </a:prstGeom>
        </p:spPr>
      </p:pic>
      <p:pic>
        <p:nvPicPr>
          <p:cNvPr id="151" name="Picture 2" descr="Tableau Software"/>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783035" y="2233004"/>
            <a:ext cx="494400" cy="102817"/>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p:cNvSpPr txBox="1"/>
          <p:nvPr/>
        </p:nvSpPr>
        <p:spPr>
          <a:xfrm rot="226201">
            <a:off x="3638474" y="2052444"/>
            <a:ext cx="570721" cy="463937"/>
          </a:xfrm>
          <a:prstGeom prst="rect">
            <a:avLst/>
          </a:prstGeom>
          <a:noFill/>
        </p:spPr>
        <p:txBody>
          <a:bodyPr wrap="square" rtlCol="0">
            <a:noAutofit/>
          </a:bodyPr>
          <a:lstStyle/>
          <a:p>
            <a:pPr algn="ctr">
              <a:spcBef>
                <a:spcPts val="600"/>
              </a:spcBef>
            </a:pPr>
            <a:r>
              <a:rPr lang="en-US" sz="2000" dirty="0" smtClean="0">
                <a:solidFill>
                  <a:srgbClr val="000000"/>
                </a:solidFill>
                <a:latin typeface="Calibri" panose="020F0502020204030204" pitchFamily="34" charset="0"/>
                <a:cs typeface="Calibri" panose="020F0502020204030204" pitchFamily="34" charset="0"/>
              </a:rPr>
              <a:t>/</a:t>
            </a:r>
          </a:p>
        </p:txBody>
      </p:sp>
      <p:sp>
        <p:nvSpPr>
          <p:cNvPr id="154" name="TextBox 153"/>
          <p:cNvSpPr txBox="1"/>
          <p:nvPr/>
        </p:nvSpPr>
        <p:spPr>
          <a:xfrm rot="226201">
            <a:off x="2514998" y="2052444"/>
            <a:ext cx="570721" cy="463937"/>
          </a:xfrm>
          <a:prstGeom prst="rect">
            <a:avLst/>
          </a:prstGeom>
          <a:noFill/>
        </p:spPr>
        <p:txBody>
          <a:bodyPr wrap="square" rtlCol="0">
            <a:noAutofit/>
          </a:bodyPr>
          <a:lstStyle/>
          <a:p>
            <a:pPr algn="ctr">
              <a:spcBef>
                <a:spcPts val="600"/>
              </a:spcBef>
            </a:pPr>
            <a:r>
              <a:rPr lang="en-US" sz="2000" dirty="0" smtClean="0">
                <a:solidFill>
                  <a:srgbClr val="000000"/>
                </a:solidFill>
                <a:latin typeface="Calibri" panose="020F0502020204030204" pitchFamily="34" charset="0"/>
                <a:cs typeface="Calibri" panose="020F0502020204030204" pitchFamily="34" charset="0"/>
              </a:rPr>
              <a:t>/</a:t>
            </a:r>
          </a:p>
        </p:txBody>
      </p:sp>
      <p:sp>
        <p:nvSpPr>
          <p:cNvPr id="155" name="TextBox 154"/>
          <p:cNvSpPr txBox="1"/>
          <p:nvPr/>
        </p:nvSpPr>
        <p:spPr>
          <a:xfrm rot="226201">
            <a:off x="1463314" y="2052444"/>
            <a:ext cx="570721" cy="463937"/>
          </a:xfrm>
          <a:prstGeom prst="rect">
            <a:avLst/>
          </a:prstGeom>
          <a:noFill/>
        </p:spPr>
        <p:txBody>
          <a:bodyPr wrap="square" rtlCol="0">
            <a:noAutofit/>
          </a:bodyPr>
          <a:lstStyle/>
          <a:p>
            <a:pPr algn="ctr">
              <a:spcBef>
                <a:spcPts val="600"/>
              </a:spcBef>
            </a:pPr>
            <a:r>
              <a:rPr lang="en-US" sz="2000" dirty="0" smtClean="0">
                <a:solidFill>
                  <a:srgbClr val="000000"/>
                </a:solidFill>
                <a:latin typeface="Calibri" panose="020F0502020204030204" pitchFamily="34" charset="0"/>
                <a:cs typeface="Calibri" panose="020F0502020204030204" pitchFamily="34" charset="0"/>
              </a:rPr>
              <a:t>/</a:t>
            </a:r>
          </a:p>
        </p:txBody>
      </p:sp>
      <p:pic>
        <p:nvPicPr>
          <p:cNvPr id="156" name="Picture 2" descr="Image result for mcdonalds logo"/>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748704" y="4379449"/>
            <a:ext cx="203025" cy="177792"/>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descr="Image result for dynamic yield logo"/>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056865" y="4378675"/>
            <a:ext cx="744615" cy="17934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Image result for ultimate software logo"/>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22786" b="27214"/>
          <a:stretch/>
        </p:blipFill>
        <p:spPr bwMode="auto">
          <a:xfrm>
            <a:off x="2018132" y="3280163"/>
            <a:ext cx="341050" cy="170525"/>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p:cNvSpPr txBox="1"/>
          <p:nvPr>
            <p:custDataLst>
              <p:tags r:id="rId12"/>
            </p:custDataLst>
          </p:nvPr>
        </p:nvSpPr>
        <p:spPr>
          <a:xfrm rot="226201">
            <a:off x="1628008" y="3145771"/>
            <a:ext cx="600716" cy="515557"/>
          </a:xfrm>
          <a:prstGeom prst="rect">
            <a:avLst/>
          </a:prstGeom>
          <a:noFill/>
        </p:spPr>
        <p:txBody>
          <a:bodyPr wrap="square" rtlCol="0">
            <a:noAutofit/>
          </a:bodyPr>
          <a:lstStyle/>
          <a:p>
            <a:pPr algn="ctr">
              <a:spcBef>
                <a:spcPts val="600"/>
              </a:spcBef>
            </a:pPr>
            <a:r>
              <a:rPr lang="en-US" sz="2400" dirty="0" smtClean="0">
                <a:solidFill>
                  <a:srgbClr val="000000"/>
                </a:solidFill>
                <a:latin typeface="Calibri" panose="020F0502020204030204" pitchFamily="34" charset="0"/>
                <a:cs typeface="Calibri" panose="020F0502020204030204" pitchFamily="34" charset="0"/>
              </a:rPr>
              <a:t>/</a:t>
            </a:r>
          </a:p>
        </p:txBody>
      </p:sp>
      <p:pic>
        <p:nvPicPr>
          <p:cNvPr id="162" name="Picture 161"/>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304885" y="3322855"/>
            <a:ext cx="463658" cy="180440"/>
          </a:xfrm>
          <a:prstGeom prst="rect">
            <a:avLst/>
          </a:prstGeom>
        </p:spPr>
      </p:pic>
    </p:spTree>
    <p:custDataLst>
      <p:tags r:id="rId2"/>
    </p:custDataLst>
    <p:extLst>
      <p:ext uri="{BB962C8B-B14F-4D97-AF65-F5344CB8AC3E}">
        <p14:creationId xmlns:p14="http://schemas.microsoft.com/office/powerpoint/2010/main" val="2100795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Publishing Placeholder" hidden="1"/>
          <p:cNvSpPr>
            <a:spLocks noGrp="1"/>
          </p:cNvSpPr>
          <p:nvPr>
            <p:ph type="title"/>
            <p:custDataLst>
              <p:tags r:id="rId2"/>
            </p:custDataLst>
          </p:nvPr>
        </p:nvSpPr>
        <p:spPr bwMode="auto">
          <a:xfrm>
            <a:off x="0" y="7773670"/>
            <a:ext cx="10058400" cy="50800"/>
          </a:xfrm>
          <a:noFill/>
          <a:ln>
            <a:miter lim="800000"/>
            <a:headEnd/>
            <a:tailEnd/>
          </a:ln>
        </p:spPr>
        <p:txBody>
          <a:bodyPr vert="horz" wrap="square" lIns="91440" tIns="45720" rIns="91440" bIns="45720" numCol="1" anchor="t" anchorCtr="0" compatLnSpc="1">
            <a:prstTxWarp prst="textNoShape">
              <a:avLst/>
            </a:prstTxWarp>
          </a:bodyPr>
          <a:lstStyle/>
          <a:p>
            <a:r>
              <a:rPr lang="en-US" noProof="1" smtClean="0">
                <a:latin typeface="Calibri" panose="020F0502020204030204" pitchFamily="34" charset="0"/>
              </a:rPr>
              <a:t>Emerging Growth &amp; Regional Coverage</a:t>
            </a:r>
            <a:br>
              <a:rPr lang="en-US" noProof="1" smtClean="0">
                <a:latin typeface="Calibri" panose="020F0502020204030204" pitchFamily="34" charset="0"/>
              </a:rPr>
            </a:br>
            <a:endParaRPr lang="en-US" noProof="1" smtClean="0">
              <a:latin typeface="Calibri" panose="020F0502020204030204" pitchFamily="34" charset="0"/>
            </a:endParaRPr>
          </a:p>
        </p:txBody>
      </p:sp>
      <p:sp>
        <p:nvSpPr>
          <p:cNvPr id="132" name="Textbox - without 1st bullet"/>
          <p:cNvSpPr>
            <a:spLocks noGrp="1" noChangeArrowheads="1"/>
          </p:cNvSpPr>
          <p:nvPr>
            <p:custDataLst>
              <p:tags r:id="rId3"/>
            </p:custDataLst>
          </p:nvPr>
        </p:nvSpPr>
        <p:spPr bwMode="gray">
          <a:xfrm>
            <a:off x="3657600" y="2057400"/>
            <a:ext cx="2819400" cy="846609"/>
          </a:xfrm>
          <a:prstGeom prst="rect">
            <a:avLst/>
          </a:prstGeom>
          <a:noFill/>
          <a:ln w="12700">
            <a:noFill/>
            <a:miter lim="800000"/>
            <a:headEnd/>
            <a:tailEnd/>
          </a:ln>
          <a:effectLst/>
        </p:spPr>
        <p:txBody>
          <a:bodyPr vert="horz" wrap="square" lIns="0" tIns="45699" rIns="0" bIns="45699" numCol="1" anchor="t" anchorCtr="0" compatLnSpc="1">
            <a:prstTxWarp prst="textNoShape">
              <a:avLst/>
            </a:prstTxWarp>
            <a:noAutofit/>
          </a:bodyPr>
          <a:lstStyle>
            <a:lvl1pPr marL="0" indent="0" algn="l" defTabSz="1018699"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331" indent="-163436" algn="l" defTabSz="1018699"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5804" indent="-179304" algn="l" defTabSz="1018699"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134" indent="-163436" algn="l" defTabSz="1018699"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599451" indent="0" algn="l" defTabSz="1018699"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8262" indent="-253884" algn="l" defTabSz="1018699" rtl="0" eaLnBrk="1" fontAlgn="base" hangingPunct="1">
              <a:spcBef>
                <a:spcPct val="0"/>
              </a:spcBef>
              <a:spcAft>
                <a:spcPct val="0"/>
              </a:spcAft>
              <a:buChar char="»"/>
              <a:defRPr sz="1300">
                <a:solidFill>
                  <a:schemeClr val="tx1"/>
                </a:solidFill>
                <a:latin typeface="+mn-lt"/>
              </a:defRPr>
            </a:lvl6pPr>
            <a:lvl7pPr marL="3205250" indent="-253884" algn="l" defTabSz="1018699" rtl="0" eaLnBrk="1" fontAlgn="base" hangingPunct="1">
              <a:spcBef>
                <a:spcPct val="0"/>
              </a:spcBef>
              <a:spcAft>
                <a:spcPct val="0"/>
              </a:spcAft>
              <a:buChar char="»"/>
              <a:defRPr sz="1300">
                <a:solidFill>
                  <a:schemeClr val="tx1"/>
                </a:solidFill>
                <a:latin typeface="+mn-lt"/>
              </a:defRPr>
            </a:lvl7pPr>
            <a:lvl8pPr marL="3662237" indent="-253884" algn="l" defTabSz="1018699" rtl="0" eaLnBrk="1" fontAlgn="base" hangingPunct="1">
              <a:spcBef>
                <a:spcPct val="0"/>
              </a:spcBef>
              <a:spcAft>
                <a:spcPct val="0"/>
              </a:spcAft>
              <a:buChar char="»"/>
              <a:defRPr sz="1300">
                <a:solidFill>
                  <a:schemeClr val="tx1"/>
                </a:solidFill>
                <a:latin typeface="+mn-lt"/>
              </a:defRPr>
            </a:lvl8pPr>
            <a:lvl9pPr marL="4119222" indent="-253884" algn="l" defTabSz="1018699" rtl="0" eaLnBrk="1" fontAlgn="base" hangingPunct="1">
              <a:spcBef>
                <a:spcPct val="0"/>
              </a:spcBef>
              <a:spcAft>
                <a:spcPct val="0"/>
              </a:spcAft>
              <a:buChar char="»"/>
              <a:defRPr sz="1300">
                <a:solidFill>
                  <a:schemeClr val="tx1"/>
                </a:solidFill>
                <a:latin typeface="+mn-lt"/>
              </a:defRPr>
            </a:lvl9pPr>
          </a:lstStyle>
          <a:p>
            <a:pPr marL="173038" indent="-173038">
              <a:buFont typeface="Wingdings" panose="05000000000000000000" pitchFamily="2" charset="2"/>
              <a:buChar char="§"/>
            </a:pPr>
            <a:r>
              <a:rPr sz="1600" b="0" dirty="0" smtClean="0">
                <a:solidFill>
                  <a:srgbClr val="000000"/>
                </a:solidFill>
              </a:rPr>
              <a:t>Industry trends and intelligence</a:t>
            </a:r>
          </a:p>
          <a:p>
            <a:pPr marL="173038" indent="-173038">
              <a:spcBef>
                <a:spcPts val="200"/>
              </a:spcBef>
              <a:buFont typeface="Wingdings" panose="05000000000000000000" pitchFamily="2" charset="2"/>
              <a:buChar char="§"/>
            </a:pPr>
            <a:r>
              <a:rPr sz="1600" b="0" dirty="0" smtClean="0">
                <a:solidFill>
                  <a:srgbClr val="000000"/>
                </a:solidFill>
              </a:rPr>
              <a:t>M&amp;A idea</a:t>
            </a:r>
            <a:r>
              <a:rPr lang="en-US" sz="1600" b="0" dirty="0" smtClean="0">
                <a:solidFill>
                  <a:srgbClr val="000000"/>
                </a:solidFill>
              </a:rPr>
              <a:t>s </a:t>
            </a:r>
            <a:r>
              <a:rPr sz="1600" b="0" dirty="0" smtClean="0">
                <a:solidFill>
                  <a:srgbClr val="000000"/>
                </a:solidFill>
              </a:rPr>
              <a:t>and deal-flow</a:t>
            </a:r>
          </a:p>
          <a:p>
            <a:pPr marL="173038" indent="-173038">
              <a:spcBef>
                <a:spcPts val="200"/>
              </a:spcBef>
              <a:buFont typeface="Wingdings" panose="05000000000000000000" pitchFamily="2" charset="2"/>
              <a:buChar char="§"/>
            </a:pPr>
            <a:r>
              <a:rPr sz="1600" b="0" dirty="0" smtClean="0">
                <a:solidFill>
                  <a:srgbClr val="000000"/>
                </a:solidFill>
              </a:rPr>
              <a:t>Sector-specific nuances</a:t>
            </a:r>
          </a:p>
          <a:p>
            <a:pPr marL="173038" indent="-173038">
              <a:spcBef>
                <a:spcPts val="200"/>
              </a:spcBef>
              <a:buFont typeface="Wingdings" pitchFamily="2" charset="2"/>
              <a:buChar char="v"/>
            </a:pPr>
            <a:endParaRPr sz="1600" dirty="0" smtClean="0">
              <a:solidFill>
                <a:srgbClr val="000000"/>
              </a:solidFill>
            </a:endParaRPr>
          </a:p>
          <a:p>
            <a:pPr marL="173038" indent="-173038">
              <a:spcBef>
                <a:spcPts val="200"/>
              </a:spcBef>
              <a:buFont typeface="Wingdings" pitchFamily="2" charset="2"/>
              <a:buChar char="v"/>
            </a:pPr>
            <a:endParaRPr sz="1600" dirty="0" smtClean="0">
              <a:solidFill>
                <a:srgbClr val="000000"/>
              </a:solidFill>
            </a:endParaRPr>
          </a:p>
          <a:p>
            <a:pPr marL="173038" indent="-173038">
              <a:buFont typeface="Wingdings" pitchFamily="2" charset="2"/>
              <a:buChar char="v"/>
            </a:pPr>
            <a:endParaRPr sz="1600" dirty="0" smtClean="0">
              <a:solidFill>
                <a:srgbClr val="000000"/>
              </a:solidFill>
            </a:endParaRPr>
          </a:p>
        </p:txBody>
      </p:sp>
      <p:sp>
        <p:nvSpPr>
          <p:cNvPr id="4149" name="Strap Box (L)"/>
          <p:cNvSpPr>
            <a:spLocks noChangeArrowheads="1"/>
          </p:cNvSpPr>
          <p:nvPr>
            <p:custDataLst>
              <p:tags r:id="rId4"/>
            </p:custDataLst>
          </p:nvPr>
        </p:nvSpPr>
        <p:spPr bwMode="auto">
          <a:xfrm>
            <a:off x="381000" y="1246869"/>
            <a:ext cx="3037838" cy="954993"/>
          </a:xfrm>
          <a:prstGeom prst="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lnSpc>
                <a:spcPct val="90000"/>
              </a:lnSpc>
            </a:pPr>
            <a:r>
              <a:rPr sz="1600" dirty="0">
                <a:solidFill>
                  <a:srgbClr val="FFFFFF"/>
                </a:solidFill>
                <a:latin typeface="Calibri" panose="020F0502020204030204" pitchFamily="34" charset="0"/>
                <a:cs typeface="Calibri" panose="020F0502020204030204" pitchFamily="34" charset="0"/>
              </a:rPr>
              <a:t>Regionally-Oriented Senior Bankers Delivering Locally Focused Coverage…</a:t>
            </a:r>
          </a:p>
        </p:txBody>
      </p:sp>
      <p:sp>
        <p:nvSpPr>
          <p:cNvPr id="4153" name="Rectangle 19"/>
          <p:cNvSpPr>
            <a:spLocks noChangeArrowheads="1"/>
          </p:cNvSpPr>
          <p:nvPr/>
        </p:nvSpPr>
        <p:spPr bwMode="auto">
          <a:xfrm>
            <a:off x="8320090" y="2419092"/>
            <a:ext cx="1371600" cy="1715719"/>
          </a:xfrm>
          <a:prstGeom prst="rect">
            <a:avLst/>
          </a:prstGeom>
          <a:solidFill>
            <a:srgbClr val="A39382"/>
          </a:solidFill>
          <a:ln w="9525" algn="ctr">
            <a:noFill/>
            <a:round/>
            <a:headEnd/>
            <a:tailEnd/>
          </a:ln>
        </p:spPr>
        <p:txBody>
          <a:bodyPr lIns="27432" tIns="27432" rIns="27432" bIns="27432" anchor="ctr"/>
          <a:lstStyle/>
          <a:p>
            <a:pPr algn="ctr"/>
            <a:r>
              <a:rPr lang="en-US" sz="1400" b="1" dirty="0" smtClean="0">
                <a:solidFill>
                  <a:srgbClr val="FFFFFF"/>
                </a:solidFill>
                <a:latin typeface="Calibri" panose="020F0502020204030204" pitchFamily="34" charset="0"/>
                <a:cs typeface="Calibri" panose="020F0502020204030204" pitchFamily="34" charset="0"/>
              </a:rPr>
              <a:t>Equity Capital Markets</a:t>
            </a:r>
            <a:endParaRPr sz="1400" b="1" dirty="0">
              <a:solidFill>
                <a:srgbClr val="FFFFFF"/>
              </a:solidFill>
              <a:latin typeface="Calibri" panose="020F0502020204030204" pitchFamily="34" charset="0"/>
              <a:cs typeface="Calibri" panose="020F0502020204030204" pitchFamily="34" charset="0"/>
            </a:endParaRPr>
          </a:p>
        </p:txBody>
      </p:sp>
      <p:sp>
        <p:nvSpPr>
          <p:cNvPr id="4154" name="Rectangle 20"/>
          <p:cNvSpPr>
            <a:spLocks noChangeArrowheads="1"/>
          </p:cNvSpPr>
          <p:nvPr/>
        </p:nvSpPr>
        <p:spPr bwMode="auto">
          <a:xfrm>
            <a:off x="8320090" y="4304081"/>
            <a:ext cx="1371600" cy="1715719"/>
          </a:xfrm>
          <a:prstGeom prst="rect">
            <a:avLst/>
          </a:prstGeom>
          <a:solidFill>
            <a:srgbClr val="0073CF"/>
          </a:solidFill>
          <a:ln w="9525" algn="ctr">
            <a:noFill/>
            <a:round/>
            <a:headEnd/>
            <a:tailEnd/>
          </a:ln>
        </p:spPr>
        <p:txBody>
          <a:bodyPr lIns="27432" tIns="27432" rIns="27432" bIns="27432" anchor="ctr"/>
          <a:lstStyle/>
          <a:p>
            <a:pPr algn="ctr"/>
            <a:r>
              <a:rPr lang="en-US" sz="1400" b="1" dirty="0" smtClean="0">
                <a:solidFill>
                  <a:srgbClr val="FFFFFF"/>
                </a:solidFill>
                <a:latin typeface="Calibri" panose="020F0502020204030204" pitchFamily="34" charset="0"/>
                <a:cs typeface="Calibri" panose="020F0502020204030204" pitchFamily="34" charset="0"/>
              </a:rPr>
              <a:t>Commercial and Business Banking</a:t>
            </a:r>
          </a:p>
          <a:p>
            <a:pPr algn="ctr"/>
            <a:r>
              <a:rPr lang="en-US" sz="1400" b="1" dirty="0" smtClean="0">
                <a:solidFill>
                  <a:srgbClr val="FFFFFF"/>
                </a:solidFill>
                <a:latin typeface="Calibri" panose="020F0502020204030204" pitchFamily="34" charset="0"/>
                <a:cs typeface="Calibri" panose="020F0502020204030204" pitchFamily="34" charset="0"/>
              </a:rPr>
              <a:t>Private Banking, GWIM</a:t>
            </a:r>
            <a:endParaRPr sz="1400" b="1" dirty="0">
              <a:solidFill>
                <a:srgbClr val="FFFFFF"/>
              </a:solidFill>
              <a:latin typeface="Calibri" panose="020F0502020204030204" pitchFamily="34" charset="0"/>
              <a:cs typeface="Calibri" panose="020F0502020204030204" pitchFamily="34" charset="0"/>
            </a:endParaRPr>
          </a:p>
        </p:txBody>
      </p:sp>
      <p:sp>
        <p:nvSpPr>
          <p:cNvPr id="4155" name="Rectangle 21"/>
          <p:cNvSpPr>
            <a:spLocks noChangeArrowheads="1"/>
          </p:cNvSpPr>
          <p:nvPr/>
        </p:nvSpPr>
        <p:spPr bwMode="auto">
          <a:xfrm>
            <a:off x="6781800" y="4304081"/>
            <a:ext cx="1371600" cy="1715719"/>
          </a:xfrm>
          <a:prstGeom prst="rect">
            <a:avLst/>
          </a:prstGeom>
          <a:solidFill>
            <a:srgbClr val="857363"/>
          </a:solidFill>
          <a:ln w="9525" algn="ctr">
            <a:noFill/>
            <a:round/>
            <a:headEnd/>
            <a:tailEnd/>
          </a:ln>
        </p:spPr>
        <p:txBody>
          <a:bodyPr lIns="27432" tIns="27432" rIns="27432" bIns="27432" anchor="ctr"/>
          <a:lstStyle/>
          <a:p>
            <a:pPr algn="ctr"/>
            <a:r>
              <a:rPr sz="1400" b="1" dirty="0">
                <a:solidFill>
                  <a:srgbClr val="FFFFFF"/>
                </a:solidFill>
                <a:latin typeface="Calibri" panose="020F0502020204030204" pitchFamily="34" charset="0"/>
                <a:cs typeface="Calibri" panose="020F0502020204030204" pitchFamily="34" charset="0"/>
              </a:rPr>
              <a:t>Debt Finance </a:t>
            </a:r>
          </a:p>
          <a:p>
            <a:pPr algn="ctr"/>
            <a:r>
              <a:rPr sz="1400" b="1" dirty="0">
                <a:solidFill>
                  <a:srgbClr val="FFFFFF"/>
                </a:solidFill>
                <a:latin typeface="Calibri" panose="020F0502020204030204" pitchFamily="34" charset="0"/>
                <a:cs typeface="Calibri" panose="020F0502020204030204" pitchFamily="34" charset="0"/>
              </a:rPr>
              <a:t>(</a:t>
            </a:r>
            <a:r>
              <a:rPr sz="1400" b="1" dirty="0" smtClean="0">
                <a:solidFill>
                  <a:srgbClr val="FFFFFF"/>
                </a:solidFill>
                <a:latin typeface="Calibri" panose="020F0502020204030204" pitchFamily="34" charset="0"/>
                <a:cs typeface="Calibri" panose="020F0502020204030204" pitchFamily="34" charset="0"/>
              </a:rPr>
              <a:t>Leveraged Finance, Debt Capital Markets)</a:t>
            </a:r>
            <a:endParaRPr sz="1400" b="1" dirty="0">
              <a:solidFill>
                <a:srgbClr val="FFFFFF"/>
              </a:solidFill>
              <a:latin typeface="Calibri" panose="020F0502020204030204" pitchFamily="34" charset="0"/>
              <a:cs typeface="Calibri" panose="020F0502020204030204" pitchFamily="34" charset="0"/>
            </a:endParaRPr>
          </a:p>
        </p:txBody>
      </p:sp>
      <p:sp>
        <p:nvSpPr>
          <p:cNvPr id="4156" name="Rectangle 22"/>
          <p:cNvSpPr>
            <a:spLocks noChangeArrowheads="1"/>
          </p:cNvSpPr>
          <p:nvPr/>
        </p:nvSpPr>
        <p:spPr bwMode="auto">
          <a:xfrm>
            <a:off x="6781800" y="2419092"/>
            <a:ext cx="1371600" cy="1715719"/>
          </a:xfrm>
          <a:prstGeom prst="rect">
            <a:avLst/>
          </a:prstGeom>
          <a:solidFill>
            <a:srgbClr val="0052C2"/>
          </a:solidFill>
          <a:ln w="9525" algn="ctr">
            <a:noFill/>
            <a:round/>
            <a:headEnd/>
            <a:tailEnd/>
          </a:ln>
        </p:spPr>
        <p:txBody>
          <a:bodyPr lIns="27432" tIns="27432" rIns="27432" bIns="27432" anchor="ctr"/>
          <a:lstStyle/>
          <a:p>
            <a:pPr algn="ctr"/>
            <a:r>
              <a:rPr lang="en-US" sz="1400" b="1" dirty="0" smtClean="0">
                <a:solidFill>
                  <a:srgbClr val="FFFFFF"/>
                </a:solidFill>
                <a:latin typeface="Calibri" panose="020F0502020204030204" pitchFamily="34" charset="0"/>
                <a:cs typeface="Calibri" panose="020F0502020204030204" pitchFamily="34" charset="0"/>
              </a:rPr>
              <a:t>Mergers &amp; Acquisitions</a:t>
            </a:r>
            <a:endParaRPr sz="1400" b="1" dirty="0">
              <a:solidFill>
                <a:srgbClr val="FFFFFF"/>
              </a:solidFill>
              <a:latin typeface="Calibri" panose="020F0502020204030204" pitchFamily="34" charset="0"/>
              <a:cs typeface="Calibri" panose="020F0502020204030204" pitchFamily="34" charset="0"/>
            </a:endParaRPr>
          </a:p>
        </p:txBody>
      </p:sp>
      <p:sp>
        <p:nvSpPr>
          <p:cNvPr id="4163" name="Main Heading"/>
          <p:cNvSpPr>
            <a:spLocks noChangeArrowheads="1"/>
          </p:cNvSpPr>
          <p:nvPr>
            <p:custDataLst>
              <p:tags r:id="rId5"/>
            </p:custDataLst>
          </p:nvPr>
        </p:nvSpPr>
        <p:spPr bwMode="gray">
          <a:xfrm>
            <a:off x="356615" y="487363"/>
            <a:ext cx="7772400" cy="274637"/>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Emerging Growth &amp; Regional Coverage</a:t>
            </a:r>
          </a:p>
          <a:p>
            <a:pPr eaLnBrk="1" hangingPunct="1">
              <a:lnSpc>
                <a:spcPts val="2100"/>
              </a:lnSpc>
            </a:pPr>
            <a:endParaRPr lang="en-US" sz="1600" b="0" dirty="0">
              <a:solidFill>
                <a:srgbClr val="000000"/>
              </a:solidFill>
              <a:cs typeface="Calibri" panose="020F0502020204030204" pitchFamily="34" charset="0"/>
            </a:endParaRPr>
          </a:p>
        </p:txBody>
      </p:sp>
      <p:sp>
        <p:nvSpPr>
          <p:cNvPr id="4164" name="Rectangle 43"/>
          <p:cNvSpPr>
            <a:spLocks noChangeArrowheads="1"/>
          </p:cNvSpPr>
          <p:nvPr/>
        </p:nvSpPr>
        <p:spPr bwMode="auto">
          <a:xfrm>
            <a:off x="5029200" y="3121025"/>
            <a:ext cx="1050925" cy="612775"/>
          </a:xfrm>
          <a:prstGeom prst="rect">
            <a:avLst/>
          </a:prstGeom>
          <a:solidFill>
            <a:srgbClr val="FFFFFF"/>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a:solidFill>
                  <a:srgbClr val="000000"/>
                </a:solidFill>
                <a:latin typeface="Calibri" panose="020F0502020204030204" pitchFamily="34" charset="0"/>
                <a:cs typeface="Calibri" panose="020F0502020204030204" pitchFamily="34" charset="0"/>
              </a:rPr>
              <a:t>Consumer &amp; Retail</a:t>
            </a:r>
          </a:p>
        </p:txBody>
      </p:sp>
      <p:sp>
        <p:nvSpPr>
          <p:cNvPr id="4165" name="Rectangle 44"/>
          <p:cNvSpPr>
            <a:spLocks noChangeArrowheads="1"/>
          </p:cNvSpPr>
          <p:nvPr/>
        </p:nvSpPr>
        <p:spPr bwMode="auto">
          <a:xfrm>
            <a:off x="3810000" y="3121025"/>
            <a:ext cx="1052512" cy="612775"/>
          </a:xfrm>
          <a:prstGeom prst="rect">
            <a:avLst/>
          </a:prstGeom>
          <a:solidFill>
            <a:srgbClr val="FFFFFF"/>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a:solidFill>
                  <a:srgbClr val="000000"/>
                </a:solidFill>
                <a:latin typeface="Calibri" panose="020F0502020204030204" pitchFamily="34" charset="0"/>
                <a:cs typeface="Calibri" panose="020F0502020204030204" pitchFamily="34" charset="0"/>
              </a:rPr>
              <a:t>Global</a:t>
            </a:r>
          </a:p>
          <a:p>
            <a:pPr algn="ctr"/>
            <a:r>
              <a:rPr sz="1200" dirty="0" smtClean="0">
                <a:solidFill>
                  <a:srgbClr val="000000"/>
                </a:solidFill>
                <a:latin typeface="Calibri" panose="020F0502020204030204" pitchFamily="34" charset="0"/>
                <a:cs typeface="Calibri" panose="020F0502020204030204" pitchFamily="34" charset="0"/>
              </a:rPr>
              <a:t>Industrials</a:t>
            </a:r>
            <a:endParaRPr sz="1200" dirty="0">
              <a:solidFill>
                <a:srgbClr val="000000"/>
              </a:solidFill>
              <a:latin typeface="Calibri" panose="020F0502020204030204" pitchFamily="34" charset="0"/>
              <a:cs typeface="Calibri" panose="020F0502020204030204" pitchFamily="34" charset="0"/>
            </a:endParaRPr>
          </a:p>
        </p:txBody>
      </p:sp>
      <p:sp>
        <p:nvSpPr>
          <p:cNvPr id="4166" name="Rectangle 45"/>
          <p:cNvSpPr>
            <a:spLocks noChangeArrowheads="1"/>
          </p:cNvSpPr>
          <p:nvPr/>
        </p:nvSpPr>
        <p:spPr bwMode="auto">
          <a:xfrm>
            <a:off x="5029200" y="3806825"/>
            <a:ext cx="1050925" cy="612775"/>
          </a:xfrm>
          <a:prstGeom prst="rect">
            <a:avLst/>
          </a:prstGeom>
          <a:solidFill>
            <a:srgbClr val="FFFFFF"/>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a:solidFill>
                  <a:srgbClr val="000000"/>
                </a:solidFill>
                <a:latin typeface="Calibri" panose="020F0502020204030204" pitchFamily="34" charset="0"/>
                <a:cs typeface="Calibri" panose="020F0502020204030204" pitchFamily="34" charset="0"/>
              </a:rPr>
              <a:t>Real Estate, Gaming &amp; Lodging</a:t>
            </a:r>
          </a:p>
        </p:txBody>
      </p:sp>
      <p:sp>
        <p:nvSpPr>
          <p:cNvPr id="4167" name="Rectangle 47"/>
          <p:cNvSpPr>
            <a:spLocks noChangeArrowheads="1"/>
          </p:cNvSpPr>
          <p:nvPr/>
        </p:nvSpPr>
        <p:spPr bwMode="auto">
          <a:xfrm>
            <a:off x="5029200" y="5178425"/>
            <a:ext cx="1050925" cy="612775"/>
          </a:xfrm>
          <a:prstGeom prst="rect">
            <a:avLst/>
          </a:prstGeom>
          <a:solidFill>
            <a:srgbClr val="FFFFFF"/>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a:solidFill>
                  <a:srgbClr val="000000"/>
                </a:solidFill>
                <a:latin typeface="Calibri" panose="020F0502020204030204" pitchFamily="34" charset="0"/>
                <a:cs typeface="Calibri" panose="020F0502020204030204" pitchFamily="34" charset="0"/>
              </a:rPr>
              <a:t>Energy </a:t>
            </a:r>
          </a:p>
          <a:p>
            <a:pPr algn="ctr"/>
            <a:r>
              <a:rPr sz="1200" dirty="0">
                <a:solidFill>
                  <a:srgbClr val="000000"/>
                </a:solidFill>
                <a:latin typeface="Calibri" panose="020F0502020204030204" pitchFamily="34" charset="0"/>
                <a:cs typeface="Calibri" panose="020F0502020204030204" pitchFamily="34" charset="0"/>
              </a:rPr>
              <a:t>&amp; Utilities</a:t>
            </a:r>
          </a:p>
        </p:txBody>
      </p:sp>
      <p:sp>
        <p:nvSpPr>
          <p:cNvPr id="4168" name="Rectangle 48"/>
          <p:cNvSpPr>
            <a:spLocks noChangeArrowheads="1"/>
          </p:cNvSpPr>
          <p:nvPr/>
        </p:nvSpPr>
        <p:spPr bwMode="auto">
          <a:xfrm>
            <a:off x="3810000" y="4492625"/>
            <a:ext cx="1050925" cy="612775"/>
          </a:xfrm>
          <a:prstGeom prst="rect">
            <a:avLst/>
          </a:prstGeom>
          <a:solidFill>
            <a:srgbClr val="FFFFFF"/>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a:solidFill>
                  <a:srgbClr val="000000"/>
                </a:solidFill>
                <a:latin typeface="Calibri" panose="020F0502020204030204" pitchFamily="34" charset="0"/>
                <a:cs typeface="Calibri" panose="020F0502020204030204" pitchFamily="34" charset="0"/>
              </a:rPr>
              <a:t>Financial Institutions</a:t>
            </a:r>
          </a:p>
        </p:txBody>
      </p:sp>
      <p:sp>
        <p:nvSpPr>
          <p:cNvPr id="4169" name="Rectangle 49"/>
          <p:cNvSpPr>
            <a:spLocks noChangeArrowheads="1"/>
          </p:cNvSpPr>
          <p:nvPr/>
        </p:nvSpPr>
        <p:spPr bwMode="auto">
          <a:xfrm>
            <a:off x="3810000" y="3806825"/>
            <a:ext cx="1052512" cy="612775"/>
          </a:xfrm>
          <a:prstGeom prst="rect">
            <a:avLst/>
          </a:prstGeom>
          <a:solidFill>
            <a:srgbClr val="FFFFFF"/>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a:solidFill>
                  <a:srgbClr val="000000"/>
                </a:solidFill>
                <a:latin typeface="Calibri" panose="020F0502020204030204" pitchFamily="34" charset="0"/>
                <a:cs typeface="Calibri" panose="020F0502020204030204" pitchFamily="34" charset="0"/>
              </a:rPr>
              <a:t>Healthcare</a:t>
            </a:r>
          </a:p>
        </p:txBody>
      </p:sp>
      <p:sp>
        <p:nvSpPr>
          <p:cNvPr id="4170" name="Rectangle 50"/>
          <p:cNvSpPr>
            <a:spLocks noChangeArrowheads="1"/>
          </p:cNvSpPr>
          <p:nvPr/>
        </p:nvSpPr>
        <p:spPr bwMode="auto">
          <a:xfrm>
            <a:off x="5029200" y="4492625"/>
            <a:ext cx="1050925" cy="612775"/>
          </a:xfrm>
          <a:prstGeom prst="rect">
            <a:avLst/>
          </a:prstGeom>
          <a:solidFill>
            <a:srgbClr val="FFFF00"/>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smtClean="0">
                <a:solidFill>
                  <a:srgbClr val="000000"/>
                </a:solidFill>
                <a:latin typeface="Calibri" panose="020F0502020204030204" pitchFamily="34" charset="0"/>
                <a:cs typeface="Calibri" panose="020F0502020204030204" pitchFamily="34" charset="0"/>
              </a:rPr>
              <a:t>Technology</a:t>
            </a:r>
            <a:endParaRPr sz="1200" dirty="0">
              <a:solidFill>
                <a:srgbClr val="000000"/>
              </a:solidFill>
              <a:latin typeface="Calibri" panose="020F0502020204030204" pitchFamily="34" charset="0"/>
              <a:cs typeface="Calibri" panose="020F0502020204030204" pitchFamily="34" charset="0"/>
            </a:endParaRPr>
          </a:p>
        </p:txBody>
      </p:sp>
      <p:sp>
        <p:nvSpPr>
          <p:cNvPr id="4171" name="Rectangle 51"/>
          <p:cNvSpPr>
            <a:spLocks noChangeArrowheads="1"/>
          </p:cNvSpPr>
          <p:nvPr/>
        </p:nvSpPr>
        <p:spPr bwMode="auto">
          <a:xfrm>
            <a:off x="3810000" y="5178425"/>
            <a:ext cx="1050925" cy="612775"/>
          </a:xfrm>
          <a:prstGeom prst="rect">
            <a:avLst/>
          </a:prstGeom>
          <a:solidFill>
            <a:srgbClr val="FFFFFF"/>
          </a:solidFill>
          <a:ln w="12700">
            <a:solidFill>
              <a:srgbClr val="7F7F7F"/>
            </a:solidFill>
            <a:headEnd/>
            <a:tailEnd/>
          </a:ln>
          <a:effectLst/>
        </p:spPr>
        <p:style>
          <a:lnRef idx="2">
            <a:schemeClr val="accent2"/>
          </a:lnRef>
          <a:fillRef idx="1">
            <a:schemeClr val="lt1"/>
          </a:fillRef>
          <a:effectRef idx="0">
            <a:schemeClr val="accent2"/>
          </a:effectRef>
          <a:fontRef idx="minor">
            <a:schemeClr val="dk1"/>
          </a:fontRef>
        </p:style>
        <p:txBody>
          <a:bodyPr lIns="27432" tIns="27432" rIns="27432" bIns="27432" anchor="ctr"/>
          <a:lstStyle/>
          <a:p>
            <a:pPr algn="ctr"/>
            <a:r>
              <a:rPr sz="1200" dirty="0">
                <a:solidFill>
                  <a:srgbClr val="000000"/>
                </a:solidFill>
                <a:latin typeface="Calibri" panose="020F0502020204030204" pitchFamily="34" charset="0"/>
                <a:cs typeface="Calibri" panose="020F0502020204030204" pitchFamily="34" charset="0"/>
              </a:rPr>
              <a:t>Financial Sponsors</a:t>
            </a:r>
          </a:p>
        </p:txBody>
      </p:sp>
      <p:sp>
        <p:nvSpPr>
          <p:cNvPr id="125" name="Strap Box (L)"/>
          <p:cNvSpPr>
            <a:spLocks noChangeArrowheads="1"/>
          </p:cNvSpPr>
          <p:nvPr>
            <p:custDataLst>
              <p:tags r:id="rId6"/>
            </p:custDataLst>
          </p:nvPr>
        </p:nvSpPr>
        <p:spPr bwMode="auto">
          <a:xfrm>
            <a:off x="3543300" y="1501069"/>
            <a:ext cx="3037838" cy="480131"/>
          </a:xfrm>
          <a:prstGeom prst="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lnSpc>
                <a:spcPct val="90000"/>
              </a:lnSpc>
            </a:pPr>
            <a:r>
              <a:rPr sz="1600" dirty="0">
                <a:solidFill>
                  <a:srgbClr val="FFFFFF"/>
                </a:solidFill>
                <a:latin typeface="Calibri" panose="020F0502020204030204" pitchFamily="34" charset="0"/>
                <a:cs typeface="Calibri" panose="020F0502020204030204" pitchFamily="34" charset="0"/>
              </a:rPr>
              <a:t>…Close Coordination with Global </a:t>
            </a:r>
          </a:p>
          <a:p>
            <a:pPr algn="ctr">
              <a:lnSpc>
                <a:spcPct val="90000"/>
              </a:lnSpc>
            </a:pPr>
            <a:r>
              <a:rPr sz="1600" dirty="0">
                <a:solidFill>
                  <a:srgbClr val="FFFFFF"/>
                </a:solidFill>
                <a:latin typeface="Calibri" panose="020F0502020204030204" pitchFamily="34" charset="0"/>
                <a:cs typeface="Calibri" panose="020F0502020204030204" pitchFamily="34" charset="0"/>
              </a:rPr>
              <a:t>Sector Specialists…</a:t>
            </a:r>
          </a:p>
        </p:txBody>
      </p:sp>
      <p:sp>
        <p:nvSpPr>
          <p:cNvPr id="126" name="Strap Box (L)"/>
          <p:cNvSpPr>
            <a:spLocks noChangeArrowheads="1"/>
          </p:cNvSpPr>
          <p:nvPr>
            <p:custDataLst>
              <p:tags r:id="rId7"/>
            </p:custDataLst>
          </p:nvPr>
        </p:nvSpPr>
        <p:spPr bwMode="auto">
          <a:xfrm>
            <a:off x="6705600" y="1246869"/>
            <a:ext cx="3037838" cy="954993"/>
          </a:xfrm>
          <a:prstGeom prst="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lnSpc>
                <a:spcPct val="90000"/>
              </a:lnSpc>
            </a:pPr>
            <a:r>
              <a:rPr sz="1600" b="1" dirty="0" smtClean="0">
                <a:solidFill>
                  <a:srgbClr val="FFFFFF"/>
                </a:solidFill>
                <a:latin typeface="Calibri" panose="020F0502020204030204" pitchFamily="34" charset="0"/>
                <a:cs typeface="Calibri" panose="020F0502020204030204" pitchFamily="34" charset="0"/>
              </a:rPr>
              <a:t>…With Dedicated Product Capabilities</a:t>
            </a:r>
            <a:endParaRPr sz="1600" b="1" dirty="0">
              <a:solidFill>
                <a:srgbClr val="FFFFFF"/>
              </a:solidFill>
              <a:latin typeface="Calibri" panose="020F0502020204030204" pitchFamily="34" charset="0"/>
              <a:cs typeface="Calibri" panose="020F0502020204030204" pitchFamily="34" charset="0"/>
            </a:endParaRPr>
          </a:p>
        </p:txBody>
      </p:sp>
      <p:sp>
        <p:nvSpPr>
          <p:cNvPr id="129" name="Textbox - without 1st bullet"/>
          <p:cNvSpPr>
            <a:spLocks noGrp="1" noChangeArrowheads="1"/>
          </p:cNvSpPr>
          <p:nvPr>
            <p:custDataLst>
              <p:tags r:id="rId8"/>
            </p:custDataLst>
          </p:nvPr>
        </p:nvSpPr>
        <p:spPr bwMode="gray">
          <a:xfrm>
            <a:off x="457200" y="2322929"/>
            <a:ext cx="3048000" cy="3696871"/>
          </a:xfrm>
          <a:prstGeom prst="rect">
            <a:avLst/>
          </a:prstGeom>
          <a:noFill/>
          <a:ln w="12700">
            <a:noFill/>
            <a:miter lim="800000"/>
            <a:headEnd/>
            <a:tailEnd/>
          </a:ln>
          <a:effectLst/>
        </p:spPr>
        <p:txBody>
          <a:bodyPr vert="horz" wrap="square" lIns="0" tIns="45699" rIns="0" bIns="45699" numCol="1" anchor="t" anchorCtr="0" compatLnSpc="1">
            <a:prstTxWarp prst="textNoShape">
              <a:avLst/>
            </a:prstTxWarp>
            <a:noAutofit/>
          </a:bodyPr>
          <a:lstStyle>
            <a:lvl1pPr marL="0" indent="0" algn="l" defTabSz="1018699"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331" indent="-163436" algn="l" defTabSz="1018699"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5804" indent="-179304" algn="l" defTabSz="1018699"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134" indent="-163436" algn="l" defTabSz="1018699"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599451" indent="0" algn="l" defTabSz="1018699"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8262" indent="-253884" algn="l" defTabSz="1018699" rtl="0" eaLnBrk="1" fontAlgn="base" hangingPunct="1">
              <a:spcBef>
                <a:spcPct val="0"/>
              </a:spcBef>
              <a:spcAft>
                <a:spcPct val="0"/>
              </a:spcAft>
              <a:buChar char="»"/>
              <a:defRPr sz="1300">
                <a:solidFill>
                  <a:schemeClr val="tx1"/>
                </a:solidFill>
                <a:latin typeface="+mn-lt"/>
              </a:defRPr>
            </a:lvl6pPr>
            <a:lvl7pPr marL="3205250" indent="-253884" algn="l" defTabSz="1018699" rtl="0" eaLnBrk="1" fontAlgn="base" hangingPunct="1">
              <a:spcBef>
                <a:spcPct val="0"/>
              </a:spcBef>
              <a:spcAft>
                <a:spcPct val="0"/>
              </a:spcAft>
              <a:buChar char="»"/>
              <a:defRPr sz="1300">
                <a:solidFill>
                  <a:schemeClr val="tx1"/>
                </a:solidFill>
                <a:latin typeface="+mn-lt"/>
              </a:defRPr>
            </a:lvl7pPr>
            <a:lvl8pPr marL="3662237" indent="-253884" algn="l" defTabSz="1018699" rtl="0" eaLnBrk="1" fontAlgn="base" hangingPunct="1">
              <a:spcBef>
                <a:spcPct val="0"/>
              </a:spcBef>
              <a:spcAft>
                <a:spcPct val="0"/>
              </a:spcAft>
              <a:buChar char="»"/>
              <a:defRPr sz="1300">
                <a:solidFill>
                  <a:schemeClr val="tx1"/>
                </a:solidFill>
                <a:latin typeface="+mn-lt"/>
              </a:defRPr>
            </a:lvl8pPr>
            <a:lvl9pPr marL="4119222" indent="-253884" algn="l" defTabSz="1018699" rtl="0" eaLnBrk="1" fontAlgn="base" hangingPunct="1">
              <a:spcBef>
                <a:spcPct val="0"/>
              </a:spcBef>
              <a:spcAft>
                <a:spcPct val="0"/>
              </a:spcAft>
              <a:buChar char="»"/>
              <a:defRPr sz="1300">
                <a:solidFill>
                  <a:schemeClr val="tx1"/>
                </a:solidFill>
                <a:latin typeface="+mn-lt"/>
              </a:defRPr>
            </a:lvl9pPr>
          </a:lstStyle>
          <a:p>
            <a:pPr marL="173038" indent="-173038">
              <a:spcBef>
                <a:spcPts val="300"/>
              </a:spcBef>
              <a:buFont typeface="Wingdings" panose="05000000000000000000" pitchFamily="2" charset="2"/>
              <a:buChar char="§"/>
            </a:pPr>
            <a:r>
              <a:rPr sz="1600" b="0" dirty="0" smtClean="0">
                <a:solidFill>
                  <a:srgbClr val="000000"/>
                </a:solidFill>
              </a:rPr>
              <a:t>Close partnership with </a:t>
            </a:r>
            <a:r>
              <a:rPr lang="en-US" sz="1600" b="0" dirty="0" smtClean="0">
                <a:solidFill>
                  <a:srgbClr val="000000"/>
                </a:solidFill>
              </a:rPr>
              <a:t>Global Commercial Bank, Business Bank, Private Bank and Global Wealth and Investment Management </a:t>
            </a:r>
            <a:r>
              <a:rPr sz="1600" b="0" dirty="0" smtClean="0">
                <a:solidFill>
                  <a:srgbClr val="000000"/>
                </a:solidFill>
              </a:rPr>
              <a:t>colleagues</a:t>
            </a:r>
          </a:p>
          <a:p>
            <a:pPr marL="173038" indent="-173038">
              <a:spcBef>
                <a:spcPts val="300"/>
              </a:spcBef>
              <a:buFont typeface="Wingdings" panose="05000000000000000000" pitchFamily="2" charset="2"/>
              <a:buChar char="§"/>
            </a:pPr>
            <a:r>
              <a:rPr sz="1600" b="0" dirty="0" smtClean="0">
                <a:solidFill>
                  <a:srgbClr val="000000"/>
                </a:solidFill>
              </a:rPr>
              <a:t>Local coverage benefits from higher touch, higher velocity of interaction</a:t>
            </a:r>
          </a:p>
          <a:p>
            <a:pPr marL="173038" indent="-173038">
              <a:spcBef>
                <a:spcPts val="300"/>
              </a:spcBef>
              <a:buFont typeface="Wingdings" pitchFamily="2" charset="2"/>
              <a:buChar char="v"/>
            </a:pPr>
            <a:endParaRPr sz="1600" dirty="0" smtClean="0">
              <a:solidFill>
                <a:srgbClr val="000000"/>
              </a:solidFill>
            </a:endParaRPr>
          </a:p>
          <a:p>
            <a:pPr marL="173038" indent="-173038">
              <a:spcBef>
                <a:spcPts val="300"/>
              </a:spcBef>
              <a:buFont typeface="Wingdings" pitchFamily="2" charset="2"/>
              <a:buChar char="v"/>
            </a:pPr>
            <a:endParaRPr sz="1600" dirty="0" smtClean="0">
              <a:solidFill>
                <a:srgbClr val="000000"/>
              </a:solidFill>
            </a:endParaRPr>
          </a:p>
          <a:p>
            <a:pPr marL="173038" indent="-173038">
              <a:spcBef>
                <a:spcPts val="300"/>
              </a:spcBef>
              <a:buFont typeface="Wingdings" pitchFamily="2" charset="2"/>
              <a:buChar char="v"/>
            </a:pPr>
            <a:endParaRPr sz="1600" dirty="0" smtClean="0">
              <a:solidFill>
                <a:srgbClr val="000000"/>
              </a:solidFill>
            </a:endParaRPr>
          </a:p>
        </p:txBody>
      </p:sp>
      <p:sp>
        <p:nvSpPr>
          <p:cNvPr id="95" name="Strap Box"/>
          <p:cNvSpPr>
            <a:spLocks noChangeArrowheads="1"/>
          </p:cNvSpPr>
          <p:nvPr>
            <p:custDataLst>
              <p:tags r:id="rId9"/>
            </p:custDataLst>
          </p:nvPr>
        </p:nvSpPr>
        <p:spPr bwMode="auto">
          <a:xfrm>
            <a:off x="685800" y="6705600"/>
            <a:ext cx="8686800" cy="609600"/>
          </a:xfrm>
          <a:prstGeom prst="rect">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lnSpc>
                <a:spcPct val="90000"/>
              </a:lnSpc>
            </a:pPr>
            <a:r>
              <a:rPr lang="en-US" sz="1800" i="1" dirty="0">
                <a:solidFill>
                  <a:srgbClr val="FFFFFF"/>
                </a:solidFill>
                <a:latin typeface="Calibri" panose="020F0502020204030204" pitchFamily="34" charset="0"/>
                <a:cs typeface="Calibri" panose="020F0502020204030204" pitchFamily="34" charset="0"/>
              </a:rPr>
              <a:t>Local Attention and Focus while Leveraging Sector, Product and </a:t>
            </a:r>
            <a:r>
              <a:rPr lang="en-US" sz="1800" i="1" dirty="0" smtClean="0">
                <a:solidFill>
                  <a:srgbClr val="FFFFFF"/>
                </a:solidFill>
                <a:latin typeface="Calibri" panose="020F0502020204030204" pitchFamily="34" charset="0"/>
                <a:cs typeface="Calibri" panose="020F0502020204030204" pitchFamily="34" charset="0"/>
              </a:rPr>
              <a:t/>
            </a:r>
            <a:br>
              <a:rPr lang="en-US" sz="1800" i="1" dirty="0" smtClean="0">
                <a:solidFill>
                  <a:srgbClr val="FFFFFF"/>
                </a:solidFill>
                <a:latin typeface="Calibri" panose="020F0502020204030204" pitchFamily="34" charset="0"/>
                <a:cs typeface="Calibri" panose="020F0502020204030204" pitchFamily="34" charset="0"/>
              </a:rPr>
            </a:br>
            <a:r>
              <a:rPr lang="en-US" sz="1800" i="1" dirty="0" smtClean="0">
                <a:solidFill>
                  <a:srgbClr val="FFFFFF"/>
                </a:solidFill>
                <a:latin typeface="Calibri" panose="020F0502020204030204" pitchFamily="34" charset="0"/>
                <a:cs typeface="Calibri" panose="020F0502020204030204" pitchFamily="34" charset="0"/>
              </a:rPr>
              <a:t>International Capabilities </a:t>
            </a:r>
            <a:r>
              <a:rPr lang="en-US" sz="1800" i="1" dirty="0">
                <a:solidFill>
                  <a:srgbClr val="FFFFFF"/>
                </a:solidFill>
                <a:latin typeface="Calibri" panose="020F0502020204030204" pitchFamily="34" charset="0"/>
                <a:cs typeface="Calibri" panose="020F0502020204030204" pitchFamily="34" charset="0"/>
              </a:rPr>
              <a:t>of the Global </a:t>
            </a:r>
            <a:r>
              <a:rPr lang="en-US" sz="1800" i="1" dirty="0" smtClean="0">
                <a:solidFill>
                  <a:srgbClr val="FFFFFF"/>
                </a:solidFill>
                <a:latin typeface="Calibri" panose="020F0502020204030204" pitchFamily="34" charset="0"/>
                <a:cs typeface="Calibri" panose="020F0502020204030204" pitchFamily="34" charset="0"/>
              </a:rPr>
              <a:t>BofA </a:t>
            </a:r>
            <a:r>
              <a:rPr lang="en-US" sz="1800" i="1" dirty="0">
                <a:solidFill>
                  <a:srgbClr val="FFFFFF"/>
                </a:solidFill>
                <a:latin typeface="Calibri" panose="020F0502020204030204" pitchFamily="34" charset="0"/>
                <a:cs typeface="Calibri" panose="020F0502020204030204" pitchFamily="34" charset="0"/>
              </a:rPr>
              <a:t>Platform</a:t>
            </a:r>
            <a:endParaRPr lang="en-US" altLang="en-US" sz="1800" i="1" dirty="0">
              <a:solidFill>
                <a:srgbClr val="FFFFFF"/>
              </a:solidFill>
              <a:latin typeface="Calibri" panose="020F0502020204030204" pitchFamily="34" charset="0"/>
              <a:cs typeface="Calibri" panose="020F0502020204030204" pitchFamily="34" charset="0"/>
            </a:endParaRPr>
          </a:p>
        </p:txBody>
      </p:sp>
      <p:grpSp>
        <p:nvGrpSpPr>
          <p:cNvPr id="22" name="Group 130"/>
          <p:cNvGrpSpPr/>
          <p:nvPr/>
        </p:nvGrpSpPr>
        <p:grpSpPr>
          <a:xfrm>
            <a:off x="637040" y="4452215"/>
            <a:ext cx="2670076" cy="1782114"/>
            <a:chOff x="457200" y="3352800"/>
            <a:chExt cx="2956560" cy="1797700"/>
          </a:xfrm>
        </p:grpSpPr>
        <p:sp>
          <p:nvSpPr>
            <p:cNvPr id="23" name="Freeform 170"/>
            <p:cNvSpPr>
              <a:spLocks/>
            </p:cNvSpPr>
            <p:nvPr/>
          </p:nvSpPr>
          <p:spPr bwMode="auto">
            <a:xfrm>
              <a:off x="499292" y="3529965"/>
              <a:ext cx="455801" cy="373674"/>
            </a:xfrm>
            <a:custGeom>
              <a:avLst/>
              <a:gdLst>
                <a:gd name="T0" fmla="*/ 1597 w 1646"/>
                <a:gd name="T1" fmla="*/ 423 h 1384"/>
                <a:gd name="T2" fmla="*/ 1632 w 1646"/>
                <a:gd name="T3" fmla="*/ 460 h 1384"/>
                <a:gd name="T4" fmla="*/ 1640 w 1646"/>
                <a:gd name="T5" fmla="*/ 484 h 1384"/>
                <a:gd name="T6" fmla="*/ 1641 w 1646"/>
                <a:gd name="T7" fmla="*/ 512 h 1384"/>
                <a:gd name="T8" fmla="*/ 1622 w 1646"/>
                <a:gd name="T9" fmla="*/ 537 h 1384"/>
                <a:gd name="T10" fmla="*/ 1601 w 1646"/>
                <a:gd name="T11" fmla="*/ 567 h 1384"/>
                <a:gd name="T12" fmla="*/ 1526 w 1646"/>
                <a:gd name="T13" fmla="*/ 682 h 1384"/>
                <a:gd name="T14" fmla="*/ 1482 w 1646"/>
                <a:gd name="T15" fmla="*/ 714 h 1384"/>
                <a:gd name="T16" fmla="*/ 1438 w 1646"/>
                <a:gd name="T17" fmla="*/ 776 h 1384"/>
                <a:gd name="T18" fmla="*/ 1438 w 1646"/>
                <a:gd name="T19" fmla="*/ 800 h 1384"/>
                <a:gd name="T20" fmla="*/ 1457 w 1646"/>
                <a:gd name="T21" fmla="*/ 820 h 1384"/>
                <a:gd name="T22" fmla="*/ 1484 w 1646"/>
                <a:gd name="T23" fmla="*/ 847 h 1384"/>
                <a:gd name="T24" fmla="*/ 1469 w 1646"/>
                <a:gd name="T25" fmla="*/ 876 h 1384"/>
                <a:gd name="T26" fmla="*/ 1441 w 1646"/>
                <a:gd name="T27" fmla="*/ 927 h 1384"/>
                <a:gd name="T28" fmla="*/ 1339 w 1646"/>
                <a:gd name="T29" fmla="*/ 1384 h 1384"/>
                <a:gd name="T30" fmla="*/ 403 w 1646"/>
                <a:gd name="T31" fmla="*/ 1136 h 1384"/>
                <a:gd name="T32" fmla="*/ 2 w 1646"/>
                <a:gd name="T33" fmla="*/ 995 h 1384"/>
                <a:gd name="T34" fmla="*/ 2 w 1646"/>
                <a:gd name="T35" fmla="*/ 971 h 1384"/>
                <a:gd name="T36" fmla="*/ 2 w 1646"/>
                <a:gd name="T37" fmla="*/ 928 h 1384"/>
                <a:gd name="T38" fmla="*/ 27 w 1646"/>
                <a:gd name="T39" fmla="*/ 876 h 1384"/>
                <a:gd name="T40" fmla="*/ 24 w 1646"/>
                <a:gd name="T41" fmla="*/ 820 h 1384"/>
                <a:gd name="T42" fmla="*/ 49 w 1646"/>
                <a:gd name="T43" fmla="*/ 769 h 1384"/>
                <a:gd name="T44" fmla="*/ 90 w 1646"/>
                <a:gd name="T45" fmla="*/ 690 h 1384"/>
                <a:gd name="T46" fmla="*/ 114 w 1646"/>
                <a:gd name="T47" fmla="*/ 670 h 1384"/>
                <a:gd name="T48" fmla="*/ 161 w 1646"/>
                <a:gd name="T49" fmla="*/ 600 h 1384"/>
                <a:gd name="T50" fmla="*/ 222 w 1646"/>
                <a:gd name="T51" fmla="*/ 468 h 1384"/>
                <a:gd name="T52" fmla="*/ 268 w 1646"/>
                <a:gd name="T53" fmla="*/ 348 h 1384"/>
                <a:gd name="T54" fmla="*/ 294 w 1646"/>
                <a:gd name="T55" fmla="*/ 304 h 1384"/>
                <a:gd name="T56" fmla="*/ 315 w 1646"/>
                <a:gd name="T57" fmla="*/ 260 h 1384"/>
                <a:gd name="T58" fmla="*/ 339 w 1646"/>
                <a:gd name="T59" fmla="*/ 189 h 1384"/>
                <a:gd name="T60" fmla="*/ 360 w 1646"/>
                <a:gd name="T61" fmla="*/ 142 h 1384"/>
                <a:gd name="T62" fmla="*/ 366 w 1646"/>
                <a:gd name="T63" fmla="*/ 109 h 1384"/>
                <a:gd name="T64" fmla="*/ 372 w 1646"/>
                <a:gd name="T65" fmla="*/ 77 h 1384"/>
                <a:gd name="T66" fmla="*/ 384 w 1646"/>
                <a:gd name="T67" fmla="*/ 65 h 1384"/>
                <a:gd name="T68" fmla="*/ 392 w 1646"/>
                <a:gd name="T69" fmla="*/ 25 h 1384"/>
                <a:gd name="T70" fmla="*/ 393 w 1646"/>
                <a:gd name="T71" fmla="*/ 0 h 1384"/>
                <a:gd name="T72" fmla="*/ 408 w 1646"/>
                <a:gd name="T73" fmla="*/ 19 h 1384"/>
                <a:gd name="T74" fmla="*/ 431 w 1646"/>
                <a:gd name="T75" fmla="*/ 28 h 1384"/>
                <a:gd name="T76" fmla="*/ 467 w 1646"/>
                <a:gd name="T77" fmla="*/ 29 h 1384"/>
                <a:gd name="T78" fmla="*/ 486 w 1646"/>
                <a:gd name="T79" fmla="*/ 34 h 1384"/>
                <a:gd name="T80" fmla="*/ 533 w 1646"/>
                <a:gd name="T81" fmla="*/ 62 h 1384"/>
                <a:gd name="T82" fmla="*/ 567 w 1646"/>
                <a:gd name="T83" fmla="*/ 149 h 1384"/>
                <a:gd name="T84" fmla="*/ 582 w 1646"/>
                <a:gd name="T85" fmla="*/ 226 h 1384"/>
                <a:gd name="T86" fmla="*/ 623 w 1646"/>
                <a:gd name="T87" fmla="*/ 255 h 1384"/>
                <a:gd name="T88" fmla="*/ 670 w 1646"/>
                <a:gd name="T89" fmla="*/ 254 h 1384"/>
                <a:gd name="T90" fmla="*/ 725 w 1646"/>
                <a:gd name="T91" fmla="*/ 239 h 1384"/>
                <a:gd name="T92" fmla="*/ 765 w 1646"/>
                <a:gd name="T93" fmla="*/ 248 h 1384"/>
                <a:gd name="T94" fmla="*/ 803 w 1646"/>
                <a:gd name="T95" fmla="*/ 265 h 1384"/>
                <a:gd name="T96" fmla="*/ 830 w 1646"/>
                <a:gd name="T97" fmla="*/ 295 h 1384"/>
                <a:gd name="T98" fmla="*/ 872 w 1646"/>
                <a:gd name="T99" fmla="*/ 298 h 1384"/>
                <a:gd name="T100" fmla="*/ 914 w 1646"/>
                <a:gd name="T101" fmla="*/ 295 h 1384"/>
                <a:gd name="T102" fmla="*/ 939 w 1646"/>
                <a:gd name="T103" fmla="*/ 292 h 1384"/>
                <a:gd name="T104" fmla="*/ 976 w 1646"/>
                <a:gd name="T105" fmla="*/ 308 h 1384"/>
                <a:gd name="T106" fmla="*/ 1011 w 1646"/>
                <a:gd name="T107" fmla="*/ 305 h 1384"/>
                <a:gd name="T108" fmla="*/ 1053 w 1646"/>
                <a:gd name="T109" fmla="*/ 301 h 1384"/>
                <a:gd name="T110" fmla="*/ 1082 w 1646"/>
                <a:gd name="T111" fmla="*/ 304 h 1384"/>
                <a:gd name="T112" fmla="*/ 1109 w 1646"/>
                <a:gd name="T113" fmla="*/ 297 h 1384"/>
                <a:gd name="T114" fmla="*/ 1141 w 1646"/>
                <a:gd name="T115" fmla="*/ 304 h 1384"/>
                <a:gd name="T116" fmla="*/ 1190 w 1646"/>
                <a:gd name="T117" fmla="*/ 313 h 1384"/>
                <a:gd name="T118" fmla="*/ 1233 w 1646"/>
                <a:gd name="T119" fmla="*/ 300 h 1384"/>
                <a:gd name="T120" fmla="*/ 1588 w 1646"/>
                <a:gd name="T121" fmla="*/ 394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46"/>
                <a:gd name="T184" fmla="*/ 0 h 1384"/>
                <a:gd name="T185" fmla="*/ 1646 w 1646"/>
                <a:gd name="T186" fmla="*/ 1384 h 1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46" h="1384">
                  <a:moveTo>
                    <a:pt x="1593" y="404"/>
                  </a:moveTo>
                  <a:lnTo>
                    <a:pt x="1594" y="415"/>
                  </a:lnTo>
                  <a:lnTo>
                    <a:pt x="1597" y="423"/>
                  </a:lnTo>
                  <a:lnTo>
                    <a:pt x="1604" y="432"/>
                  </a:lnTo>
                  <a:lnTo>
                    <a:pt x="1615" y="443"/>
                  </a:lnTo>
                  <a:lnTo>
                    <a:pt x="1632" y="460"/>
                  </a:lnTo>
                  <a:lnTo>
                    <a:pt x="1637" y="466"/>
                  </a:lnTo>
                  <a:lnTo>
                    <a:pt x="1638" y="471"/>
                  </a:lnTo>
                  <a:lnTo>
                    <a:pt x="1640" y="484"/>
                  </a:lnTo>
                  <a:lnTo>
                    <a:pt x="1643" y="503"/>
                  </a:lnTo>
                  <a:lnTo>
                    <a:pt x="1646" y="509"/>
                  </a:lnTo>
                  <a:lnTo>
                    <a:pt x="1641" y="512"/>
                  </a:lnTo>
                  <a:lnTo>
                    <a:pt x="1634" y="519"/>
                  </a:lnTo>
                  <a:lnTo>
                    <a:pt x="1625" y="531"/>
                  </a:lnTo>
                  <a:lnTo>
                    <a:pt x="1622" y="537"/>
                  </a:lnTo>
                  <a:lnTo>
                    <a:pt x="1619" y="543"/>
                  </a:lnTo>
                  <a:lnTo>
                    <a:pt x="1613" y="547"/>
                  </a:lnTo>
                  <a:lnTo>
                    <a:pt x="1601" y="567"/>
                  </a:lnTo>
                  <a:lnTo>
                    <a:pt x="1594" y="573"/>
                  </a:lnTo>
                  <a:lnTo>
                    <a:pt x="1546" y="645"/>
                  </a:lnTo>
                  <a:lnTo>
                    <a:pt x="1526" y="682"/>
                  </a:lnTo>
                  <a:lnTo>
                    <a:pt x="1513" y="698"/>
                  </a:lnTo>
                  <a:lnTo>
                    <a:pt x="1499" y="699"/>
                  </a:lnTo>
                  <a:lnTo>
                    <a:pt x="1482" y="714"/>
                  </a:lnTo>
                  <a:lnTo>
                    <a:pt x="1463" y="745"/>
                  </a:lnTo>
                  <a:lnTo>
                    <a:pt x="1448" y="757"/>
                  </a:lnTo>
                  <a:lnTo>
                    <a:pt x="1438" y="776"/>
                  </a:lnTo>
                  <a:lnTo>
                    <a:pt x="1439" y="784"/>
                  </a:lnTo>
                  <a:lnTo>
                    <a:pt x="1445" y="793"/>
                  </a:lnTo>
                  <a:lnTo>
                    <a:pt x="1438" y="800"/>
                  </a:lnTo>
                  <a:lnTo>
                    <a:pt x="1435" y="807"/>
                  </a:lnTo>
                  <a:lnTo>
                    <a:pt x="1442" y="817"/>
                  </a:lnTo>
                  <a:lnTo>
                    <a:pt x="1457" y="820"/>
                  </a:lnTo>
                  <a:lnTo>
                    <a:pt x="1464" y="826"/>
                  </a:lnTo>
                  <a:lnTo>
                    <a:pt x="1473" y="840"/>
                  </a:lnTo>
                  <a:lnTo>
                    <a:pt x="1484" y="847"/>
                  </a:lnTo>
                  <a:lnTo>
                    <a:pt x="1478" y="859"/>
                  </a:lnTo>
                  <a:lnTo>
                    <a:pt x="1467" y="865"/>
                  </a:lnTo>
                  <a:lnTo>
                    <a:pt x="1469" y="876"/>
                  </a:lnTo>
                  <a:lnTo>
                    <a:pt x="1469" y="887"/>
                  </a:lnTo>
                  <a:lnTo>
                    <a:pt x="1454" y="909"/>
                  </a:lnTo>
                  <a:lnTo>
                    <a:pt x="1441" y="927"/>
                  </a:lnTo>
                  <a:lnTo>
                    <a:pt x="1433" y="965"/>
                  </a:lnTo>
                  <a:lnTo>
                    <a:pt x="1393" y="1139"/>
                  </a:lnTo>
                  <a:lnTo>
                    <a:pt x="1339" y="1384"/>
                  </a:lnTo>
                  <a:lnTo>
                    <a:pt x="1063" y="1316"/>
                  </a:lnTo>
                  <a:lnTo>
                    <a:pt x="788" y="1247"/>
                  </a:lnTo>
                  <a:lnTo>
                    <a:pt x="403" y="1136"/>
                  </a:lnTo>
                  <a:lnTo>
                    <a:pt x="17" y="1021"/>
                  </a:lnTo>
                  <a:lnTo>
                    <a:pt x="6" y="1004"/>
                  </a:lnTo>
                  <a:lnTo>
                    <a:pt x="2" y="995"/>
                  </a:lnTo>
                  <a:lnTo>
                    <a:pt x="0" y="987"/>
                  </a:lnTo>
                  <a:lnTo>
                    <a:pt x="2" y="980"/>
                  </a:lnTo>
                  <a:lnTo>
                    <a:pt x="2" y="971"/>
                  </a:lnTo>
                  <a:lnTo>
                    <a:pt x="5" y="962"/>
                  </a:lnTo>
                  <a:lnTo>
                    <a:pt x="2" y="946"/>
                  </a:lnTo>
                  <a:lnTo>
                    <a:pt x="2" y="928"/>
                  </a:lnTo>
                  <a:lnTo>
                    <a:pt x="8" y="919"/>
                  </a:lnTo>
                  <a:lnTo>
                    <a:pt x="17" y="887"/>
                  </a:lnTo>
                  <a:lnTo>
                    <a:pt x="27" y="876"/>
                  </a:lnTo>
                  <a:lnTo>
                    <a:pt x="34" y="857"/>
                  </a:lnTo>
                  <a:lnTo>
                    <a:pt x="30" y="828"/>
                  </a:lnTo>
                  <a:lnTo>
                    <a:pt x="24" y="820"/>
                  </a:lnTo>
                  <a:lnTo>
                    <a:pt x="23" y="797"/>
                  </a:lnTo>
                  <a:lnTo>
                    <a:pt x="29" y="787"/>
                  </a:lnTo>
                  <a:lnTo>
                    <a:pt x="49" y="769"/>
                  </a:lnTo>
                  <a:lnTo>
                    <a:pt x="74" y="726"/>
                  </a:lnTo>
                  <a:lnTo>
                    <a:pt x="92" y="701"/>
                  </a:lnTo>
                  <a:lnTo>
                    <a:pt x="90" y="690"/>
                  </a:lnTo>
                  <a:lnTo>
                    <a:pt x="95" y="683"/>
                  </a:lnTo>
                  <a:lnTo>
                    <a:pt x="104" y="683"/>
                  </a:lnTo>
                  <a:lnTo>
                    <a:pt x="114" y="670"/>
                  </a:lnTo>
                  <a:lnTo>
                    <a:pt x="129" y="654"/>
                  </a:lnTo>
                  <a:lnTo>
                    <a:pt x="146" y="630"/>
                  </a:lnTo>
                  <a:lnTo>
                    <a:pt x="161" y="600"/>
                  </a:lnTo>
                  <a:lnTo>
                    <a:pt x="179" y="567"/>
                  </a:lnTo>
                  <a:lnTo>
                    <a:pt x="201" y="518"/>
                  </a:lnTo>
                  <a:lnTo>
                    <a:pt x="222" y="468"/>
                  </a:lnTo>
                  <a:lnTo>
                    <a:pt x="259" y="386"/>
                  </a:lnTo>
                  <a:lnTo>
                    <a:pt x="268" y="360"/>
                  </a:lnTo>
                  <a:lnTo>
                    <a:pt x="268" y="348"/>
                  </a:lnTo>
                  <a:lnTo>
                    <a:pt x="274" y="338"/>
                  </a:lnTo>
                  <a:lnTo>
                    <a:pt x="281" y="327"/>
                  </a:lnTo>
                  <a:lnTo>
                    <a:pt x="294" y="304"/>
                  </a:lnTo>
                  <a:lnTo>
                    <a:pt x="301" y="285"/>
                  </a:lnTo>
                  <a:lnTo>
                    <a:pt x="306" y="279"/>
                  </a:lnTo>
                  <a:lnTo>
                    <a:pt x="315" y="260"/>
                  </a:lnTo>
                  <a:lnTo>
                    <a:pt x="330" y="221"/>
                  </a:lnTo>
                  <a:lnTo>
                    <a:pt x="328" y="215"/>
                  </a:lnTo>
                  <a:lnTo>
                    <a:pt x="339" y="189"/>
                  </a:lnTo>
                  <a:lnTo>
                    <a:pt x="346" y="172"/>
                  </a:lnTo>
                  <a:lnTo>
                    <a:pt x="351" y="162"/>
                  </a:lnTo>
                  <a:lnTo>
                    <a:pt x="360" y="142"/>
                  </a:lnTo>
                  <a:lnTo>
                    <a:pt x="363" y="124"/>
                  </a:lnTo>
                  <a:lnTo>
                    <a:pt x="362" y="113"/>
                  </a:lnTo>
                  <a:lnTo>
                    <a:pt x="366" y="109"/>
                  </a:lnTo>
                  <a:lnTo>
                    <a:pt x="371" y="90"/>
                  </a:lnTo>
                  <a:lnTo>
                    <a:pt x="374" y="83"/>
                  </a:lnTo>
                  <a:lnTo>
                    <a:pt x="372" y="77"/>
                  </a:lnTo>
                  <a:lnTo>
                    <a:pt x="372" y="71"/>
                  </a:lnTo>
                  <a:lnTo>
                    <a:pt x="378" y="65"/>
                  </a:lnTo>
                  <a:lnTo>
                    <a:pt x="384" y="65"/>
                  </a:lnTo>
                  <a:lnTo>
                    <a:pt x="387" y="57"/>
                  </a:lnTo>
                  <a:lnTo>
                    <a:pt x="392" y="38"/>
                  </a:lnTo>
                  <a:lnTo>
                    <a:pt x="392" y="25"/>
                  </a:lnTo>
                  <a:lnTo>
                    <a:pt x="389" y="4"/>
                  </a:lnTo>
                  <a:lnTo>
                    <a:pt x="389" y="0"/>
                  </a:lnTo>
                  <a:lnTo>
                    <a:pt x="393" y="0"/>
                  </a:lnTo>
                  <a:lnTo>
                    <a:pt x="400" y="7"/>
                  </a:lnTo>
                  <a:lnTo>
                    <a:pt x="403" y="17"/>
                  </a:lnTo>
                  <a:lnTo>
                    <a:pt x="408" y="19"/>
                  </a:lnTo>
                  <a:lnTo>
                    <a:pt x="415" y="16"/>
                  </a:lnTo>
                  <a:lnTo>
                    <a:pt x="431" y="20"/>
                  </a:lnTo>
                  <a:lnTo>
                    <a:pt x="431" y="28"/>
                  </a:lnTo>
                  <a:lnTo>
                    <a:pt x="439" y="32"/>
                  </a:lnTo>
                  <a:lnTo>
                    <a:pt x="458" y="32"/>
                  </a:lnTo>
                  <a:lnTo>
                    <a:pt x="467" y="29"/>
                  </a:lnTo>
                  <a:lnTo>
                    <a:pt x="480" y="23"/>
                  </a:lnTo>
                  <a:lnTo>
                    <a:pt x="486" y="28"/>
                  </a:lnTo>
                  <a:lnTo>
                    <a:pt x="486" y="34"/>
                  </a:lnTo>
                  <a:lnTo>
                    <a:pt x="489" y="53"/>
                  </a:lnTo>
                  <a:lnTo>
                    <a:pt x="517" y="56"/>
                  </a:lnTo>
                  <a:lnTo>
                    <a:pt x="533" y="62"/>
                  </a:lnTo>
                  <a:lnTo>
                    <a:pt x="550" y="75"/>
                  </a:lnTo>
                  <a:lnTo>
                    <a:pt x="564" y="107"/>
                  </a:lnTo>
                  <a:lnTo>
                    <a:pt x="567" y="149"/>
                  </a:lnTo>
                  <a:lnTo>
                    <a:pt x="557" y="207"/>
                  </a:lnTo>
                  <a:lnTo>
                    <a:pt x="568" y="223"/>
                  </a:lnTo>
                  <a:lnTo>
                    <a:pt x="582" y="226"/>
                  </a:lnTo>
                  <a:lnTo>
                    <a:pt x="592" y="230"/>
                  </a:lnTo>
                  <a:lnTo>
                    <a:pt x="616" y="248"/>
                  </a:lnTo>
                  <a:lnTo>
                    <a:pt x="623" y="255"/>
                  </a:lnTo>
                  <a:lnTo>
                    <a:pt x="635" y="257"/>
                  </a:lnTo>
                  <a:lnTo>
                    <a:pt x="651" y="257"/>
                  </a:lnTo>
                  <a:lnTo>
                    <a:pt x="670" y="254"/>
                  </a:lnTo>
                  <a:lnTo>
                    <a:pt x="694" y="246"/>
                  </a:lnTo>
                  <a:lnTo>
                    <a:pt x="709" y="239"/>
                  </a:lnTo>
                  <a:lnTo>
                    <a:pt x="725" y="239"/>
                  </a:lnTo>
                  <a:lnTo>
                    <a:pt x="734" y="246"/>
                  </a:lnTo>
                  <a:lnTo>
                    <a:pt x="749" y="251"/>
                  </a:lnTo>
                  <a:lnTo>
                    <a:pt x="765" y="248"/>
                  </a:lnTo>
                  <a:lnTo>
                    <a:pt x="775" y="251"/>
                  </a:lnTo>
                  <a:lnTo>
                    <a:pt x="782" y="257"/>
                  </a:lnTo>
                  <a:lnTo>
                    <a:pt x="803" y="265"/>
                  </a:lnTo>
                  <a:lnTo>
                    <a:pt x="819" y="277"/>
                  </a:lnTo>
                  <a:lnTo>
                    <a:pt x="824" y="292"/>
                  </a:lnTo>
                  <a:lnTo>
                    <a:pt x="830" y="295"/>
                  </a:lnTo>
                  <a:lnTo>
                    <a:pt x="845" y="291"/>
                  </a:lnTo>
                  <a:lnTo>
                    <a:pt x="859" y="295"/>
                  </a:lnTo>
                  <a:lnTo>
                    <a:pt x="872" y="298"/>
                  </a:lnTo>
                  <a:lnTo>
                    <a:pt x="890" y="292"/>
                  </a:lnTo>
                  <a:lnTo>
                    <a:pt x="905" y="295"/>
                  </a:lnTo>
                  <a:lnTo>
                    <a:pt x="914" y="295"/>
                  </a:lnTo>
                  <a:lnTo>
                    <a:pt x="917" y="289"/>
                  </a:lnTo>
                  <a:lnTo>
                    <a:pt x="931" y="289"/>
                  </a:lnTo>
                  <a:lnTo>
                    <a:pt x="939" y="292"/>
                  </a:lnTo>
                  <a:lnTo>
                    <a:pt x="942" y="304"/>
                  </a:lnTo>
                  <a:lnTo>
                    <a:pt x="949" y="307"/>
                  </a:lnTo>
                  <a:lnTo>
                    <a:pt x="976" y="308"/>
                  </a:lnTo>
                  <a:lnTo>
                    <a:pt x="999" y="313"/>
                  </a:lnTo>
                  <a:lnTo>
                    <a:pt x="1007" y="307"/>
                  </a:lnTo>
                  <a:lnTo>
                    <a:pt x="1011" y="305"/>
                  </a:lnTo>
                  <a:lnTo>
                    <a:pt x="1019" y="307"/>
                  </a:lnTo>
                  <a:lnTo>
                    <a:pt x="1047" y="300"/>
                  </a:lnTo>
                  <a:lnTo>
                    <a:pt x="1053" y="301"/>
                  </a:lnTo>
                  <a:lnTo>
                    <a:pt x="1063" y="304"/>
                  </a:lnTo>
                  <a:lnTo>
                    <a:pt x="1075" y="301"/>
                  </a:lnTo>
                  <a:lnTo>
                    <a:pt x="1082" y="304"/>
                  </a:lnTo>
                  <a:lnTo>
                    <a:pt x="1092" y="307"/>
                  </a:lnTo>
                  <a:lnTo>
                    <a:pt x="1101" y="304"/>
                  </a:lnTo>
                  <a:lnTo>
                    <a:pt x="1109" y="297"/>
                  </a:lnTo>
                  <a:lnTo>
                    <a:pt x="1115" y="295"/>
                  </a:lnTo>
                  <a:lnTo>
                    <a:pt x="1127" y="301"/>
                  </a:lnTo>
                  <a:lnTo>
                    <a:pt x="1141" y="304"/>
                  </a:lnTo>
                  <a:lnTo>
                    <a:pt x="1169" y="304"/>
                  </a:lnTo>
                  <a:lnTo>
                    <a:pt x="1177" y="310"/>
                  </a:lnTo>
                  <a:lnTo>
                    <a:pt x="1190" y="313"/>
                  </a:lnTo>
                  <a:lnTo>
                    <a:pt x="1203" y="313"/>
                  </a:lnTo>
                  <a:lnTo>
                    <a:pt x="1219" y="310"/>
                  </a:lnTo>
                  <a:lnTo>
                    <a:pt x="1233" y="300"/>
                  </a:lnTo>
                  <a:lnTo>
                    <a:pt x="1588" y="386"/>
                  </a:lnTo>
                  <a:lnTo>
                    <a:pt x="1588" y="388"/>
                  </a:lnTo>
                  <a:lnTo>
                    <a:pt x="1588" y="394"/>
                  </a:lnTo>
                  <a:lnTo>
                    <a:pt x="1593" y="404"/>
                  </a:lnTo>
                </a:path>
              </a:pathLst>
            </a:custGeom>
            <a:solidFill>
              <a:srgbClr val="FF9999"/>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24" name="Freeform 171"/>
            <p:cNvSpPr>
              <a:spLocks/>
            </p:cNvSpPr>
            <p:nvPr/>
          </p:nvSpPr>
          <p:spPr bwMode="auto">
            <a:xfrm>
              <a:off x="457200" y="3794230"/>
              <a:ext cx="454775" cy="751457"/>
            </a:xfrm>
            <a:custGeom>
              <a:avLst/>
              <a:gdLst>
                <a:gd name="T0" fmla="*/ 944 w 1642"/>
                <a:gd name="T1" fmla="*/ 1265 h 2789"/>
                <a:gd name="T2" fmla="*/ 167 w 1642"/>
                <a:gd name="T3" fmla="*/ 0 h 2789"/>
                <a:gd name="T4" fmla="*/ 146 w 1642"/>
                <a:gd name="T5" fmla="*/ 121 h 2789"/>
                <a:gd name="T6" fmla="*/ 133 w 1642"/>
                <a:gd name="T7" fmla="*/ 170 h 2789"/>
                <a:gd name="T8" fmla="*/ 100 w 1642"/>
                <a:gd name="T9" fmla="*/ 220 h 2789"/>
                <a:gd name="T10" fmla="*/ 0 w 1642"/>
                <a:gd name="T11" fmla="*/ 390 h 2789"/>
                <a:gd name="T12" fmla="*/ 49 w 1642"/>
                <a:gd name="T13" fmla="*/ 521 h 2789"/>
                <a:gd name="T14" fmla="*/ 43 w 1642"/>
                <a:gd name="T15" fmla="*/ 626 h 2789"/>
                <a:gd name="T16" fmla="*/ 29 w 1642"/>
                <a:gd name="T17" fmla="*/ 792 h 2789"/>
                <a:gd name="T18" fmla="*/ 79 w 1642"/>
                <a:gd name="T19" fmla="*/ 905 h 2789"/>
                <a:gd name="T20" fmla="*/ 102 w 1642"/>
                <a:gd name="T21" fmla="*/ 1014 h 2789"/>
                <a:gd name="T22" fmla="*/ 159 w 1642"/>
                <a:gd name="T23" fmla="*/ 1095 h 2789"/>
                <a:gd name="T24" fmla="*/ 186 w 1642"/>
                <a:gd name="T25" fmla="*/ 1101 h 2789"/>
                <a:gd name="T26" fmla="*/ 186 w 1642"/>
                <a:gd name="T27" fmla="*/ 1064 h 2789"/>
                <a:gd name="T28" fmla="*/ 224 w 1642"/>
                <a:gd name="T29" fmla="*/ 1042 h 2789"/>
                <a:gd name="T30" fmla="*/ 201 w 1642"/>
                <a:gd name="T31" fmla="*/ 1082 h 2789"/>
                <a:gd name="T32" fmla="*/ 208 w 1642"/>
                <a:gd name="T33" fmla="*/ 1132 h 2789"/>
                <a:gd name="T34" fmla="*/ 227 w 1642"/>
                <a:gd name="T35" fmla="*/ 1200 h 2789"/>
                <a:gd name="T36" fmla="*/ 196 w 1642"/>
                <a:gd name="T37" fmla="*/ 1181 h 2789"/>
                <a:gd name="T38" fmla="*/ 193 w 1642"/>
                <a:gd name="T39" fmla="*/ 1126 h 2789"/>
                <a:gd name="T40" fmla="*/ 158 w 1642"/>
                <a:gd name="T41" fmla="*/ 1151 h 2789"/>
                <a:gd name="T42" fmla="*/ 146 w 1642"/>
                <a:gd name="T43" fmla="*/ 1253 h 2789"/>
                <a:gd name="T44" fmla="*/ 183 w 1642"/>
                <a:gd name="T45" fmla="*/ 1340 h 2789"/>
                <a:gd name="T46" fmla="*/ 240 w 1642"/>
                <a:gd name="T47" fmla="*/ 1390 h 2789"/>
                <a:gd name="T48" fmla="*/ 186 w 1642"/>
                <a:gd name="T49" fmla="*/ 1478 h 2789"/>
                <a:gd name="T50" fmla="*/ 236 w 1642"/>
                <a:gd name="T51" fmla="*/ 1637 h 2789"/>
                <a:gd name="T52" fmla="*/ 301 w 1642"/>
                <a:gd name="T53" fmla="*/ 1773 h 2789"/>
                <a:gd name="T54" fmla="*/ 334 w 1642"/>
                <a:gd name="T55" fmla="*/ 1926 h 2789"/>
                <a:gd name="T56" fmla="*/ 387 w 1642"/>
                <a:gd name="T57" fmla="*/ 2061 h 2789"/>
                <a:gd name="T58" fmla="*/ 512 w 1642"/>
                <a:gd name="T59" fmla="*/ 2106 h 2789"/>
                <a:gd name="T60" fmla="*/ 568 w 1642"/>
                <a:gd name="T61" fmla="*/ 2152 h 2789"/>
                <a:gd name="T62" fmla="*/ 614 w 1642"/>
                <a:gd name="T63" fmla="*/ 2217 h 2789"/>
                <a:gd name="T64" fmla="*/ 712 w 1642"/>
                <a:gd name="T65" fmla="*/ 2258 h 2789"/>
                <a:gd name="T66" fmla="*/ 729 w 1642"/>
                <a:gd name="T67" fmla="*/ 2323 h 2789"/>
                <a:gd name="T68" fmla="*/ 792 w 1642"/>
                <a:gd name="T69" fmla="*/ 2355 h 2789"/>
                <a:gd name="T70" fmla="*/ 857 w 1642"/>
                <a:gd name="T71" fmla="*/ 2445 h 2789"/>
                <a:gd name="T72" fmla="*/ 918 w 1642"/>
                <a:gd name="T73" fmla="*/ 2558 h 2789"/>
                <a:gd name="T74" fmla="*/ 908 w 1642"/>
                <a:gd name="T75" fmla="*/ 2658 h 2789"/>
                <a:gd name="T76" fmla="*/ 1450 w 1642"/>
                <a:gd name="T77" fmla="*/ 2779 h 2789"/>
                <a:gd name="T78" fmla="*/ 1479 w 1642"/>
                <a:gd name="T79" fmla="*/ 2789 h 2789"/>
                <a:gd name="T80" fmla="*/ 1492 w 1642"/>
                <a:gd name="T81" fmla="*/ 2769 h 2789"/>
                <a:gd name="T82" fmla="*/ 1508 w 1642"/>
                <a:gd name="T83" fmla="*/ 2718 h 2789"/>
                <a:gd name="T84" fmla="*/ 1468 w 1642"/>
                <a:gd name="T85" fmla="*/ 2691 h 2789"/>
                <a:gd name="T86" fmla="*/ 1476 w 1642"/>
                <a:gd name="T87" fmla="*/ 2645 h 2789"/>
                <a:gd name="T88" fmla="*/ 1474 w 1642"/>
                <a:gd name="T89" fmla="*/ 2620 h 2789"/>
                <a:gd name="T90" fmla="*/ 1493 w 1642"/>
                <a:gd name="T91" fmla="*/ 2598 h 2789"/>
                <a:gd name="T92" fmla="*/ 1512 w 1642"/>
                <a:gd name="T93" fmla="*/ 2581 h 2789"/>
                <a:gd name="T94" fmla="*/ 1529 w 1642"/>
                <a:gd name="T95" fmla="*/ 2561 h 2789"/>
                <a:gd name="T96" fmla="*/ 1538 w 1642"/>
                <a:gd name="T97" fmla="*/ 2528 h 2789"/>
                <a:gd name="T98" fmla="*/ 1561 w 1642"/>
                <a:gd name="T99" fmla="*/ 2474 h 2789"/>
                <a:gd name="T100" fmla="*/ 1571 w 1642"/>
                <a:gd name="T101" fmla="*/ 2459 h 2789"/>
                <a:gd name="T102" fmla="*/ 1604 w 1642"/>
                <a:gd name="T103" fmla="*/ 2437 h 2789"/>
                <a:gd name="T104" fmla="*/ 1635 w 1642"/>
                <a:gd name="T105" fmla="*/ 2419 h 2789"/>
                <a:gd name="T106" fmla="*/ 1634 w 1642"/>
                <a:gd name="T107" fmla="*/ 2388 h 2789"/>
                <a:gd name="T108" fmla="*/ 1610 w 1642"/>
                <a:gd name="T109" fmla="*/ 2339 h 2789"/>
                <a:gd name="T110" fmla="*/ 1599 w 1642"/>
                <a:gd name="T111" fmla="*/ 2287 h 2789"/>
                <a:gd name="T112" fmla="*/ 1589 w 1642"/>
                <a:gd name="T113" fmla="*/ 2252 h 2789"/>
                <a:gd name="T114" fmla="*/ 1579 w 1642"/>
                <a:gd name="T115" fmla="*/ 2205 h 27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2"/>
                <a:gd name="T175" fmla="*/ 0 h 2789"/>
                <a:gd name="T176" fmla="*/ 1642 w 1642"/>
                <a:gd name="T177" fmla="*/ 2789 h 27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2" h="2789">
                  <a:moveTo>
                    <a:pt x="1579" y="2205"/>
                  </a:moveTo>
                  <a:lnTo>
                    <a:pt x="1576" y="2201"/>
                  </a:lnTo>
                  <a:lnTo>
                    <a:pt x="1573" y="2196"/>
                  </a:lnTo>
                  <a:lnTo>
                    <a:pt x="1155" y="1576"/>
                  </a:lnTo>
                  <a:lnTo>
                    <a:pt x="944" y="1265"/>
                  </a:lnTo>
                  <a:lnTo>
                    <a:pt x="739" y="962"/>
                  </a:lnTo>
                  <a:lnTo>
                    <a:pt x="840" y="593"/>
                  </a:lnTo>
                  <a:lnTo>
                    <a:pt x="938" y="226"/>
                  </a:lnTo>
                  <a:lnTo>
                    <a:pt x="553" y="115"/>
                  </a:lnTo>
                  <a:lnTo>
                    <a:pt x="167" y="0"/>
                  </a:lnTo>
                  <a:lnTo>
                    <a:pt x="159" y="15"/>
                  </a:lnTo>
                  <a:lnTo>
                    <a:pt x="143" y="33"/>
                  </a:lnTo>
                  <a:lnTo>
                    <a:pt x="140" y="46"/>
                  </a:lnTo>
                  <a:lnTo>
                    <a:pt x="149" y="83"/>
                  </a:lnTo>
                  <a:lnTo>
                    <a:pt x="146" y="121"/>
                  </a:lnTo>
                  <a:lnTo>
                    <a:pt x="146" y="129"/>
                  </a:lnTo>
                  <a:lnTo>
                    <a:pt x="147" y="139"/>
                  </a:lnTo>
                  <a:lnTo>
                    <a:pt x="141" y="150"/>
                  </a:lnTo>
                  <a:lnTo>
                    <a:pt x="137" y="159"/>
                  </a:lnTo>
                  <a:lnTo>
                    <a:pt x="133" y="170"/>
                  </a:lnTo>
                  <a:lnTo>
                    <a:pt x="124" y="176"/>
                  </a:lnTo>
                  <a:lnTo>
                    <a:pt x="109" y="197"/>
                  </a:lnTo>
                  <a:lnTo>
                    <a:pt x="103" y="200"/>
                  </a:lnTo>
                  <a:lnTo>
                    <a:pt x="103" y="205"/>
                  </a:lnTo>
                  <a:lnTo>
                    <a:pt x="100" y="220"/>
                  </a:lnTo>
                  <a:lnTo>
                    <a:pt x="97" y="244"/>
                  </a:lnTo>
                  <a:lnTo>
                    <a:pt x="12" y="338"/>
                  </a:lnTo>
                  <a:lnTo>
                    <a:pt x="4" y="350"/>
                  </a:lnTo>
                  <a:lnTo>
                    <a:pt x="1" y="366"/>
                  </a:lnTo>
                  <a:lnTo>
                    <a:pt x="0" y="390"/>
                  </a:lnTo>
                  <a:lnTo>
                    <a:pt x="10" y="421"/>
                  </a:lnTo>
                  <a:lnTo>
                    <a:pt x="26" y="449"/>
                  </a:lnTo>
                  <a:lnTo>
                    <a:pt x="35" y="484"/>
                  </a:lnTo>
                  <a:lnTo>
                    <a:pt x="41" y="505"/>
                  </a:lnTo>
                  <a:lnTo>
                    <a:pt x="49" y="521"/>
                  </a:lnTo>
                  <a:lnTo>
                    <a:pt x="49" y="533"/>
                  </a:lnTo>
                  <a:lnTo>
                    <a:pt x="58" y="563"/>
                  </a:lnTo>
                  <a:lnTo>
                    <a:pt x="56" y="574"/>
                  </a:lnTo>
                  <a:lnTo>
                    <a:pt x="55" y="598"/>
                  </a:lnTo>
                  <a:lnTo>
                    <a:pt x="43" y="626"/>
                  </a:lnTo>
                  <a:lnTo>
                    <a:pt x="26" y="661"/>
                  </a:lnTo>
                  <a:lnTo>
                    <a:pt x="22" y="681"/>
                  </a:lnTo>
                  <a:lnTo>
                    <a:pt x="26" y="703"/>
                  </a:lnTo>
                  <a:lnTo>
                    <a:pt x="16" y="751"/>
                  </a:lnTo>
                  <a:lnTo>
                    <a:pt x="29" y="792"/>
                  </a:lnTo>
                  <a:lnTo>
                    <a:pt x="32" y="806"/>
                  </a:lnTo>
                  <a:lnTo>
                    <a:pt x="41" y="822"/>
                  </a:lnTo>
                  <a:lnTo>
                    <a:pt x="44" y="831"/>
                  </a:lnTo>
                  <a:lnTo>
                    <a:pt x="59" y="874"/>
                  </a:lnTo>
                  <a:lnTo>
                    <a:pt x="79" y="905"/>
                  </a:lnTo>
                  <a:lnTo>
                    <a:pt x="88" y="924"/>
                  </a:lnTo>
                  <a:lnTo>
                    <a:pt x="97" y="955"/>
                  </a:lnTo>
                  <a:lnTo>
                    <a:pt x="103" y="988"/>
                  </a:lnTo>
                  <a:lnTo>
                    <a:pt x="103" y="999"/>
                  </a:lnTo>
                  <a:lnTo>
                    <a:pt x="102" y="1014"/>
                  </a:lnTo>
                  <a:lnTo>
                    <a:pt x="109" y="1036"/>
                  </a:lnTo>
                  <a:lnTo>
                    <a:pt x="121" y="1058"/>
                  </a:lnTo>
                  <a:lnTo>
                    <a:pt x="129" y="1064"/>
                  </a:lnTo>
                  <a:lnTo>
                    <a:pt x="147" y="1085"/>
                  </a:lnTo>
                  <a:lnTo>
                    <a:pt x="159" y="1095"/>
                  </a:lnTo>
                  <a:lnTo>
                    <a:pt x="167" y="1106"/>
                  </a:lnTo>
                  <a:lnTo>
                    <a:pt x="173" y="1107"/>
                  </a:lnTo>
                  <a:lnTo>
                    <a:pt x="174" y="1101"/>
                  </a:lnTo>
                  <a:lnTo>
                    <a:pt x="179" y="1098"/>
                  </a:lnTo>
                  <a:lnTo>
                    <a:pt x="186" y="1101"/>
                  </a:lnTo>
                  <a:lnTo>
                    <a:pt x="189" y="1097"/>
                  </a:lnTo>
                  <a:lnTo>
                    <a:pt x="183" y="1089"/>
                  </a:lnTo>
                  <a:lnTo>
                    <a:pt x="180" y="1082"/>
                  </a:lnTo>
                  <a:lnTo>
                    <a:pt x="183" y="1076"/>
                  </a:lnTo>
                  <a:lnTo>
                    <a:pt x="186" y="1064"/>
                  </a:lnTo>
                  <a:lnTo>
                    <a:pt x="193" y="1045"/>
                  </a:lnTo>
                  <a:lnTo>
                    <a:pt x="205" y="1033"/>
                  </a:lnTo>
                  <a:lnTo>
                    <a:pt x="212" y="1032"/>
                  </a:lnTo>
                  <a:lnTo>
                    <a:pt x="218" y="1036"/>
                  </a:lnTo>
                  <a:lnTo>
                    <a:pt x="224" y="1042"/>
                  </a:lnTo>
                  <a:lnTo>
                    <a:pt x="230" y="1060"/>
                  </a:lnTo>
                  <a:lnTo>
                    <a:pt x="223" y="1073"/>
                  </a:lnTo>
                  <a:lnTo>
                    <a:pt x="211" y="1071"/>
                  </a:lnTo>
                  <a:lnTo>
                    <a:pt x="207" y="1077"/>
                  </a:lnTo>
                  <a:lnTo>
                    <a:pt x="201" y="1082"/>
                  </a:lnTo>
                  <a:lnTo>
                    <a:pt x="199" y="1089"/>
                  </a:lnTo>
                  <a:lnTo>
                    <a:pt x="207" y="1095"/>
                  </a:lnTo>
                  <a:lnTo>
                    <a:pt x="212" y="1107"/>
                  </a:lnTo>
                  <a:lnTo>
                    <a:pt x="210" y="1119"/>
                  </a:lnTo>
                  <a:lnTo>
                    <a:pt x="208" y="1132"/>
                  </a:lnTo>
                  <a:lnTo>
                    <a:pt x="212" y="1141"/>
                  </a:lnTo>
                  <a:lnTo>
                    <a:pt x="218" y="1150"/>
                  </a:lnTo>
                  <a:lnTo>
                    <a:pt x="224" y="1167"/>
                  </a:lnTo>
                  <a:lnTo>
                    <a:pt x="226" y="1185"/>
                  </a:lnTo>
                  <a:lnTo>
                    <a:pt x="227" y="1200"/>
                  </a:lnTo>
                  <a:lnTo>
                    <a:pt x="230" y="1210"/>
                  </a:lnTo>
                  <a:lnTo>
                    <a:pt x="223" y="1212"/>
                  </a:lnTo>
                  <a:lnTo>
                    <a:pt x="212" y="1205"/>
                  </a:lnTo>
                  <a:lnTo>
                    <a:pt x="205" y="1193"/>
                  </a:lnTo>
                  <a:lnTo>
                    <a:pt x="196" y="1181"/>
                  </a:lnTo>
                  <a:lnTo>
                    <a:pt x="186" y="1159"/>
                  </a:lnTo>
                  <a:lnTo>
                    <a:pt x="183" y="1150"/>
                  </a:lnTo>
                  <a:lnTo>
                    <a:pt x="187" y="1144"/>
                  </a:lnTo>
                  <a:lnTo>
                    <a:pt x="192" y="1136"/>
                  </a:lnTo>
                  <a:lnTo>
                    <a:pt x="193" y="1126"/>
                  </a:lnTo>
                  <a:lnTo>
                    <a:pt x="180" y="1119"/>
                  </a:lnTo>
                  <a:lnTo>
                    <a:pt x="170" y="1120"/>
                  </a:lnTo>
                  <a:lnTo>
                    <a:pt x="164" y="1122"/>
                  </a:lnTo>
                  <a:lnTo>
                    <a:pt x="162" y="1142"/>
                  </a:lnTo>
                  <a:lnTo>
                    <a:pt x="158" y="1151"/>
                  </a:lnTo>
                  <a:lnTo>
                    <a:pt x="158" y="1163"/>
                  </a:lnTo>
                  <a:lnTo>
                    <a:pt x="150" y="1190"/>
                  </a:lnTo>
                  <a:lnTo>
                    <a:pt x="152" y="1209"/>
                  </a:lnTo>
                  <a:lnTo>
                    <a:pt x="155" y="1226"/>
                  </a:lnTo>
                  <a:lnTo>
                    <a:pt x="146" y="1253"/>
                  </a:lnTo>
                  <a:lnTo>
                    <a:pt x="143" y="1265"/>
                  </a:lnTo>
                  <a:lnTo>
                    <a:pt x="152" y="1294"/>
                  </a:lnTo>
                  <a:lnTo>
                    <a:pt x="161" y="1314"/>
                  </a:lnTo>
                  <a:lnTo>
                    <a:pt x="174" y="1334"/>
                  </a:lnTo>
                  <a:lnTo>
                    <a:pt x="183" y="1340"/>
                  </a:lnTo>
                  <a:lnTo>
                    <a:pt x="212" y="1352"/>
                  </a:lnTo>
                  <a:lnTo>
                    <a:pt x="223" y="1352"/>
                  </a:lnTo>
                  <a:lnTo>
                    <a:pt x="233" y="1362"/>
                  </a:lnTo>
                  <a:lnTo>
                    <a:pt x="237" y="1373"/>
                  </a:lnTo>
                  <a:lnTo>
                    <a:pt x="240" y="1390"/>
                  </a:lnTo>
                  <a:lnTo>
                    <a:pt x="232" y="1411"/>
                  </a:lnTo>
                  <a:lnTo>
                    <a:pt x="224" y="1426"/>
                  </a:lnTo>
                  <a:lnTo>
                    <a:pt x="212" y="1437"/>
                  </a:lnTo>
                  <a:lnTo>
                    <a:pt x="183" y="1463"/>
                  </a:lnTo>
                  <a:lnTo>
                    <a:pt x="186" y="1478"/>
                  </a:lnTo>
                  <a:lnTo>
                    <a:pt x="186" y="1496"/>
                  </a:lnTo>
                  <a:lnTo>
                    <a:pt x="180" y="1510"/>
                  </a:lnTo>
                  <a:lnTo>
                    <a:pt x="186" y="1523"/>
                  </a:lnTo>
                  <a:lnTo>
                    <a:pt x="195" y="1538"/>
                  </a:lnTo>
                  <a:lnTo>
                    <a:pt x="236" y="1637"/>
                  </a:lnTo>
                  <a:lnTo>
                    <a:pt x="248" y="1656"/>
                  </a:lnTo>
                  <a:lnTo>
                    <a:pt x="269" y="1710"/>
                  </a:lnTo>
                  <a:lnTo>
                    <a:pt x="273" y="1718"/>
                  </a:lnTo>
                  <a:lnTo>
                    <a:pt x="293" y="1750"/>
                  </a:lnTo>
                  <a:lnTo>
                    <a:pt x="301" y="1773"/>
                  </a:lnTo>
                  <a:lnTo>
                    <a:pt x="311" y="1793"/>
                  </a:lnTo>
                  <a:lnTo>
                    <a:pt x="314" y="1818"/>
                  </a:lnTo>
                  <a:lnTo>
                    <a:pt x="323" y="1850"/>
                  </a:lnTo>
                  <a:lnTo>
                    <a:pt x="337" y="1888"/>
                  </a:lnTo>
                  <a:lnTo>
                    <a:pt x="334" y="1926"/>
                  </a:lnTo>
                  <a:lnTo>
                    <a:pt x="332" y="1950"/>
                  </a:lnTo>
                  <a:lnTo>
                    <a:pt x="325" y="1984"/>
                  </a:lnTo>
                  <a:lnTo>
                    <a:pt x="328" y="2019"/>
                  </a:lnTo>
                  <a:lnTo>
                    <a:pt x="351" y="2046"/>
                  </a:lnTo>
                  <a:lnTo>
                    <a:pt x="387" y="2061"/>
                  </a:lnTo>
                  <a:lnTo>
                    <a:pt x="437" y="2078"/>
                  </a:lnTo>
                  <a:lnTo>
                    <a:pt x="462" y="2091"/>
                  </a:lnTo>
                  <a:lnTo>
                    <a:pt x="486" y="2097"/>
                  </a:lnTo>
                  <a:lnTo>
                    <a:pt x="498" y="2106"/>
                  </a:lnTo>
                  <a:lnTo>
                    <a:pt x="512" y="2106"/>
                  </a:lnTo>
                  <a:lnTo>
                    <a:pt x="519" y="2105"/>
                  </a:lnTo>
                  <a:lnTo>
                    <a:pt x="533" y="2109"/>
                  </a:lnTo>
                  <a:lnTo>
                    <a:pt x="543" y="2117"/>
                  </a:lnTo>
                  <a:lnTo>
                    <a:pt x="558" y="2141"/>
                  </a:lnTo>
                  <a:lnTo>
                    <a:pt x="568" y="2152"/>
                  </a:lnTo>
                  <a:lnTo>
                    <a:pt x="580" y="2162"/>
                  </a:lnTo>
                  <a:lnTo>
                    <a:pt x="583" y="2189"/>
                  </a:lnTo>
                  <a:lnTo>
                    <a:pt x="590" y="2204"/>
                  </a:lnTo>
                  <a:lnTo>
                    <a:pt x="598" y="2211"/>
                  </a:lnTo>
                  <a:lnTo>
                    <a:pt x="614" y="2217"/>
                  </a:lnTo>
                  <a:lnTo>
                    <a:pt x="626" y="2226"/>
                  </a:lnTo>
                  <a:lnTo>
                    <a:pt x="648" y="2242"/>
                  </a:lnTo>
                  <a:lnTo>
                    <a:pt x="673" y="2249"/>
                  </a:lnTo>
                  <a:lnTo>
                    <a:pt x="694" y="2254"/>
                  </a:lnTo>
                  <a:lnTo>
                    <a:pt x="712" y="2258"/>
                  </a:lnTo>
                  <a:lnTo>
                    <a:pt x="721" y="2267"/>
                  </a:lnTo>
                  <a:lnTo>
                    <a:pt x="727" y="2284"/>
                  </a:lnTo>
                  <a:lnTo>
                    <a:pt x="733" y="2301"/>
                  </a:lnTo>
                  <a:lnTo>
                    <a:pt x="733" y="2316"/>
                  </a:lnTo>
                  <a:lnTo>
                    <a:pt x="729" y="2323"/>
                  </a:lnTo>
                  <a:lnTo>
                    <a:pt x="730" y="2338"/>
                  </a:lnTo>
                  <a:lnTo>
                    <a:pt x="761" y="2342"/>
                  </a:lnTo>
                  <a:lnTo>
                    <a:pt x="775" y="2342"/>
                  </a:lnTo>
                  <a:lnTo>
                    <a:pt x="785" y="2348"/>
                  </a:lnTo>
                  <a:lnTo>
                    <a:pt x="792" y="2355"/>
                  </a:lnTo>
                  <a:lnTo>
                    <a:pt x="804" y="2369"/>
                  </a:lnTo>
                  <a:lnTo>
                    <a:pt x="822" y="2394"/>
                  </a:lnTo>
                  <a:lnTo>
                    <a:pt x="841" y="2416"/>
                  </a:lnTo>
                  <a:lnTo>
                    <a:pt x="849" y="2431"/>
                  </a:lnTo>
                  <a:lnTo>
                    <a:pt x="857" y="2445"/>
                  </a:lnTo>
                  <a:lnTo>
                    <a:pt x="873" y="2468"/>
                  </a:lnTo>
                  <a:lnTo>
                    <a:pt x="884" y="2480"/>
                  </a:lnTo>
                  <a:lnTo>
                    <a:pt x="897" y="2498"/>
                  </a:lnTo>
                  <a:lnTo>
                    <a:pt x="906" y="2522"/>
                  </a:lnTo>
                  <a:lnTo>
                    <a:pt x="918" y="2558"/>
                  </a:lnTo>
                  <a:lnTo>
                    <a:pt x="921" y="2584"/>
                  </a:lnTo>
                  <a:lnTo>
                    <a:pt x="919" y="2602"/>
                  </a:lnTo>
                  <a:lnTo>
                    <a:pt x="908" y="2629"/>
                  </a:lnTo>
                  <a:lnTo>
                    <a:pt x="908" y="2645"/>
                  </a:lnTo>
                  <a:lnTo>
                    <a:pt x="908" y="2658"/>
                  </a:lnTo>
                  <a:lnTo>
                    <a:pt x="918" y="2674"/>
                  </a:lnTo>
                  <a:lnTo>
                    <a:pt x="925" y="2688"/>
                  </a:lnTo>
                  <a:lnTo>
                    <a:pt x="922" y="2706"/>
                  </a:lnTo>
                  <a:lnTo>
                    <a:pt x="1447" y="2778"/>
                  </a:lnTo>
                  <a:lnTo>
                    <a:pt x="1450" y="2779"/>
                  </a:lnTo>
                  <a:lnTo>
                    <a:pt x="1452" y="2779"/>
                  </a:lnTo>
                  <a:lnTo>
                    <a:pt x="1456" y="2782"/>
                  </a:lnTo>
                  <a:lnTo>
                    <a:pt x="1464" y="2782"/>
                  </a:lnTo>
                  <a:lnTo>
                    <a:pt x="1471" y="2788"/>
                  </a:lnTo>
                  <a:lnTo>
                    <a:pt x="1479" y="2789"/>
                  </a:lnTo>
                  <a:lnTo>
                    <a:pt x="1486" y="2785"/>
                  </a:lnTo>
                  <a:lnTo>
                    <a:pt x="1486" y="2783"/>
                  </a:lnTo>
                  <a:lnTo>
                    <a:pt x="1486" y="2780"/>
                  </a:lnTo>
                  <a:lnTo>
                    <a:pt x="1489" y="2776"/>
                  </a:lnTo>
                  <a:lnTo>
                    <a:pt x="1492" y="2769"/>
                  </a:lnTo>
                  <a:lnTo>
                    <a:pt x="1505" y="2754"/>
                  </a:lnTo>
                  <a:lnTo>
                    <a:pt x="1506" y="2747"/>
                  </a:lnTo>
                  <a:lnTo>
                    <a:pt x="1506" y="2739"/>
                  </a:lnTo>
                  <a:lnTo>
                    <a:pt x="1508" y="2726"/>
                  </a:lnTo>
                  <a:lnTo>
                    <a:pt x="1508" y="2718"/>
                  </a:lnTo>
                  <a:lnTo>
                    <a:pt x="1502" y="2708"/>
                  </a:lnTo>
                  <a:lnTo>
                    <a:pt x="1496" y="2703"/>
                  </a:lnTo>
                  <a:lnTo>
                    <a:pt x="1486" y="2700"/>
                  </a:lnTo>
                  <a:lnTo>
                    <a:pt x="1474" y="2697"/>
                  </a:lnTo>
                  <a:lnTo>
                    <a:pt x="1468" y="2691"/>
                  </a:lnTo>
                  <a:lnTo>
                    <a:pt x="1465" y="2686"/>
                  </a:lnTo>
                  <a:lnTo>
                    <a:pt x="1467" y="2679"/>
                  </a:lnTo>
                  <a:lnTo>
                    <a:pt x="1471" y="2662"/>
                  </a:lnTo>
                  <a:lnTo>
                    <a:pt x="1474" y="2654"/>
                  </a:lnTo>
                  <a:lnTo>
                    <a:pt x="1476" y="2645"/>
                  </a:lnTo>
                  <a:lnTo>
                    <a:pt x="1474" y="2639"/>
                  </a:lnTo>
                  <a:lnTo>
                    <a:pt x="1471" y="2633"/>
                  </a:lnTo>
                  <a:lnTo>
                    <a:pt x="1470" y="2630"/>
                  </a:lnTo>
                  <a:lnTo>
                    <a:pt x="1471" y="2624"/>
                  </a:lnTo>
                  <a:lnTo>
                    <a:pt x="1474" y="2620"/>
                  </a:lnTo>
                  <a:lnTo>
                    <a:pt x="1474" y="2612"/>
                  </a:lnTo>
                  <a:lnTo>
                    <a:pt x="1476" y="2608"/>
                  </a:lnTo>
                  <a:lnTo>
                    <a:pt x="1480" y="2606"/>
                  </a:lnTo>
                  <a:lnTo>
                    <a:pt x="1486" y="2601"/>
                  </a:lnTo>
                  <a:lnTo>
                    <a:pt x="1493" y="2598"/>
                  </a:lnTo>
                  <a:lnTo>
                    <a:pt x="1497" y="2595"/>
                  </a:lnTo>
                  <a:lnTo>
                    <a:pt x="1500" y="2590"/>
                  </a:lnTo>
                  <a:lnTo>
                    <a:pt x="1505" y="2586"/>
                  </a:lnTo>
                  <a:lnTo>
                    <a:pt x="1508" y="2581"/>
                  </a:lnTo>
                  <a:lnTo>
                    <a:pt x="1512" y="2581"/>
                  </a:lnTo>
                  <a:lnTo>
                    <a:pt x="1518" y="2578"/>
                  </a:lnTo>
                  <a:lnTo>
                    <a:pt x="1520" y="2574"/>
                  </a:lnTo>
                  <a:lnTo>
                    <a:pt x="1523" y="2566"/>
                  </a:lnTo>
                  <a:lnTo>
                    <a:pt x="1526" y="2566"/>
                  </a:lnTo>
                  <a:lnTo>
                    <a:pt x="1529" y="2561"/>
                  </a:lnTo>
                  <a:lnTo>
                    <a:pt x="1529" y="2556"/>
                  </a:lnTo>
                  <a:lnTo>
                    <a:pt x="1530" y="2549"/>
                  </a:lnTo>
                  <a:lnTo>
                    <a:pt x="1532" y="2540"/>
                  </a:lnTo>
                  <a:lnTo>
                    <a:pt x="1538" y="2534"/>
                  </a:lnTo>
                  <a:lnTo>
                    <a:pt x="1538" y="2528"/>
                  </a:lnTo>
                  <a:lnTo>
                    <a:pt x="1536" y="2519"/>
                  </a:lnTo>
                  <a:lnTo>
                    <a:pt x="1542" y="2507"/>
                  </a:lnTo>
                  <a:lnTo>
                    <a:pt x="1548" y="2483"/>
                  </a:lnTo>
                  <a:lnTo>
                    <a:pt x="1552" y="2477"/>
                  </a:lnTo>
                  <a:lnTo>
                    <a:pt x="1561" y="2474"/>
                  </a:lnTo>
                  <a:lnTo>
                    <a:pt x="1566" y="2471"/>
                  </a:lnTo>
                  <a:lnTo>
                    <a:pt x="1564" y="2466"/>
                  </a:lnTo>
                  <a:lnTo>
                    <a:pt x="1567" y="2463"/>
                  </a:lnTo>
                  <a:lnTo>
                    <a:pt x="1568" y="2460"/>
                  </a:lnTo>
                  <a:lnTo>
                    <a:pt x="1571" y="2459"/>
                  </a:lnTo>
                  <a:lnTo>
                    <a:pt x="1576" y="2453"/>
                  </a:lnTo>
                  <a:lnTo>
                    <a:pt x="1585" y="2444"/>
                  </a:lnTo>
                  <a:lnTo>
                    <a:pt x="1592" y="2441"/>
                  </a:lnTo>
                  <a:lnTo>
                    <a:pt x="1598" y="2440"/>
                  </a:lnTo>
                  <a:lnTo>
                    <a:pt x="1604" y="2437"/>
                  </a:lnTo>
                  <a:lnTo>
                    <a:pt x="1613" y="2437"/>
                  </a:lnTo>
                  <a:lnTo>
                    <a:pt x="1619" y="2432"/>
                  </a:lnTo>
                  <a:lnTo>
                    <a:pt x="1625" y="2426"/>
                  </a:lnTo>
                  <a:lnTo>
                    <a:pt x="1632" y="2419"/>
                  </a:lnTo>
                  <a:lnTo>
                    <a:pt x="1635" y="2419"/>
                  </a:lnTo>
                  <a:lnTo>
                    <a:pt x="1639" y="2418"/>
                  </a:lnTo>
                  <a:lnTo>
                    <a:pt x="1642" y="2410"/>
                  </a:lnTo>
                  <a:lnTo>
                    <a:pt x="1637" y="2401"/>
                  </a:lnTo>
                  <a:lnTo>
                    <a:pt x="1635" y="2395"/>
                  </a:lnTo>
                  <a:lnTo>
                    <a:pt x="1634" y="2388"/>
                  </a:lnTo>
                  <a:lnTo>
                    <a:pt x="1631" y="2379"/>
                  </a:lnTo>
                  <a:lnTo>
                    <a:pt x="1616" y="2363"/>
                  </a:lnTo>
                  <a:lnTo>
                    <a:pt x="1610" y="2355"/>
                  </a:lnTo>
                  <a:lnTo>
                    <a:pt x="1608" y="2348"/>
                  </a:lnTo>
                  <a:lnTo>
                    <a:pt x="1610" y="2339"/>
                  </a:lnTo>
                  <a:lnTo>
                    <a:pt x="1610" y="2326"/>
                  </a:lnTo>
                  <a:lnTo>
                    <a:pt x="1607" y="2320"/>
                  </a:lnTo>
                  <a:lnTo>
                    <a:pt x="1607" y="2314"/>
                  </a:lnTo>
                  <a:lnTo>
                    <a:pt x="1605" y="2296"/>
                  </a:lnTo>
                  <a:lnTo>
                    <a:pt x="1599" y="2287"/>
                  </a:lnTo>
                  <a:lnTo>
                    <a:pt x="1588" y="2269"/>
                  </a:lnTo>
                  <a:lnTo>
                    <a:pt x="1585" y="2266"/>
                  </a:lnTo>
                  <a:lnTo>
                    <a:pt x="1586" y="2263"/>
                  </a:lnTo>
                  <a:lnTo>
                    <a:pt x="1591" y="2255"/>
                  </a:lnTo>
                  <a:lnTo>
                    <a:pt x="1589" y="2252"/>
                  </a:lnTo>
                  <a:lnTo>
                    <a:pt x="1580" y="2243"/>
                  </a:lnTo>
                  <a:lnTo>
                    <a:pt x="1579" y="2234"/>
                  </a:lnTo>
                  <a:lnTo>
                    <a:pt x="1579" y="2226"/>
                  </a:lnTo>
                  <a:lnTo>
                    <a:pt x="1580" y="2212"/>
                  </a:lnTo>
                  <a:lnTo>
                    <a:pt x="1579" y="2205"/>
                  </a:lnTo>
                </a:path>
              </a:pathLst>
            </a:custGeom>
            <a:solidFill>
              <a:srgbClr val="C0DBFF"/>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25" name="Freeform 172"/>
            <p:cNvSpPr>
              <a:spLocks/>
            </p:cNvSpPr>
            <p:nvPr/>
          </p:nvSpPr>
          <p:spPr bwMode="auto">
            <a:xfrm>
              <a:off x="849355" y="4261325"/>
              <a:ext cx="383942" cy="433218"/>
            </a:xfrm>
            <a:custGeom>
              <a:avLst/>
              <a:gdLst>
                <a:gd name="T0" fmla="*/ 50 w 1386"/>
                <a:gd name="T1" fmla="*/ 1049 h 1610"/>
                <a:gd name="T2" fmla="*/ 72 w 1386"/>
                <a:gd name="T3" fmla="*/ 1050 h 1610"/>
                <a:gd name="T4" fmla="*/ 91 w 1386"/>
                <a:gd name="T5" fmla="*/ 1021 h 1610"/>
                <a:gd name="T6" fmla="*/ 94 w 1386"/>
                <a:gd name="T7" fmla="*/ 985 h 1610"/>
                <a:gd name="T8" fmla="*/ 60 w 1386"/>
                <a:gd name="T9" fmla="*/ 964 h 1610"/>
                <a:gd name="T10" fmla="*/ 57 w 1386"/>
                <a:gd name="T11" fmla="*/ 929 h 1610"/>
                <a:gd name="T12" fmla="*/ 57 w 1386"/>
                <a:gd name="T13" fmla="*/ 900 h 1610"/>
                <a:gd name="T14" fmla="*/ 60 w 1386"/>
                <a:gd name="T15" fmla="*/ 879 h 1610"/>
                <a:gd name="T16" fmla="*/ 79 w 1386"/>
                <a:gd name="T17" fmla="*/ 865 h 1610"/>
                <a:gd name="T18" fmla="*/ 94 w 1386"/>
                <a:gd name="T19" fmla="*/ 848 h 1610"/>
                <a:gd name="T20" fmla="*/ 109 w 1386"/>
                <a:gd name="T21" fmla="*/ 833 h 1610"/>
                <a:gd name="T22" fmla="*/ 116 w 1386"/>
                <a:gd name="T23" fmla="*/ 816 h 1610"/>
                <a:gd name="T24" fmla="*/ 122 w 1386"/>
                <a:gd name="T25" fmla="*/ 786 h 1610"/>
                <a:gd name="T26" fmla="*/ 147 w 1386"/>
                <a:gd name="T27" fmla="*/ 741 h 1610"/>
                <a:gd name="T28" fmla="*/ 154 w 1386"/>
                <a:gd name="T29" fmla="*/ 727 h 1610"/>
                <a:gd name="T30" fmla="*/ 178 w 1386"/>
                <a:gd name="T31" fmla="*/ 708 h 1610"/>
                <a:gd name="T32" fmla="*/ 205 w 1386"/>
                <a:gd name="T33" fmla="*/ 699 h 1610"/>
                <a:gd name="T34" fmla="*/ 225 w 1386"/>
                <a:gd name="T35" fmla="*/ 685 h 1610"/>
                <a:gd name="T36" fmla="*/ 220 w 1386"/>
                <a:gd name="T37" fmla="*/ 655 h 1610"/>
                <a:gd name="T38" fmla="*/ 194 w 1386"/>
                <a:gd name="T39" fmla="*/ 615 h 1610"/>
                <a:gd name="T40" fmla="*/ 193 w 1386"/>
                <a:gd name="T41" fmla="*/ 581 h 1610"/>
                <a:gd name="T42" fmla="*/ 171 w 1386"/>
                <a:gd name="T43" fmla="*/ 533 h 1610"/>
                <a:gd name="T44" fmla="*/ 166 w 1386"/>
                <a:gd name="T45" fmla="*/ 510 h 1610"/>
                <a:gd name="T46" fmla="*/ 165 w 1386"/>
                <a:gd name="T47" fmla="*/ 472 h 1610"/>
                <a:gd name="T48" fmla="*/ 165 w 1386"/>
                <a:gd name="T49" fmla="*/ 459 h 1610"/>
                <a:gd name="T50" fmla="*/ 182 w 1386"/>
                <a:gd name="T51" fmla="*/ 453 h 1610"/>
                <a:gd name="T52" fmla="*/ 182 w 1386"/>
                <a:gd name="T53" fmla="*/ 425 h 1610"/>
                <a:gd name="T54" fmla="*/ 181 w 1386"/>
                <a:gd name="T55" fmla="*/ 376 h 1610"/>
                <a:gd name="T56" fmla="*/ 181 w 1386"/>
                <a:gd name="T57" fmla="*/ 345 h 1610"/>
                <a:gd name="T58" fmla="*/ 184 w 1386"/>
                <a:gd name="T59" fmla="*/ 322 h 1610"/>
                <a:gd name="T60" fmla="*/ 187 w 1386"/>
                <a:gd name="T61" fmla="*/ 271 h 1610"/>
                <a:gd name="T62" fmla="*/ 196 w 1386"/>
                <a:gd name="T63" fmla="*/ 261 h 1610"/>
                <a:gd name="T64" fmla="*/ 190 w 1386"/>
                <a:gd name="T65" fmla="*/ 246 h 1610"/>
                <a:gd name="T66" fmla="*/ 187 w 1386"/>
                <a:gd name="T67" fmla="*/ 224 h 1610"/>
                <a:gd name="T68" fmla="*/ 187 w 1386"/>
                <a:gd name="T69" fmla="*/ 205 h 1610"/>
                <a:gd name="T70" fmla="*/ 206 w 1386"/>
                <a:gd name="T71" fmla="*/ 197 h 1610"/>
                <a:gd name="T72" fmla="*/ 230 w 1386"/>
                <a:gd name="T73" fmla="*/ 193 h 1610"/>
                <a:gd name="T74" fmla="*/ 250 w 1386"/>
                <a:gd name="T75" fmla="*/ 202 h 1610"/>
                <a:gd name="T76" fmla="*/ 273 w 1386"/>
                <a:gd name="T77" fmla="*/ 211 h 1610"/>
                <a:gd name="T78" fmla="*/ 284 w 1386"/>
                <a:gd name="T79" fmla="*/ 236 h 1610"/>
                <a:gd name="T80" fmla="*/ 312 w 1386"/>
                <a:gd name="T81" fmla="*/ 236 h 1610"/>
                <a:gd name="T82" fmla="*/ 332 w 1386"/>
                <a:gd name="T83" fmla="*/ 208 h 1610"/>
                <a:gd name="T84" fmla="*/ 376 w 1386"/>
                <a:gd name="T85" fmla="*/ 0 h 1610"/>
                <a:gd name="T86" fmla="*/ 1093 w 1386"/>
                <a:gd name="T87" fmla="*/ 119 h 1610"/>
                <a:gd name="T88" fmla="*/ 1314 w 1386"/>
                <a:gd name="T89" fmla="*/ 677 h 1610"/>
                <a:gd name="T90" fmla="*/ 1222 w 1386"/>
                <a:gd name="T91" fmla="*/ 1331 h 1610"/>
                <a:gd name="T92" fmla="*/ 686 w 1386"/>
                <a:gd name="T93" fmla="*/ 1508 h 1610"/>
                <a:gd name="T94" fmla="*/ 138 w 1386"/>
                <a:gd name="T95" fmla="*/ 1187 h 1610"/>
                <a:gd name="T96" fmla="*/ 3 w 1386"/>
                <a:gd name="T97" fmla="*/ 1090 h 1610"/>
                <a:gd name="T98" fmla="*/ 9 w 1386"/>
                <a:gd name="T99" fmla="*/ 1076 h 1610"/>
                <a:gd name="T100" fmla="*/ 19 w 1386"/>
                <a:gd name="T101" fmla="*/ 1064 h 1610"/>
                <a:gd name="T102" fmla="*/ 33 w 1386"/>
                <a:gd name="T103" fmla="*/ 1049 h 16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6"/>
                <a:gd name="T157" fmla="*/ 0 h 1610"/>
                <a:gd name="T158" fmla="*/ 1386 w 1386"/>
                <a:gd name="T159" fmla="*/ 1610 h 16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6" h="1610">
                  <a:moveTo>
                    <a:pt x="36" y="1046"/>
                  </a:moveTo>
                  <a:lnTo>
                    <a:pt x="38" y="1046"/>
                  </a:lnTo>
                  <a:lnTo>
                    <a:pt x="42" y="1049"/>
                  </a:lnTo>
                  <a:lnTo>
                    <a:pt x="50" y="1049"/>
                  </a:lnTo>
                  <a:lnTo>
                    <a:pt x="57" y="1055"/>
                  </a:lnTo>
                  <a:lnTo>
                    <a:pt x="65" y="1056"/>
                  </a:lnTo>
                  <a:lnTo>
                    <a:pt x="72" y="1052"/>
                  </a:lnTo>
                  <a:lnTo>
                    <a:pt x="72" y="1050"/>
                  </a:lnTo>
                  <a:lnTo>
                    <a:pt x="72" y="1047"/>
                  </a:lnTo>
                  <a:lnTo>
                    <a:pt x="75" y="1043"/>
                  </a:lnTo>
                  <a:lnTo>
                    <a:pt x="78" y="1036"/>
                  </a:lnTo>
                  <a:lnTo>
                    <a:pt x="91" y="1021"/>
                  </a:lnTo>
                  <a:lnTo>
                    <a:pt x="92" y="1014"/>
                  </a:lnTo>
                  <a:lnTo>
                    <a:pt x="92" y="1006"/>
                  </a:lnTo>
                  <a:lnTo>
                    <a:pt x="94" y="993"/>
                  </a:lnTo>
                  <a:lnTo>
                    <a:pt x="94" y="985"/>
                  </a:lnTo>
                  <a:lnTo>
                    <a:pt x="88" y="975"/>
                  </a:lnTo>
                  <a:lnTo>
                    <a:pt x="82" y="970"/>
                  </a:lnTo>
                  <a:lnTo>
                    <a:pt x="72" y="967"/>
                  </a:lnTo>
                  <a:lnTo>
                    <a:pt x="60" y="964"/>
                  </a:lnTo>
                  <a:lnTo>
                    <a:pt x="54" y="958"/>
                  </a:lnTo>
                  <a:lnTo>
                    <a:pt x="51" y="953"/>
                  </a:lnTo>
                  <a:lnTo>
                    <a:pt x="53" y="946"/>
                  </a:lnTo>
                  <a:lnTo>
                    <a:pt x="57" y="929"/>
                  </a:lnTo>
                  <a:lnTo>
                    <a:pt x="60" y="921"/>
                  </a:lnTo>
                  <a:lnTo>
                    <a:pt x="62" y="912"/>
                  </a:lnTo>
                  <a:lnTo>
                    <a:pt x="60" y="906"/>
                  </a:lnTo>
                  <a:lnTo>
                    <a:pt x="57" y="900"/>
                  </a:lnTo>
                  <a:lnTo>
                    <a:pt x="56" y="897"/>
                  </a:lnTo>
                  <a:lnTo>
                    <a:pt x="57" y="891"/>
                  </a:lnTo>
                  <a:lnTo>
                    <a:pt x="60" y="887"/>
                  </a:lnTo>
                  <a:lnTo>
                    <a:pt x="60" y="879"/>
                  </a:lnTo>
                  <a:lnTo>
                    <a:pt x="62" y="875"/>
                  </a:lnTo>
                  <a:lnTo>
                    <a:pt x="66" y="873"/>
                  </a:lnTo>
                  <a:lnTo>
                    <a:pt x="72" y="868"/>
                  </a:lnTo>
                  <a:lnTo>
                    <a:pt x="79" y="865"/>
                  </a:lnTo>
                  <a:lnTo>
                    <a:pt x="83" y="862"/>
                  </a:lnTo>
                  <a:lnTo>
                    <a:pt x="86" y="857"/>
                  </a:lnTo>
                  <a:lnTo>
                    <a:pt x="91" y="853"/>
                  </a:lnTo>
                  <a:lnTo>
                    <a:pt x="94" y="848"/>
                  </a:lnTo>
                  <a:lnTo>
                    <a:pt x="98" y="848"/>
                  </a:lnTo>
                  <a:lnTo>
                    <a:pt x="104" y="845"/>
                  </a:lnTo>
                  <a:lnTo>
                    <a:pt x="106" y="841"/>
                  </a:lnTo>
                  <a:lnTo>
                    <a:pt x="109" y="833"/>
                  </a:lnTo>
                  <a:lnTo>
                    <a:pt x="112" y="833"/>
                  </a:lnTo>
                  <a:lnTo>
                    <a:pt x="115" y="828"/>
                  </a:lnTo>
                  <a:lnTo>
                    <a:pt x="115" y="823"/>
                  </a:lnTo>
                  <a:lnTo>
                    <a:pt x="116" y="816"/>
                  </a:lnTo>
                  <a:lnTo>
                    <a:pt x="118" y="807"/>
                  </a:lnTo>
                  <a:lnTo>
                    <a:pt x="124" y="801"/>
                  </a:lnTo>
                  <a:lnTo>
                    <a:pt x="124" y="795"/>
                  </a:lnTo>
                  <a:lnTo>
                    <a:pt x="122" y="786"/>
                  </a:lnTo>
                  <a:lnTo>
                    <a:pt x="128" y="774"/>
                  </a:lnTo>
                  <a:lnTo>
                    <a:pt x="134" y="750"/>
                  </a:lnTo>
                  <a:lnTo>
                    <a:pt x="138" y="744"/>
                  </a:lnTo>
                  <a:lnTo>
                    <a:pt x="147" y="741"/>
                  </a:lnTo>
                  <a:lnTo>
                    <a:pt x="152" y="738"/>
                  </a:lnTo>
                  <a:lnTo>
                    <a:pt x="150" y="733"/>
                  </a:lnTo>
                  <a:lnTo>
                    <a:pt x="153" y="730"/>
                  </a:lnTo>
                  <a:lnTo>
                    <a:pt x="154" y="727"/>
                  </a:lnTo>
                  <a:lnTo>
                    <a:pt x="157" y="726"/>
                  </a:lnTo>
                  <a:lnTo>
                    <a:pt x="162" y="720"/>
                  </a:lnTo>
                  <a:lnTo>
                    <a:pt x="171" y="711"/>
                  </a:lnTo>
                  <a:lnTo>
                    <a:pt x="178" y="708"/>
                  </a:lnTo>
                  <a:lnTo>
                    <a:pt x="184" y="707"/>
                  </a:lnTo>
                  <a:lnTo>
                    <a:pt x="190" y="704"/>
                  </a:lnTo>
                  <a:lnTo>
                    <a:pt x="199" y="704"/>
                  </a:lnTo>
                  <a:lnTo>
                    <a:pt x="205" y="699"/>
                  </a:lnTo>
                  <a:lnTo>
                    <a:pt x="211" y="693"/>
                  </a:lnTo>
                  <a:lnTo>
                    <a:pt x="218" y="686"/>
                  </a:lnTo>
                  <a:lnTo>
                    <a:pt x="221" y="686"/>
                  </a:lnTo>
                  <a:lnTo>
                    <a:pt x="225" y="685"/>
                  </a:lnTo>
                  <a:lnTo>
                    <a:pt x="228" y="677"/>
                  </a:lnTo>
                  <a:lnTo>
                    <a:pt x="223" y="668"/>
                  </a:lnTo>
                  <a:lnTo>
                    <a:pt x="221" y="662"/>
                  </a:lnTo>
                  <a:lnTo>
                    <a:pt x="220" y="655"/>
                  </a:lnTo>
                  <a:lnTo>
                    <a:pt x="217" y="646"/>
                  </a:lnTo>
                  <a:lnTo>
                    <a:pt x="202" y="630"/>
                  </a:lnTo>
                  <a:lnTo>
                    <a:pt x="196" y="622"/>
                  </a:lnTo>
                  <a:lnTo>
                    <a:pt x="194" y="615"/>
                  </a:lnTo>
                  <a:lnTo>
                    <a:pt x="196" y="606"/>
                  </a:lnTo>
                  <a:lnTo>
                    <a:pt x="196" y="593"/>
                  </a:lnTo>
                  <a:lnTo>
                    <a:pt x="193" y="587"/>
                  </a:lnTo>
                  <a:lnTo>
                    <a:pt x="193" y="581"/>
                  </a:lnTo>
                  <a:lnTo>
                    <a:pt x="191" y="563"/>
                  </a:lnTo>
                  <a:lnTo>
                    <a:pt x="185" y="554"/>
                  </a:lnTo>
                  <a:lnTo>
                    <a:pt x="174" y="536"/>
                  </a:lnTo>
                  <a:lnTo>
                    <a:pt x="171" y="533"/>
                  </a:lnTo>
                  <a:lnTo>
                    <a:pt x="172" y="530"/>
                  </a:lnTo>
                  <a:lnTo>
                    <a:pt x="177" y="522"/>
                  </a:lnTo>
                  <a:lnTo>
                    <a:pt x="175" y="519"/>
                  </a:lnTo>
                  <a:lnTo>
                    <a:pt x="166" y="510"/>
                  </a:lnTo>
                  <a:lnTo>
                    <a:pt x="165" y="501"/>
                  </a:lnTo>
                  <a:lnTo>
                    <a:pt x="165" y="493"/>
                  </a:lnTo>
                  <a:lnTo>
                    <a:pt x="166" y="479"/>
                  </a:lnTo>
                  <a:lnTo>
                    <a:pt x="165" y="472"/>
                  </a:lnTo>
                  <a:lnTo>
                    <a:pt x="162" y="468"/>
                  </a:lnTo>
                  <a:lnTo>
                    <a:pt x="162" y="466"/>
                  </a:lnTo>
                  <a:lnTo>
                    <a:pt x="163" y="465"/>
                  </a:lnTo>
                  <a:lnTo>
                    <a:pt x="165" y="459"/>
                  </a:lnTo>
                  <a:lnTo>
                    <a:pt x="168" y="456"/>
                  </a:lnTo>
                  <a:lnTo>
                    <a:pt x="172" y="456"/>
                  </a:lnTo>
                  <a:lnTo>
                    <a:pt x="177" y="456"/>
                  </a:lnTo>
                  <a:lnTo>
                    <a:pt x="182" y="453"/>
                  </a:lnTo>
                  <a:lnTo>
                    <a:pt x="184" y="444"/>
                  </a:lnTo>
                  <a:lnTo>
                    <a:pt x="182" y="438"/>
                  </a:lnTo>
                  <a:lnTo>
                    <a:pt x="181" y="431"/>
                  </a:lnTo>
                  <a:lnTo>
                    <a:pt x="182" y="425"/>
                  </a:lnTo>
                  <a:lnTo>
                    <a:pt x="184" y="411"/>
                  </a:lnTo>
                  <a:lnTo>
                    <a:pt x="187" y="398"/>
                  </a:lnTo>
                  <a:lnTo>
                    <a:pt x="184" y="382"/>
                  </a:lnTo>
                  <a:lnTo>
                    <a:pt x="181" y="376"/>
                  </a:lnTo>
                  <a:lnTo>
                    <a:pt x="178" y="367"/>
                  </a:lnTo>
                  <a:lnTo>
                    <a:pt x="177" y="358"/>
                  </a:lnTo>
                  <a:lnTo>
                    <a:pt x="177" y="351"/>
                  </a:lnTo>
                  <a:lnTo>
                    <a:pt x="181" y="345"/>
                  </a:lnTo>
                  <a:lnTo>
                    <a:pt x="182" y="339"/>
                  </a:lnTo>
                  <a:lnTo>
                    <a:pt x="184" y="332"/>
                  </a:lnTo>
                  <a:lnTo>
                    <a:pt x="185" y="328"/>
                  </a:lnTo>
                  <a:lnTo>
                    <a:pt x="184" y="322"/>
                  </a:lnTo>
                  <a:lnTo>
                    <a:pt x="181" y="316"/>
                  </a:lnTo>
                  <a:lnTo>
                    <a:pt x="185" y="282"/>
                  </a:lnTo>
                  <a:lnTo>
                    <a:pt x="185" y="276"/>
                  </a:lnTo>
                  <a:lnTo>
                    <a:pt x="187" y="271"/>
                  </a:lnTo>
                  <a:lnTo>
                    <a:pt x="185" y="268"/>
                  </a:lnTo>
                  <a:lnTo>
                    <a:pt x="188" y="262"/>
                  </a:lnTo>
                  <a:lnTo>
                    <a:pt x="193" y="262"/>
                  </a:lnTo>
                  <a:lnTo>
                    <a:pt x="196" y="261"/>
                  </a:lnTo>
                  <a:lnTo>
                    <a:pt x="193" y="260"/>
                  </a:lnTo>
                  <a:lnTo>
                    <a:pt x="190" y="255"/>
                  </a:lnTo>
                  <a:lnTo>
                    <a:pt x="190" y="252"/>
                  </a:lnTo>
                  <a:lnTo>
                    <a:pt x="190" y="246"/>
                  </a:lnTo>
                  <a:lnTo>
                    <a:pt x="185" y="240"/>
                  </a:lnTo>
                  <a:lnTo>
                    <a:pt x="184" y="236"/>
                  </a:lnTo>
                  <a:lnTo>
                    <a:pt x="184" y="227"/>
                  </a:lnTo>
                  <a:lnTo>
                    <a:pt x="187" y="224"/>
                  </a:lnTo>
                  <a:lnTo>
                    <a:pt x="190" y="223"/>
                  </a:lnTo>
                  <a:lnTo>
                    <a:pt x="190" y="217"/>
                  </a:lnTo>
                  <a:lnTo>
                    <a:pt x="188" y="212"/>
                  </a:lnTo>
                  <a:lnTo>
                    <a:pt x="187" y="205"/>
                  </a:lnTo>
                  <a:lnTo>
                    <a:pt x="190" y="200"/>
                  </a:lnTo>
                  <a:lnTo>
                    <a:pt x="199" y="197"/>
                  </a:lnTo>
                  <a:lnTo>
                    <a:pt x="203" y="196"/>
                  </a:lnTo>
                  <a:lnTo>
                    <a:pt x="206" y="197"/>
                  </a:lnTo>
                  <a:lnTo>
                    <a:pt x="211" y="193"/>
                  </a:lnTo>
                  <a:lnTo>
                    <a:pt x="217" y="193"/>
                  </a:lnTo>
                  <a:lnTo>
                    <a:pt x="223" y="193"/>
                  </a:lnTo>
                  <a:lnTo>
                    <a:pt x="230" y="193"/>
                  </a:lnTo>
                  <a:lnTo>
                    <a:pt x="235" y="194"/>
                  </a:lnTo>
                  <a:lnTo>
                    <a:pt x="241" y="197"/>
                  </a:lnTo>
                  <a:lnTo>
                    <a:pt x="244" y="202"/>
                  </a:lnTo>
                  <a:lnTo>
                    <a:pt x="250" y="202"/>
                  </a:lnTo>
                  <a:lnTo>
                    <a:pt x="256" y="202"/>
                  </a:lnTo>
                  <a:lnTo>
                    <a:pt x="262" y="202"/>
                  </a:lnTo>
                  <a:lnTo>
                    <a:pt x="268" y="205"/>
                  </a:lnTo>
                  <a:lnTo>
                    <a:pt x="273" y="211"/>
                  </a:lnTo>
                  <a:lnTo>
                    <a:pt x="274" y="218"/>
                  </a:lnTo>
                  <a:lnTo>
                    <a:pt x="277" y="223"/>
                  </a:lnTo>
                  <a:lnTo>
                    <a:pt x="282" y="231"/>
                  </a:lnTo>
                  <a:lnTo>
                    <a:pt x="284" y="236"/>
                  </a:lnTo>
                  <a:lnTo>
                    <a:pt x="289" y="242"/>
                  </a:lnTo>
                  <a:lnTo>
                    <a:pt x="299" y="242"/>
                  </a:lnTo>
                  <a:lnTo>
                    <a:pt x="308" y="242"/>
                  </a:lnTo>
                  <a:lnTo>
                    <a:pt x="312" y="236"/>
                  </a:lnTo>
                  <a:lnTo>
                    <a:pt x="315" y="229"/>
                  </a:lnTo>
                  <a:lnTo>
                    <a:pt x="321" y="221"/>
                  </a:lnTo>
                  <a:lnTo>
                    <a:pt x="326" y="217"/>
                  </a:lnTo>
                  <a:lnTo>
                    <a:pt x="332" y="208"/>
                  </a:lnTo>
                  <a:lnTo>
                    <a:pt x="337" y="209"/>
                  </a:lnTo>
                  <a:lnTo>
                    <a:pt x="339" y="200"/>
                  </a:lnTo>
                  <a:lnTo>
                    <a:pt x="343" y="180"/>
                  </a:lnTo>
                  <a:lnTo>
                    <a:pt x="376" y="0"/>
                  </a:lnTo>
                  <a:lnTo>
                    <a:pt x="640" y="50"/>
                  </a:lnTo>
                  <a:lnTo>
                    <a:pt x="832" y="82"/>
                  </a:lnTo>
                  <a:lnTo>
                    <a:pt x="879" y="91"/>
                  </a:lnTo>
                  <a:lnTo>
                    <a:pt x="1093" y="119"/>
                  </a:lnTo>
                  <a:lnTo>
                    <a:pt x="1094" y="126"/>
                  </a:lnTo>
                  <a:lnTo>
                    <a:pt x="1386" y="167"/>
                  </a:lnTo>
                  <a:lnTo>
                    <a:pt x="1338" y="515"/>
                  </a:lnTo>
                  <a:lnTo>
                    <a:pt x="1314" y="677"/>
                  </a:lnTo>
                  <a:lnTo>
                    <a:pt x="1291" y="850"/>
                  </a:lnTo>
                  <a:lnTo>
                    <a:pt x="1273" y="970"/>
                  </a:lnTo>
                  <a:lnTo>
                    <a:pt x="1236" y="1241"/>
                  </a:lnTo>
                  <a:lnTo>
                    <a:pt x="1222" y="1331"/>
                  </a:lnTo>
                  <a:lnTo>
                    <a:pt x="1183" y="1610"/>
                  </a:lnTo>
                  <a:lnTo>
                    <a:pt x="1115" y="1601"/>
                  </a:lnTo>
                  <a:lnTo>
                    <a:pt x="745" y="1544"/>
                  </a:lnTo>
                  <a:lnTo>
                    <a:pt x="686" y="1508"/>
                  </a:lnTo>
                  <a:lnTo>
                    <a:pt x="423" y="1356"/>
                  </a:lnTo>
                  <a:lnTo>
                    <a:pt x="345" y="1312"/>
                  </a:lnTo>
                  <a:lnTo>
                    <a:pt x="289" y="1279"/>
                  </a:lnTo>
                  <a:lnTo>
                    <a:pt x="138" y="1187"/>
                  </a:lnTo>
                  <a:lnTo>
                    <a:pt x="0" y="1102"/>
                  </a:lnTo>
                  <a:lnTo>
                    <a:pt x="1" y="1098"/>
                  </a:lnTo>
                  <a:lnTo>
                    <a:pt x="1" y="1093"/>
                  </a:lnTo>
                  <a:lnTo>
                    <a:pt x="3" y="1090"/>
                  </a:lnTo>
                  <a:lnTo>
                    <a:pt x="7" y="1089"/>
                  </a:lnTo>
                  <a:lnTo>
                    <a:pt x="7" y="1086"/>
                  </a:lnTo>
                  <a:lnTo>
                    <a:pt x="6" y="1079"/>
                  </a:lnTo>
                  <a:lnTo>
                    <a:pt x="9" y="1076"/>
                  </a:lnTo>
                  <a:lnTo>
                    <a:pt x="11" y="1073"/>
                  </a:lnTo>
                  <a:lnTo>
                    <a:pt x="13" y="1068"/>
                  </a:lnTo>
                  <a:lnTo>
                    <a:pt x="17" y="1068"/>
                  </a:lnTo>
                  <a:lnTo>
                    <a:pt x="19" y="1064"/>
                  </a:lnTo>
                  <a:lnTo>
                    <a:pt x="23" y="1059"/>
                  </a:lnTo>
                  <a:lnTo>
                    <a:pt x="26" y="1056"/>
                  </a:lnTo>
                  <a:lnTo>
                    <a:pt x="30" y="1052"/>
                  </a:lnTo>
                  <a:lnTo>
                    <a:pt x="33" y="1049"/>
                  </a:lnTo>
                  <a:lnTo>
                    <a:pt x="36" y="1046"/>
                  </a:lnTo>
                </a:path>
              </a:pathLst>
            </a:custGeom>
            <a:solidFill>
              <a:srgbClr val="C0DBFF"/>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26" name="Freeform 173"/>
            <p:cNvSpPr>
              <a:spLocks/>
            </p:cNvSpPr>
            <p:nvPr/>
          </p:nvSpPr>
          <p:spPr bwMode="auto">
            <a:xfrm>
              <a:off x="1012583" y="3430820"/>
              <a:ext cx="576939" cy="361355"/>
            </a:xfrm>
            <a:custGeom>
              <a:avLst/>
              <a:gdLst>
                <a:gd name="T0" fmla="*/ 1353 w 2079"/>
                <a:gd name="T1" fmla="*/ 1272 h 1343"/>
                <a:gd name="T2" fmla="*/ 2046 w 2079"/>
                <a:gd name="T3" fmla="*/ 709 h 1343"/>
                <a:gd name="T4" fmla="*/ 1072 w 2079"/>
                <a:gd name="T5" fmla="*/ 203 h 1343"/>
                <a:gd name="T6" fmla="*/ 0 w 2079"/>
                <a:gd name="T7" fmla="*/ 258 h 1343"/>
                <a:gd name="T8" fmla="*/ 13 w 2079"/>
                <a:gd name="T9" fmla="*/ 281 h 1343"/>
                <a:gd name="T10" fmla="*/ 23 w 2079"/>
                <a:gd name="T11" fmla="*/ 302 h 1343"/>
                <a:gd name="T12" fmla="*/ 26 w 2079"/>
                <a:gd name="T13" fmla="*/ 323 h 1343"/>
                <a:gd name="T14" fmla="*/ 40 w 2079"/>
                <a:gd name="T15" fmla="*/ 339 h 1343"/>
                <a:gd name="T16" fmla="*/ 41 w 2079"/>
                <a:gd name="T17" fmla="*/ 363 h 1343"/>
                <a:gd name="T18" fmla="*/ 34 w 2079"/>
                <a:gd name="T19" fmla="*/ 385 h 1343"/>
                <a:gd name="T20" fmla="*/ 43 w 2079"/>
                <a:gd name="T21" fmla="*/ 400 h 1343"/>
                <a:gd name="T22" fmla="*/ 23 w 2079"/>
                <a:gd name="T23" fmla="*/ 406 h 1343"/>
                <a:gd name="T24" fmla="*/ 35 w 2079"/>
                <a:gd name="T25" fmla="*/ 420 h 1343"/>
                <a:gd name="T26" fmla="*/ 53 w 2079"/>
                <a:gd name="T27" fmla="*/ 450 h 1343"/>
                <a:gd name="T28" fmla="*/ 79 w 2079"/>
                <a:gd name="T29" fmla="*/ 468 h 1343"/>
                <a:gd name="T30" fmla="*/ 100 w 2079"/>
                <a:gd name="T31" fmla="*/ 504 h 1343"/>
                <a:gd name="T32" fmla="*/ 106 w 2079"/>
                <a:gd name="T33" fmla="*/ 525 h 1343"/>
                <a:gd name="T34" fmla="*/ 116 w 2079"/>
                <a:gd name="T35" fmla="*/ 546 h 1343"/>
                <a:gd name="T36" fmla="*/ 128 w 2079"/>
                <a:gd name="T37" fmla="*/ 583 h 1343"/>
                <a:gd name="T38" fmla="*/ 144 w 2079"/>
                <a:gd name="T39" fmla="*/ 606 h 1343"/>
                <a:gd name="T40" fmla="*/ 150 w 2079"/>
                <a:gd name="T41" fmla="*/ 630 h 1343"/>
                <a:gd name="T42" fmla="*/ 177 w 2079"/>
                <a:gd name="T43" fmla="*/ 631 h 1343"/>
                <a:gd name="T44" fmla="*/ 180 w 2079"/>
                <a:gd name="T45" fmla="*/ 652 h 1343"/>
                <a:gd name="T46" fmla="*/ 218 w 2079"/>
                <a:gd name="T47" fmla="*/ 652 h 1343"/>
                <a:gd name="T48" fmla="*/ 209 w 2079"/>
                <a:gd name="T49" fmla="*/ 694 h 1343"/>
                <a:gd name="T50" fmla="*/ 196 w 2079"/>
                <a:gd name="T51" fmla="*/ 726 h 1343"/>
                <a:gd name="T52" fmla="*/ 183 w 2079"/>
                <a:gd name="T53" fmla="*/ 755 h 1343"/>
                <a:gd name="T54" fmla="*/ 169 w 2079"/>
                <a:gd name="T55" fmla="*/ 786 h 1343"/>
                <a:gd name="T56" fmla="*/ 168 w 2079"/>
                <a:gd name="T57" fmla="*/ 814 h 1343"/>
                <a:gd name="T58" fmla="*/ 174 w 2079"/>
                <a:gd name="T59" fmla="*/ 841 h 1343"/>
                <a:gd name="T60" fmla="*/ 147 w 2079"/>
                <a:gd name="T61" fmla="*/ 861 h 1343"/>
                <a:gd name="T62" fmla="*/ 144 w 2079"/>
                <a:gd name="T63" fmla="*/ 890 h 1343"/>
                <a:gd name="T64" fmla="*/ 135 w 2079"/>
                <a:gd name="T65" fmla="*/ 899 h 1343"/>
                <a:gd name="T66" fmla="*/ 131 w 2079"/>
                <a:gd name="T67" fmla="*/ 919 h 1343"/>
                <a:gd name="T68" fmla="*/ 146 w 2079"/>
                <a:gd name="T69" fmla="*/ 928 h 1343"/>
                <a:gd name="T70" fmla="*/ 155 w 2079"/>
                <a:gd name="T71" fmla="*/ 944 h 1343"/>
                <a:gd name="T72" fmla="*/ 175 w 2079"/>
                <a:gd name="T73" fmla="*/ 953 h 1343"/>
                <a:gd name="T74" fmla="*/ 205 w 2079"/>
                <a:gd name="T75" fmla="*/ 932 h 1343"/>
                <a:gd name="T76" fmla="*/ 245 w 2079"/>
                <a:gd name="T77" fmla="*/ 909 h 1343"/>
                <a:gd name="T78" fmla="*/ 251 w 2079"/>
                <a:gd name="T79" fmla="*/ 929 h 1343"/>
                <a:gd name="T80" fmla="*/ 263 w 2079"/>
                <a:gd name="T81" fmla="*/ 943 h 1343"/>
                <a:gd name="T82" fmla="*/ 266 w 2079"/>
                <a:gd name="T83" fmla="*/ 968 h 1343"/>
                <a:gd name="T84" fmla="*/ 264 w 2079"/>
                <a:gd name="T85" fmla="*/ 988 h 1343"/>
                <a:gd name="T86" fmla="*/ 266 w 2079"/>
                <a:gd name="T87" fmla="*/ 1019 h 1343"/>
                <a:gd name="T88" fmla="*/ 281 w 2079"/>
                <a:gd name="T89" fmla="*/ 1049 h 1343"/>
                <a:gd name="T90" fmla="*/ 292 w 2079"/>
                <a:gd name="T91" fmla="*/ 1072 h 1343"/>
                <a:gd name="T92" fmla="*/ 301 w 2079"/>
                <a:gd name="T93" fmla="*/ 1096 h 1343"/>
                <a:gd name="T94" fmla="*/ 301 w 2079"/>
                <a:gd name="T95" fmla="*/ 1148 h 1343"/>
                <a:gd name="T96" fmla="*/ 326 w 2079"/>
                <a:gd name="T97" fmla="*/ 1157 h 1343"/>
                <a:gd name="T98" fmla="*/ 347 w 2079"/>
                <a:gd name="T99" fmla="*/ 1189 h 1343"/>
                <a:gd name="T100" fmla="*/ 345 w 2079"/>
                <a:gd name="T101" fmla="*/ 1214 h 1343"/>
                <a:gd name="T102" fmla="*/ 351 w 2079"/>
                <a:gd name="T103" fmla="*/ 1245 h 1343"/>
                <a:gd name="T104" fmla="*/ 360 w 2079"/>
                <a:gd name="T105" fmla="*/ 1269 h 1343"/>
                <a:gd name="T106" fmla="*/ 383 w 2079"/>
                <a:gd name="T107" fmla="*/ 1286 h 1343"/>
                <a:gd name="T108" fmla="*/ 401 w 2079"/>
                <a:gd name="T109" fmla="*/ 1253 h 1343"/>
                <a:gd name="T110" fmla="*/ 468 w 2079"/>
                <a:gd name="T111" fmla="*/ 1275 h 1343"/>
                <a:gd name="T112" fmla="*/ 507 w 2079"/>
                <a:gd name="T113" fmla="*/ 1262 h 1343"/>
                <a:gd name="T114" fmla="*/ 575 w 2079"/>
                <a:gd name="T115" fmla="*/ 1278 h 1343"/>
                <a:gd name="T116" fmla="*/ 630 w 2079"/>
                <a:gd name="T117" fmla="*/ 1279 h 1343"/>
                <a:gd name="T118" fmla="*/ 653 w 2079"/>
                <a:gd name="T119" fmla="*/ 1233 h 1343"/>
                <a:gd name="T120" fmla="*/ 676 w 2079"/>
                <a:gd name="T121" fmla="*/ 1281 h 1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79"/>
                <a:gd name="T184" fmla="*/ 0 h 1343"/>
                <a:gd name="T185" fmla="*/ 2079 w 2079"/>
                <a:gd name="T186" fmla="*/ 1343 h 13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79" h="1343">
                  <a:moveTo>
                    <a:pt x="704" y="1312"/>
                  </a:moveTo>
                  <a:lnTo>
                    <a:pt x="724" y="1182"/>
                  </a:lnTo>
                  <a:lnTo>
                    <a:pt x="1039" y="1229"/>
                  </a:lnTo>
                  <a:lnTo>
                    <a:pt x="1353" y="1272"/>
                  </a:lnTo>
                  <a:lnTo>
                    <a:pt x="1670" y="1310"/>
                  </a:lnTo>
                  <a:lnTo>
                    <a:pt x="1988" y="1343"/>
                  </a:lnTo>
                  <a:lnTo>
                    <a:pt x="2011" y="1101"/>
                  </a:lnTo>
                  <a:lnTo>
                    <a:pt x="2046" y="709"/>
                  </a:lnTo>
                  <a:lnTo>
                    <a:pt x="2079" y="314"/>
                  </a:lnTo>
                  <a:lnTo>
                    <a:pt x="1850" y="299"/>
                  </a:lnTo>
                  <a:lnTo>
                    <a:pt x="1570" y="269"/>
                  </a:lnTo>
                  <a:lnTo>
                    <a:pt x="1072" y="203"/>
                  </a:lnTo>
                  <a:lnTo>
                    <a:pt x="769" y="155"/>
                  </a:lnTo>
                  <a:lnTo>
                    <a:pt x="347" y="70"/>
                  </a:lnTo>
                  <a:lnTo>
                    <a:pt x="58" y="0"/>
                  </a:lnTo>
                  <a:lnTo>
                    <a:pt x="0" y="258"/>
                  </a:lnTo>
                  <a:lnTo>
                    <a:pt x="4" y="266"/>
                  </a:lnTo>
                  <a:lnTo>
                    <a:pt x="4" y="273"/>
                  </a:lnTo>
                  <a:lnTo>
                    <a:pt x="11" y="275"/>
                  </a:lnTo>
                  <a:lnTo>
                    <a:pt x="13" y="281"/>
                  </a:lnTo>
                  <a:lnTo>
                    <a:pt x="13" y="289"/>
                  </a:lnTo>
                  <a:lnTo>
                    <a:pt x="17" y="295"/>
                  </a:lnTo>
                  <a:lnTo>
                    <a:pt x="19" y="299"/>
                  </a:lnTo>
                  <a:lnTo>
                    <a:pt x="23" y="302"/>
                  </a:lnTo>
                  <a:lnTo>
                    <a:pt x="26" y="305"/>
                  </a:lnTo>
                  <a:lnTo>
                    <a:pt x="26" y="308"/>
                  </a:lnTo>
                  <a:lnTo>
                    <a:pt x="25" y="317"/>
                  </a:lnTo>
                  <a:lnTo>
                    <a:pt x="26" y="323"/>
                  </a:lnTo>
                  <a:lnTo>
                    <a:pt x="31" y="323"/>
                  </a:lnTo>
                  <a:lnTo>
                    <a:pt x="34" y="329"/>
                  </a:lnTo>
                  <a:lnTo>
                    <a:pt x="34" y="336"/>
                  </a:lnTo>
                  <a:lnTo>
                    <a:pt x="40" y="339"/>
                  </a:lnTo>
                  <a:lnTo>
                    <a:pt x="40" y="344"/>
                  </a:lnTo>
                  <a:lnTo>
                    <a:pt x="37" y="349"/>
                  </a:lnTo>
                  <a:lnTo>
                    <a:pt x="37" y="358"/>
                  </a:lnTo>
                  <a:lnTo>
                    <a:pt x="41" y="363"/>
                  </a:lnTo>
                  <a:lnTo>
                    <a:pt x="38" y="369"/>
                  </a:lnTo>
                  <a:lnTo>
                    <a:pt x="32" y="375"/>
                  </a:lnTo>
                  <a:lnTo>
                    <a:pt x="31" y="382"/>
                  </a:lnTo>
                  <a:lnTo>
                    <a:pt x="34" y="385"/>
                  </a:lnTo>
                  <a:lnTo>
                    <a:pt x="35" y="389"/>
                  </a:lnTo>
                  <a:lnTo>
                    <a:pt x="37" y="394"/>
                  </a:lnTo>
                  <a:lnTo>
                    <a:pt x="40" y="395"/>
                  </a:lnTo>
                  <a:lnTo>
                    <a:pt x="43" y="400"/>
                  </a:lnTo>
                  <a:lnTo>
                    <a:pt x="41" y="403"/>
                  </a:lnTo>
                  <a:lnTo>
                    <a:pt x="37" y="406"/>
                  </a:lnTo>
                  <a:lnTo>
                    <a:pt x="29" y="404"/>
                  </a:lnTo>
                  <a:lnTo>
                    <a:pt x="23" y="406"/>
                  </a:lnTo>
                  <a:lnTo>
                    <a:pt x="22" y="412"/>
                  </a:lnTo>
                  <a:lnTo>
                    <a:pt x="23" y="416"/>
                  </a:lnTo>
                  <a:lnTo>
                    <a:pt x="31" y="416"/>
                  </a:lnTo>
                  <a:lnTo>
                    <a:pt x="35" y="420"/>
                  </a:lnTo>
                  <a:lnTo>
                    <a:pt x="40" y="428"/>
                  </a:lnTo>
                  <a:lnTo>
                    <a:pt x="47" y="432"/>
                  </a:lnTo>
                  <a:lnTo>
                    <a:pt x="50" y="442"/>
                  </a:lnTo>
                  <a:lnTo>
                    <a:pt x="53" y="450"/>
                  </a:lnTo>
                  <a:lnTo>
                    <a:pt x="58" y="456"/>
                  </a:lnTo>
                  <a:lnTo>
                    <a:pt x="64" y="457"/>
                  </a:lnTo>
                  <a:lnTo>
                    <a:pt x="73" y="462"/>
                  </a:lnTo>
                  <a:lnTo>
                    <a:pt x="79" y="468"/>
                  </a:lnTo>
                  <a:lnTo>
                    <a:pt x="85" y="474"/>
                  </a:lnTo>
                  <a:lnTo>
                    <a:pt x="85" y="481"/>
                  </a:lnTo>
                  <a:lnTo>
                    <a:pt x="93" y="495"/>
                  </a:lnTo>
                  <a:lnTo>
                    <a:pt x="100" y="504"/>
                  </a:lnTo>
                  <a:lnTo>
                    <a:pt x="102" y="510"/>
                  </a:lnTo>
                  <a:lnTo>
                    <a:pt x="105" y="515"/>
                  </a:lnTo>
                  <a:lnTo>
                    <a:pt x="108" y="516"/>
                  </a:lnTo>
                  <a:lnTo>
                    <a:pt x="106" y="525"/>
                  </a:lnTo>
                  <a:lnTo>
                    <a:pt x="113" y="530"/>
                  </a:lnTo>
                  <a:lnTo>
                    <a:pt x="118" y="538"/>
                  </a:lnTo>
                  <a:lnTo>
                    <a:pt x="113" y="541"/>
                  </a:lnTo>
                  <a:lnTo>
                    <a:pt x="116" y="546"/>
                  </a:lnTo>
                  <a:lnTo>
                    <a:pt x="118" y="550"/>
                  </a:lnTo>
                  <a:lnTo>
                    <a:pt x="125" y="553"/>
                  </a:lnTo>
                  <a:lnTo>
                    <a:pt x="133" y="571"/>
                  </a:lnTo>
                  <a:lnTo>
                    <a:pt x="128" y="583"/>
                  </a:lnTo>
                  <a:lnTo>
                    <a:pt x="133" y="596"/>
                  </a:lnTo>
                  <a:lnTo>
                    <a:pt x="138" y="599"/>
                  </a:lnTo>
                  <a:lnTo>
                    <a:pt x="141" y="600"/>
                  </a:lnTo>
                  <a:lnTo>
                    <a:pt x="144" y="606"/>
                  </a:lnTo>
                  <a:lnTo>
                    <a:pt x="150" y="611"/>
                  </a:lnTo>
                  <a:lnTo>
                    <a:pt x="153" y="615"/>
                  </a:lnTo>
                  <a:lnTo>
                    <a:pt x="147" y="621"/>
                  </a:lnTo>
                  <a:lnTo>
                    <a:pt x="150" y="630"/>
                  </a:lnTo>
                  <a:lnTo>
                    <a:pt x="161" y="627"/>
                  </a:lnTo>
                  <a:lnTo>
                    <a:pt x="166" y="621"/>
                  </a:lnTo>
                  <a:lnTo>
                    <a:pt x="174" y="624"/>
                  </a:lnTo>
                  <a:lnTo>
                    <a:pt x="177" y="631"/>
                  </a:lnTo>
                  <a:lnTo>
                    <a:pt x="172" y="639"/>
                  </a:lnTo>
                  <a:lnTo>
                    <a:pt x="172" y="643"/>
                  </a:lnTo>
                  <a:lnTo>
                    <a:pt x="175" y="649"/>
                  </a:lnTo>
                  <a:lnTo>
                    <a:pt x="180" y="652"/>
                  </a:lnTo>
                  <a:lnTo>
                    <a:pt x="187" y="649"/>
                  </a:lnTo>
                  <a:lnTo>
                    <a:pt x="196" y="655"/>
                  </a:lnTo>
                  <a:lnTo>
                    <a:pt x="202" y="656"/>
                  </a:lnTo>
                  <a:lnTo>
                    <a:pt x="218" y="652"/>
                  </a:lnTo>
                  <a:lnTo>
                    <a:pt x="227" y="658"/>
                  </a:lnTo>
                  <a:lnTo>
                    <a:pt x="225" y="667"/>
                  </a:lnTo>
                  <a:lnTo>
                    <a:pt x="218" y="685"/>
                  </a:lnTo>
                  <a:lnTo>
                    <a:pt x="209" y="694"/>
                  </a:lnTo>
                  <a:lnTo>
                    <a:pt x="205" y="701"/>
                  </a:lnTo>
                  <a:lnTo>
                    <a:pt x="208" y="706"/>
                  </a:lnTo>
                  <a:lnTo>
                    <a:pt x="202" y="717"/>
                  </a:lnTo>
                  <a:lnTo>
                    <a:pt x="196" y="726"/>
                  </a:lnTo>
                  <a:lnTo>
                    <a:pt x="192" y="738"/>
                  </a:lnTo>
                  <a:lnTo>
                    <a:pt x="190" y="745"/>
                  </a:lnTo>
                  <a:lnTo>
                    <a:pt x="186" y="752"/>
                  </a:lnTo>
                  <a:lnTo>
                    <a:pt x="183" y="755"/>
                  </a:lnTo>
                  <a:lnTo>
                    <a:pt x="184" y="761"/>
                  </a:lnTo>
                  <a:lnTo>
                    <a:pt x="178" y="773"/>
                  </a:lnTo>
                  <a:lnTo>
                    <a:pt x="172" y="776"/>
                  </a:lnTo>
                  <a:lnTo>
                    <a:pt x="169" y="786"/>
                  </a:lnTo>
                  <a:lnTo>
                    <a:pt x="175" y="791"/>
                  </a:lnTo>
                  <a:lnTo>
                    <a:pt x="172" y="800"/>
                  </a:lnTo>
                  <a:lnTo>
                    <a:pt x="166" y="803"/>
                  </a:lnTo>
                  <a:lnTo>
                    <a:pt x="168" y="814"/>
                  </a:lnTo>
                  <a:lnTo>
                    <a:pt x="169" y="823"/>
                  </a:lnTo>
                  <a:lnTo>
                    <a:pt x="177" y="826"/>
                  </a:lnTo>
                  <a:lnTo>
                    <a:pt x="172" y="834"/>
                  </a:lnTo>
                  <a:lnTo>
                    <a:pt x="174" y="841"/>
                  </a:lnTo>
                  <a:lnTo>
                    <a:pt x="174" y="851"/>
                  </a:lnTo>
                  <a:lnTo>
                    <a:pt x="169" y="854"/>
                  </a:lnTo>
                  <a:lnTo>
                    <a:pt x="156" y="853"/>
                  </a:lnTo>
                  <a:lnTo>
                    <a:pt x="147" y="861"/>
                  </a:lnTo>
                  <a:lnTo>
                    <a:pt x="137" y="870"/>
                  </a:lnTo>
                  <a:lnTo>
                    <a:pt x="138" y="881"/>
                  </a:lnTo>
                  <a:lnTo>
                    <a:pt x="146" y="885"/>
                  </a:lnTo>
                  <a:lnTo>
                    <a:pt x="144" y="890"/>
                  </a:lnTo>
                  <a:lnTo>
                    <a:pt x="144" y="896"/>
                  </a:lnTo>
                  <a:lnTo>
                    <a:pt x="143" y="900"/>
                  </a:lnTo>
                  <a:lnTo>
                    <a:pt x="140" y="902"/>
                  </a:lnTo>
                  <a:lnTo>
                    <a:pt x="135" y="899"/>
                  </a:lnTo>
                  <a:lnTo>
                    <a:pt x="133" y="900"/>
                  </a:lnTo>
                  <a:lnTo>
                    <a:pt x="135" y="908"/>
                  </a:lnTo>
                  <a:lnTo>
                    <a:pt x="130" y="915"/>
                  </a:lnTo>
                  <a:lnTo>
                    <a:pt x="131" y="919"/>
                  </a:lnTo>
                  <a:lnTo>
                    <a:pt x="131" y="923"/>
                  </a:lnTo>
                  <a:lnTo>
                    <a:pt x="138" y="925"/>
                  </a:lnTo>
                  <a:lnTo>
                    <a:pt x="144" y="926"/>
                  </a:lnTo>
                  <a:lnTo>
                    <a:pt x="146" y="928"/>
                  </a:lnTo>
                  <a:lnTo>
                    <a:pt x="146" y="931"/>
                  </a:lnTo>
                  <a:lnTo>
                    <a:pt x="146" y="935"/>
                  </a:lnTo>
                  <a:lnTo>
                    <a:pt x="150" y="938"/>
                  </a:lnTo>
                  <a:lnTo>
                    <a:pt x="155" y="944"/>
                  </a:lnTo>
                  <a:lnTo>
                    <a:pt x="159" y="949"/>
                  </a:lnTo>
                  <a:lnTo>
                    <a:pt x="162" y="955"/>
                  </a:lnTo>
                  <a:lnTo>
                    <a:pt x="169" y="953"/>
                  </a:lnTo>
                  <a:lnTo>
                    <a:pt x="175" y="953"/>
                  </a:lnTo>
                  <a:lnTo>
                    <a:pt x="181" y="947"/>
                  </a:lnTo>
                  <a:lnTo>
                    <a:pt x="187" y="941"/>
                  </a:lnTo>
                  <a:lnTo>
                    <a:pt x="193" y="935"/>
                  </a:lnTo>
                  <a:lnTo>
                    <a:pt x="205" y="932"/>
                  </a:lnTo>
                  <a:lnTo>
                    <a:pt x="230" y="912"/>
                  </a:lnTo>
                  <a:lnTo>
                    <a:pt x="236" y="905"/>
                  </a:lnTo>
                  <a:lnTo>
                    <a:pt x="242" y="908"/>
                  </a:lnTo>
                  <a:lnTo>
                    <a:pt x="245" y="909"/>
                  </a:lnTo>
                  <a:lnTo>
                    <a:pt x="246" y="915"/>
                  </a:lnTo>
                  <a:lnTo>
                    <a:pt x="246" y="919"/>
                  </a:lnTo>
                  <a:lnTo>
                    <a:pt x="249" y="923"/>
                  </a:lnTo>
                  <a:lnTo>
                    <a:pt x="251" y="929"/>
                  </a:lnTo>
                  <a:lnTo>
                    <a:pt x="254" y="932"/>
                  </a:lnTo>
                  <a:lnTo>
                    <a:pt x="258" y="932"/>
                  </a:lnTo>
                  <a:lnTo>
                    <a:pt x="263" y="938"/>
                  </a:lnTo>
                  <a:lnTo>
                    <a:pt x="263" y="943"/>
                  </a:lnTo>
                  <a:lnTo>
                    <a:pt x="260" y="950"/>
                  </a:lnTo>
                  <a:lnTo>
                    <a:pt x="258" y="956"/>
                  </a:lnTo>
                  <a:lnTo>
                    <a:pt x="263" y="962"/>
                  </a:lnTo>
                  <a:lnTo>
                    <a:pt x="266" y="968"/>
                  </a:lnTo>
                  <a:lnTo>
                    <a:pt x="264" y="974"/>
                  </a:lnTo>
                  <a:lnTo>
                    <a:pt x="261" y="980"/>
                  </a:lnTo>
                  <a:lnTo>
                    <a:pt x="263" y="986"/>
                  </a:lnTo>
                  <a:lnTo>
                    <a:pt x="264" y="988"/>
                  </a:lnTo>
                  <a:lnTo>
                    <a:pt x="266" y="994"/>
                  </a:lnTo>
                  <a:lnTo>
                    <a:pt x="264" y="1003"/>
                  </a:lnTo>
                  <a:lnTo>
                    <a:pt x="263" y="1015"/>
                  </a:lnTo>
                  <a:lnTo>
                    <a:pt x="266" y="1019"/>
                  </a:lnTo>
                  <a:lnTo>
                    <a:pt x="270" y="1022"/>
                  </a:lnTo>
                  <a:lnTo>
                    <a:pt x="270" y="1031"/>
                  </a:lnTo>
                  <a:lnTo>
                    <a:pt x="276" y="1039"/>
                  </a:lnTo>
                  <a:lnTo>
                    <a:pt x="281" y="1049"/>
                  </a:lnTo>
                  <a:lnTo>
                    <a:pt x="284" y="1055"/>
                  </a:lnTo>
                  <a:lnTo>
                    <a:pt x="286" y="1062"/>
                  </a:lnTo>
                  <a:lnTo>
                    <a:pt x="287" y="1070"/>
                  </a:lnTo>
                  <a:lnTo>
                    <a:pt x="292" y="1072"/>
                  </a:lnTo>
                  <a:lnTo>
                    <a:pt x="296" y="1080"/>
                  </a:lnTo>
                  <a:lnTo>
                    <a:pt x="298" y="1087"/>
                  </a:lnTo>
                  <a:lnTo>
                    <a:pt x="301" y="1090"/>
                  </a:lnTo>
                  <a:lnTo>
                    <a:pt x="301" y="1096"/>
                  </a:lnTo>
                  <a:lnTo>
                    <a:pt x="299" y="1105"/>
                  </a:lnTo>
                  <a:lnTo>
                    <a:pt x="295" y="1129"/>
                  </a:lnTo>
                  <a:lnTo>
                    <a:pt x="298" y="1140"/>
                  </a:lnTo>
                  <a:lnTo>
                    <a:pt x="301" y="1148"/>
                  </a:lnTo>
                  <a:lnTo>
                    <a:pt x="307" y="1157"/>
                  </a:lnTo>
                  <a:lnTo>
                    <a:pt x="313" y="1161"/>
                  </a:lnTo>
                  <a:lnTo>
                    <a:pt x="323" y="1157"/>
                  </a:lnTo>
                  <a:lnTo>
                    <a:pt x="326" y="1157"/>
                  </a:lnTo>
                  <a:lnTo>
                    <a:pt x="332" y="1157"/>
                  </a:lnTo>
                  <a:lnTo>
                    <a:pt x="339" y="1169"/>
                  </a:lnTo>
                  <a:lnTo>
                    <a:pt x="344" y="1175"/>
                  </a:lnTo>
                  <a:lnTo>
                    <a:pt x="347" y="1189"/>
                  </a:lnTo>
                  <a:lnTo>
                    <a:pt x="351" y="1200"/>
                  </a:lnTo>
                  <a:lnTo>
                    <a:pt x="349" y="1207"/>
                  </a:lnTo>
                  <a:lnTo>
                    <a:pt x="349" y="1213"/>
                  </a:lnTo>
                  <a:lnTo>
                    <a:pt x="345" y="1214"/>
                  </a:lnTo>
                  <a:lnTo>
                    <a:pt x="345" y="1219"/>
                  </a:lnTo>
                  <a:lnTo>
                    <a:pt x="352" y="1233"/>
                  </a:lnTo>
                  <a:lnTo>
                    <a:pt x="354" y="1239"/>
                  </a:lnTo>
                  <a:lnTo>
                    <a:pt x="351" y="1245"/>
                  </a:lnTo>
                  <a:lnTo>
                    <a:pt x="349" y="1251"/>
                  </a:lnTo>
                  <a:lnTo>
                    <a:pt x="349" y="1253"/>
                  </a:lnTo>
                  <a:lnTo>
                    <a:pt x="355" y="1263"/>
                  </a:lnTo>
                  <a:lnTo>
                    <a:pt x="360" y="1269"/>
                  </a:lnTo>
                  <a:lnTo>
                    <a:pt x="369" y="1272"/>
                  </a:lnTo>
                  <a:lnTo>
                    <a:pt x="370" y="1279"/>
                  </a:lnTo>
                  <a:lnTo>
                    <a:pt x="374" y="1282"/>
                  </a:lnTo>
                  <a:lnTo>
                    <a:pt x="383" y="1286"/>
                  </a:lnTo>
                  <a:lnTo>
                    <a:pt x="383" y="1279"/>
                  </a:lnTo>
                  <a:lnTo>
                    <a:pt x="380" y="1276"/>
                  </a:lnTo>
                  <a:lnTo>
                    <a:pt x="382" y="1265"/>
                  </a:lnTo>
                  <a:lnTo>
                    <a:pt x="401" y="1253"/>
                  </a:lnTo>
                  <a:lnTo>
                    <a:pt x="407" y="1253"/>
                  </a:lnTo>
                  <a:lnTo>
                    <a:pt x="444" y="1266"/>
                  </a:lnTo>
                  <a:lnTo>
                    <a:pt x="456" y="1275"/>
                  </a:lnTo>
                  <a:lnTo>
                    <a:pt x="468" y="1275"/>
                  </a:lnTo>
                  <a:lnTo>
                    <a:pt x="472" y="1263"/>
                  </a:lnTo>
                  <a:lnTo>
                    <a:pt x="481" y="1251"/>
                  </a:lnTo>
                  <a:lnTo>
                    <a:pt x="491" y="1251"/>
                  </a:lnTo>
                  <a:lnTo>
                    <a:pt x="507" y="1262"/>
                  </a:lnTo>
                  <a:lnTo>
                    <a:pt x="531" y="1266"/>
                  </a:lnTo>
                  <a:lnTo>
                    <a:pt x="556" y="1266"/>
                  </a:lnTo>
                  <a:lnTo>
                    <a:pt x="563" y="1272"/>
                  </a:lnTo>
                  <a:lnTo>
                    <a:pt x="575" y="1278"/>
                  </a:lnTo>
                  <a:lnTo>
                    <a:pt x="597" y="1272"/>
                  </a:lnTo>
                  <a:lnTo>
                    <a:pt x="614" y="1275"/>
                  </a:lnTo>
                  <a:lnTo>
                    <a:pt x="624" y="1282"/>
                  </a:lnTo>
                  <a:lnTo>
                    <a:pt x="630" y="1279"/>
                  </a:lnTo>
                  <a:lnTo>
                    <a:pt x="624" y="1268"/>
                  </a:lnTo>
                  <a:lnTo>
                    <a:pt x="630" y="1256"/>
                  </a:lnTo>
                  <a:lnTo>
                    <a:pt x="637" y="1241"/>
                  </a:lnTo>
                  <a:lnTo>
                    <a:pt x="653" y="1233"/>
                  </a:lnTo>
                  <a:lnTo>
                    <a:pt x="662" y="1239"/>
                  </a:lnTo>
                  <a:lnTo>
                    <a:pt x="667" y="1251"/>
                  </a:lnTo>
                  <a:lnTo>
                    <a:pt x="674" y="1263"/>
                  </a:lnTo>
                  <a:lnTo>
                    <a:pt x="676" y="1281"/>
                  </a:lnTo>
                  <a:lnTo>
                    <a:pt x="689" y="1292"/>
                  </a:lnTo>
                  <a:lnTo>
                    <a:pt x="690" y="1304"/>
                  </a:lnTo>
                  <a:lnTo>
                    <a:pt x="704" y="1312"/>
                  </a:lnTo>
                </a:path>
              </a:pathLst>
            </a:custGeom>
            <a:solidFill>
              <a:srgbClr val="FF9999"/>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27" name="Freeform 174"/>
            <p:cNvSpPr>
              <a:spLocks/>
            </p:cNvSpPr>
            <p:nvPr/>
          </p:nvSpPr>
          <p:spPr bwMode="auto">
            <a:xfrm>
              <a:off x="870913" y="3421578"/>
              <a:ext cx="336717" cy="530743"/>
            </a:xfrm>
            <a:custGeom>
              <a:avLst/>
              <a:gdLst>
                <a:gd name="T0" fmla="*/ 0 w 1219"/>
                <a:gd name="T1" fmla="*/ 1750 h 1974"/>
                <a:gd name="T2" fmla="*/ 130 w 1219"/>
                <a:gd name="T3" fmla="*/ 1253 h 1974"/>
                <a:gd name="T4" fmla="*/ 134 w 1219"/>
                <a:gd name="T5" fmla="*/ 1206 h 1974"/>
                <a:gd name="T6" fmla="*/ 99 w 1219"/>
                <a:gd name="T7" fmla="*/ 1166 h 1974"/>
                <a:gd name="T8" fmla="*/ 124 w 1219"/>
                <a:gd name="T9" fmla="*/ 1111 h 1974"/>
                <a:gd name="T10" fmla="*/ 207 w 1219"/>
                <a:gd name="T11" fmla="*/ 1011 h 1974"/>
                <a:gd name="T12" fmla="*/ 283 w 1219"/>
                <a:gd name="T13" fmla="*/ 903 h 1974"/>
                <a:gd name="T14" fmla="*/ 304 w 1219"/>
                <a:gd name="T15" fmla="*/ 869 h 1974"/>
                <a:gd name="T16" fmla="*/ 276 w 1219"/>
                <a:gd name="T17" fmla="*/ 809 h 1974"/>
                <a:gd name="T18" fmla="*/ 249 w 1219"/>
                <a:gd name="T19" fmla="*/ 760 h 1974"/>
                <a:gd name="T20" fmla="*/ 245 w 1219"/>
                <a:gd name="T21" fmla="*/ 735 h 1974"/>
                <a:gd name="T22" fmla="*/ 249 w 1219"/>
                <a:gd name="T23" fmla="*/ 671 h 1974"/>
                <a:gd name="T24" fmla="*/ 573 w 1219"/>
                <a:gd name="T25" fmla="*/ 37 h 1974"/>
                <a:gd name="T26" fmla="*/ 528 w 1219"/>
                <a:gd name="T27" fmla="*/ 318 h 1974"/>
                <a:gd name="T28" fmla="*/ 541 w 1219"/>
                <a:gd name="T29" fmla="*/ 342 h 1974"/>
                <a:gd name="T30" fmla="*/ 549 w 1219"/>
                <a:gd name="T31" fmla="*/ 366 h 1974"/>
                <a:gd name="T32" fmla="*/ 552 w 1219"/>
                <a:gd name="T33" fmla="*/ 395 h 1974"/>
                <a:gd name="T34" fmla="*/ 549 w 1219"/>
                <a:gd name="T35" fmla="*/ 422 h 1974"/>
                <a:gd name="T36" fmla="*/ 556 w 1219"/>
                <a:gd name="T37" fmla="*/ 440 h 1974"/>
                <a:gd name="T38" fmla="*/ 538 w 1219"/>
                <a:gd name="T39" fmla="*/ 453 h 1974"/>
                <a:gd name="T40" fmla="*/ 565 w 1219"/>
                <a:gd name="T41" fmla="*/ 479 h 1974"/>
                <a:gd name="T42" fmla="*/ 594 w 1219"/>
                <a:gd name="T43" fmla="*/ 505 h 1974"/>
                <a:gd name="T44" fmla="*/ 617 w 1219"/>
                <a:gd name="T45" fmla="*/ 547 h 1974"/>
                <a:gd name="T46" fmla="*/ 633 w 1219"/>
                <a:gd name="T47" fmla="*/ 575 h 1974"/>
                <a:gd name="T48" fmla="*/ 648 w 1219"/>
                <a:gd name="T49" fmla="*/ 608 h 1974"/>
                <a:gd name="T50" fmla="*/ 659 w 1219"/>
                <a:gd name="T51" fmla="*/ 643 h 1974"/>
                <a:gd name="T52" fmla="*/ 676 w 1219"/>
                <a:gd name="T53" fmla="*/ 664 h 1974"/>
                <a:gd name="T54" fmla="*/ 687 w 1219"/>
                <a:gd name="T55" fmla="*/ 680 h 1974"/>
                <a:gd name="T56" fmla="*/ 717 w 1219"/>
                <a:gd name="T57" fmla="*/ 693 h 1974"/>
                <a:gd name="T58" fmla="*/ 724 w 1219"/>
                <a:gd name="T59" fmla="*/ 731 h 1974"/>
                <a:gd name="T60" fmla="*/ 707 w 1219"/>
                <a:gd name="T61" fmla="*/ 775 h 1974"/>
                <a:gd name="T62" fmla="*/ 693 w 1219"/>
                <a:gd name="T63" fmla="*/ 810 h 1974"/>
                <a:gd name="T64" fmla="*/ 681 w 1219"/>
                <a:gd name="T65" fmla="*/ 840 h 1974"/>
                <a:gd name="T66" fmla="*/ 689 w 1219"/>
                <a:gd name="T67" fmla="*/ 878 h 1974"/>
                <a:gd name="T68" fmla="*/ 652 w 1219"/>
                <a:gd name="T69" fmla="*/ 907 h 1974"/>
                <a:gd name="T70" fmla="*/ 658 w 1219"/>
                <a:gd name="T71" fmla="*/ 937 h 1974"/>
                <a:gd name="T72" fmla="*/ 645 w 1219"/>
                <a:gd name="T73" fmla="*/ 952 h 1974"/>
                <a:gd name="T74" fmla="*/ 661 w 1219"/>
                <a:gd name="T75" fmla="*/ 965 h 1974"/>
                <a:gd name="T76" fmla="*/ 674 w 1219"/>
                <a:gd name="T77" fmla="*/ 986 h 1974"/>
                <a:gd name="T78" fmla="*/ 702 w 1219"/>
                <a:gd name="T79" fmla="*/ 978 h 1974"/>
                <a:gd name="T80" fmla="*/ 757 w 1219"/>
                <a:gd name="T81" fmla="*/ 945 h 1974"/>
                <a:gd name="T82" fmla="*/ 766 w 1219"/>
                <a:gd name="T83" fmla="*/ 966 h 1974"/>
                <a:gd name="T84" fmla="*/ 775 w 1219"/>
                <a:gd name="T85" fmla="*/ 987 h 1974"/>
                <a:gd name="T86" fmla="*/ 776 w 1219"/>
                <a:gd name="T87" fmla="*/ 1017 h 1974"/>
                <a:gd name="T88" fmla="*/ 778 w 1219"/>
                <a:gd name="T89" fmla="*/ 1052 h 1974"/>
                <a:gd name="T90" fmla="*/ 796 w 1219"/>
                <a:gd name="T91" fmla="*/ 1086 h 1974"/>
                <a:gd name="T92" fmla="*/ 811 w 1219"/>
                <a:gd name="T93" fmla="*/ 1117 h 1974"/>
                <a:gd name="T94" fmla="*/ 810 w 1219"/>
                <a:gd name="T95" fmla="*/ 1166 h 1974"/>
                <a:gd name="T96" fmla="*/ 838 w 1219"/>
                <a:gd name="T97" fmla="*/ 1194 h 1974"/>
                <a:gd name="T98" fmla="*/ 862 w 1219"/>
                <a:gd name="T99" fmla="*/ 1226 h 1974"/>
                <a:gd name="T100" fmla="*/ 860 w 1219"/>
                <a:gd name="T101" fmla="*/ 1256 h 1974"/>
                <a:gd name="T102" fmla="*/ 864 w 1219"/>
                <a:gd name="T103" fmla="*/ 1290 h 1974"/>
                <a:gd name="T104" fmla="*/ 889 w 1219"/>
                <a:gd name="T105" fmla="*/ 1319 h 1974"/>
                <a:gd name="T106" fmla="*/ 916 w 1219"/>
                <a:gd name="T107" fmla="*/ 1290 h 1974"/>
                <a:gd name="T108" fmla="*/ 987 w 1219"/>
                <a:gd name="T109" fmla="*/ 1300 h 1974"/>
                <a:gd name="T110" fmla="*/ 1071 w 1219"/>
                <a:gd name="T111" fmla="*/ 1303 h 1974"/>
                <a:gd name="T112" fmla="*/ 1139 w 1219"/>
                <a:gd name="T113" fmla="*/ 1319 h 1974"/>
                <a:gd name="T114" fmla="*/ 1168 w 1219"/>
                <a:gd name="T115" fmla="*/ 1270 h 1974"/>
                <a:gd name="T116" fmla="*/ 1204 w 1219"/>
                <a:gd name="T117" fmla="*/ 1329 h 1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19"/>
                <a:gd name="T178" fmla="*/ 0 h 1974"/>
                <a:gd name="T179" fmla="*/ 1219 w 1219"/>
                <a:gd name="T180" fmla="*/ 1974 h 19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19" h="1974">
                  <a:moveTo>
                    <a:pt x="1115" y="1974"/>
                  </a:moveTo>
                  <a:lnTo>
                    <a:pt x="834" y="1924"/>
                  </a:lnTo>
                  <a:lnTo>
                    <a:pt x="555" y="1873"/>
                  </a:lnTo>
                  <a:lnTo>
                    <a:pt x="277" y="1813"/>
                  </a:lnTo>
                  <a:lnTo>
                    <a:pt x="0" y="1750"/>
                  </a:lnTo>
                  <a:lnTo>
                    <a:pt x="54" y="1505"/>
                  </a:lnTo>
                  <a:lnTo>
                    <a:pt x="94" y="1331"/>
                  </a:lnTo>
                  <a:lnTo>
                    <a:pt x="102" y="1293"/>
                  </a:lnTo>
                  <a:lnTo>
                    <a:pt x="115" y="1275"/>
                  </a:lnTo>
                  <a:lnTo>
                    <a:pt x="130" y="1253"/>
                  </a:lnTo>
                  <a:lnTo>
                    <a:pt x="130" y="1242"/>
                  </a:lnTo>
                  <a:lnTo>
                    <a:pt x="128" y="1231"/>
                  </a:lnTo>
                  <a:lnTo>
                    <a:pt x="139" y="1225"/>
                  </a:lnTo>
                  <a:lnTo>
                    <a:pt x="145" y="1213"/>
                  </a:lnTo>
                  <a:lnTo>
                    <a:pt x="134" y="1206"/>
                  </a:lnTo>
                  <a:lnTo>
                    <a:pt x="125" y="1192"/>
                  </a:lnTo>
                  <a:lnTo>
                    <a:pt x="118" y="1186"/>
                  </a:lnTo>
                  <a:lnTo>
                    <a:pt x="103" y="1183"/>
                  </a:lnTo>
                  <a:lnTo>
                    <a:pt x="96" y="1173"/>
                  </a:lnTo>
                  <a:lnTo>
                    <a:pt x="99" y="1166"/>
                  </a:lnTo>
                  <a:lnTo>
                    <a:pt x="106" y="1159"/>
                  </a:lnTo>
                  <a:lnTo>
                    <a:pt x="100" y="1150"/>
                  </a:lnTo>
                  <a:lnTo>
                    <a:pt x="99" y="1142"/>
                  </a:lnTo>
                  <a:lnTo>
                    <a:pt x="109" y="1123"/>
                  </a:lnTo>
                  <a:lnTo>
                    <a:pt x="124" y="1111"/>
                  </a:lnTo>
                  <a:lnTo>
                    <a:pt x="143" y="1080"/>
                  </a:lnTo>
                  <a:lnTo>
                    <a:pt x="160" y="1065"/>
                  </a:lnTo>
                  <a:lnTo>
                    <a:pt x="174" y="1064"/>
                  </a:lnTo>
                  <a:lnTo>
                    <a:pt x="187" y="1048"/>
                  </a:lnTo>
                  <a:lnTo>
                    <a:pt x="207" y="1011"/>
                  </a:lnTo>
                  <a:lnTo>
                    <a:pt x="255" y="939"/>
                  </a:lnTo>
                  <a:lnTo>
                    <a:pt x="262" y="933"/>
                  </a:lnTo>
                  <a:lnTo>
                    <a:pt x="274" y="913"/>
                  </a:lnTo>
                  <a:lnTo>
                    <a:pt x="280" y="909"/>
                  </a:lnTo>
                  <a:lnTo>
                    <a:pt x="283" y="903"/>
                  </a:lnTo>
                  <a:lnTo>
                    <a:pt x="286" y="897"/>
                  </a:lnTo>
                  <a:lnTo>
                    <a:pt x="295" y="885"/>
                  </a:lnTo>
                  <a:lnTo>
                    <a:pt x="302" y="878"/>
                  </a:lnTo>
                  <a:lnTo>
                    <a:pt x="307" y="875"/>
                  </a:lnTo>
                  <a:lnTo>
                    <a:pt x="304" y="869"/>
                  </a:lnTo>
                  <a:lnTo>
                    <a:pt x="301" y="850"/>
                  </a:lnTo>
                  <a:lnTo>
                    <a:pt x="299" y="837"/>
                  </a:lnTo>
                  <a:lnTo>
                    <a:pt x="298" y="832"/>
                  </a:lnTo>
                  <a:lnTo>
                    <a:pt x="293" y="826"/>
                  </a:lnTo>
                  <a:lnTo>
                    <a:pt x="276" y="809"/>
                  </a:lnTo>
                  <a:lnTo>
                    <a:pt x="265" y="798"/>
                  </a:lnTo>
                  <a:lnTo>
                    <a:pt x="258" y="789"/>
                  </a:lnTo>
                  <a:lnTo>
                    <a:pt x="255" y="781"/>
                  </a:lnTo>
                  <a:lnTo>
                    <a:pt x="254" y="770"/>
                  </a:lnTo>
                  <a:lnTo>
                    <a:pt x="249" y="760"/>
                  </a:lnTo>
                  <a:lnTo>
                    <a:pt x="249" y="754"/>
                  </a:lnTo>
                  <a:lnTo>
                    <a:pt x="248" y="748"/>
                  </a:lnTo>
                  <a:lnTo>
                    <a:pt x="249" y="740"/>
                  </a:lnTo>
                  <a:lnTo>
                    <a:pt x="246" y="736"/>
                  </a:lnTo>
                  <a:lnTo>
                    <a:pt x="245" y="735"/>
                  </a:lnTo>
                  <a:lnTo>
                    <a:pt x="245" y="729"/>
                  </a:lnTo>
                  <a:lnTo>
                    <a:pt x="249" y="728"/>
                  </a:lnTo>
                  <a:lnTo>
                    <a:pt x="252" y="701"/>
                  </a:lnTo>
                  <a:lnTo>
                    <a:pt x="248" y="677"/>
                  </a:lnTo>
                  <a:lnTo>
                    <a:pt x="249" y="671"/>
                  </a:lnTo>
                  <a:lnTo>
                    <a:pt x="249" y="658"/>
                  </a:lnTo>
                  <a:lnTo>
                    <a:pt x="252" y="649"/>
                  </a:lnTo>
                  <a:lnTo>
                    <a:pt x="332" y="330"/>
                  </a:lnTo>
                  <a:lnTo>
                    <a:pt x="410" y="0"/>
                  </a:lnTo>
                  <a:lnTo>
                    <a:pt x="573" y="37"/>
                  </a:lnTo>
                  <a:lnTo>
                    <a:pt x="515" y="295"/>
                  </a:lnTo>
                  <a:lnTo>
                    <a:pt x="519" y="303"/>
                  </a:lnTo>
                  <a:lnTo>
                    <a:pt x="519" y="310"/>
                  </a:lnTo>
                  <a:lnTo>
                    <a:pt x="526" y="312"/>
                  </a:lnTo>
                  <a:lnTo>
                    <a:pt x="528" y="318"/>
                  </a:lnTo>
                  <a:lnTo>
                    <a:pt x="528" y="326"/>
                  </a:lnTo>
                  <a:lnTo>
                    <a:pt x="532" y="332"/>
                  </a:lnTo>
                  <a:lnTo>
                    <a:pt x="534" y="336"/>
                  </a:lnTo>
                  <a:lnTo>
                    <a:pt x="538" y="339"/>
                  </a:lnTo>
                  <a:lnTo>
                    <a:pt x="541" y="342"/>
                  </a:lnTo>
                  <a:lnTo>
                    <a:pt x="541" y="345"/>
                  </a:lnTo>
                  <a:lnTo>
                    <a:pt x="540" y="354"/>
                  </a:lnTo>
                  <a:lnTo>
                    <a:pt x="541" y="360"/>
                  </a:lnTo>
                  <a:lnTo>
                    <a:pt x="546" y="360"/>
                  </a:lnTo>
                  <a:lnTo>
                    <a:pt x="549" y="366"/>
                  </a:lnTo>
                  <a:lnTo>
                    <a:pt x="549" y="373"/>
                  </a:lnTo>
                  <a:lnTo>
                    <a:pt x="555" y="376"/>
                  </a:lnTo>
                  <a:lnTo>
                    <a:pt x="555" y="381"/>
                  </a:lnTo>
                  <a:lnTo>
                    <a:pt x="552" y="386"/>
                  </a:lnTo>
                  <a:lnTo>
                    <a:pt x="552" y="395"/>
                  </a:lnTo>
                  <a:lnTo>
                    <a:pt x="556" y="400"/>
                  </a:lnTo>
                  <a:lnTo>
                    <a:pt x="553" y="406"/>
                  </a:lnTo>
                  <a:lnTo>
                    <a:pt x="547" y="412"/>
                  </a:lnTo>
                  <a:lnTo>
                    <a:pt x="546" y="419"/>
                  </a:lnTo>
                  <a:lnTo>
                    <a:pt x="549" y="422"/>
                  </a:lnTo>
                  <a:lnTo>
                    <a:pt x="550" y="426"/>
                  </a:lnTo>
                  <a:lnTo>
                    <a:pt x="552" y="431"/>
                  </a:lnTo>
                  <a:lnTo>
                    <a:pt x="555" y="432"/>
                  </a:lnTo>
                  <a:lnTo>
                    <a:pt x="558" y="437"/>
                  </a:lnTo>
                  <a:lnTo>
                    <a:pt x="556" y="440"/>
                  </a:lnTo>
                  <a:lnTo>
                    <a:pt x="552" y="443"/>
                  </a:lnTo>
                  <a:lnTo>
                    <a:pt x="544" y="441"/>
                  </a:lnTo>
                  <a:lnTo>
                    <a:pt x="538" y="443"/>
                  </a:lnTo>
                  <a:lnTo>
                    <a:pt x="537" y="449"/>
                  </a:lnTo>
                  <a:lnTo>
                    <a:pt x="538" y="453"/>
                  </a:lnTo>
                  <a:lnTo>
                    <a:pt x="546" y="453"/>
                  </a:lnTo>
                  <a:lnTo>
                    <a:pt x="550" y="457"/>
                  </a:lnTo>
                  <a:lnTo>
                    <a:pt x="555" y="465"/>
                  </a:lnTo>
                  <a:lnTo>
                    <a:pt x="562" y="469"/>
                  </a:lnTo>
                  <a:lnTo>
                    <a:pt x="565" y="479"/>
                  </a:lnTo>
                  <a:lnTo>
                    <a:pt x="568" y="487"/>
                  </a:lnTo>
                  <a:lnTo>
                    <a:pt x="573" y="493"/>
                  </a:lnTo>
                  <a:lnTo>
                    <a:pt x="579" y="494"/>
                  </a:lnTo>
                  <a:lnTo>
                    <a:pt x="588" y="499"/>
                  </a:lnTo>
                  <a:lnTo>
                    <a:pt x="594" y="505"/>
                  </a:lnTo>
                  <a:lnTo>
                    <a:pt x="600" y="511"/>
                  </a:lnTo>
                  <a:lnTo>
                    <a:pt x="600" y="518"/>
                  </a:lnTo>
                  <a:lnTo>
                    <a:pt x="608" y="532"/>
                  </a:lnTo>
                  <a:lnTo>
                    <a:pt x="615" y="541"/>
                  </a:lnTo>
                  <a:lnTo>
                    <a:pt x="617" y="547"/>
                  </a:lnTo>
                  <a:lnTo>
                    <a:pt x="620" y="552"/>
                  </a:lnTo>
                  <a:lnTo>
                    <a:pt x="623" y="553"/>
                  </a:lnTo>
                  <a:lnTo>
                    <a:pt x="621" y="562"/>
                  </a:lnTo>
                  <a:lnTo>
                    <a:pt x="628" y="567"/>
                  </a:lnTo>
                  <a:lnTo>
                    <a:pt x="633" y="575"/>
                  </a:lnTo>
                  <a:lnTo>
                    <a:pt x="628" y="578"/>
                  </a:lnTo>
                  <a:lnTo>
                    <a:pt x="631" y="583"/>
                  </a:lnTo>
                  <a:lnTo>
                    <a:pt x="633" y="587"/>
                  </a:lnTo>
                  <a:lnTo>
                    <a:pt x="640" y="590"/>
                  </a:lnTo>
                  <a:lnTo>
                    <a:pt x="648" y="608"/>
                  </a:lnTo>
                  <a:lnTo>
                    <a:pt x="643" y="620"/>
                  </a:lnTo>
                  <a:lnTo>
                    <a:pt x="648" y="633"/>
                  </a:lnTo>
                  <a:lnTo>
                    <a:pt x="653" y="636"/>
                  </a:lnTo>
                  <a:lnTo>
                    <a:pt x="656" y="637"/>
                  </a:lnTo>
                  <a:lnTo>
                    <a:pt x="659" y="643"/>
                  </a:lnTo>
                  <a:lnTo>
                    <a:pt x="665" y="648"/>
                  </a:lnTo>
                  <a:lnTo>
                    <a:pt x="668" y="652"/>
                  </a:lnTo>
                  <a:lnTo>
                    <a:pt x="662" y="658"/>
                  </a:lnTo>
                  <a:lnTo>
                    <a:pt x="665" y="667"/>
                  </a:lnTo>
                  <a:lnTo>
                    <a:pt x="676" y="664"/>
                  </a:lnTo>
                  <a:lnTo>
                    <a:pt x="681" y="658"/>
                  </a:lnTo>
                  <a:lnTo>
                    <a:pt x="689" y="661"/>
                  </a:lnTo>
                  <a:lnTo>
                    <a:pt x="692" y="668"/>
                  </a:lnTo>
                  <a:lnTo>
                    <a:pt x="687" y="676"/>
                  </a:lnTo>
                  <a:lnTo>
                    <a:pt x="687" y="680"/>
                  </a:lnTo>
                  <a:lnTo>
                    <a:pt x="690" y="686"/>
                  </a:lnTo>
                  <a:lnTo>
                    <a:pt x="695" y="689"/>
                  </a:lnTo>
                  <a:lnTo>
                    <a:pt x="702" y="686"/>
                  </a:lnTo>
                  <a:lnTo>
                    <a:pt x="711" y="692"/>
                  </a:lnTo>
                  <a:lnTo>
                    <a:pt x="717" y="693"/>
                  </a:lnTo>
                  <a:lnTo>
                    <a:pt x="733" y="689"/>
                  </a:lnTo>
                  <a:lnTo>
                    <a:pt x="742" y="695"/>
                  </a:lnTo>
                  <a:lnTo>
                    <a:pt x="740" y="704"/>
                  </a:lnTo>
                  <a:lnTo>
                    <a:pt x="733" y="722"/>
                  </a:lnTo>
                  <a:lnTo>
                    <a:pt x="724" y="731"/>
                  </a:lnTo>
                  <a:lnTo>
                    <a:pt x="720" y="738"/>
                  </a:lnTo>
                  <a:lnTo>
                    <a:pt x="723" y="743"/>
                  </a:lnTo>
                  <a:lnTo>
                    <a:pt x="717" y="754"/>
                  </a:lnTo>
                  <a:lnTo>
                    <a:pt x="711" y="763"/>
                  </a:lnTo>
                  <a:lnTo>
                    <a:pt x="707" y="775"/>
                  </a:lnTo>
                  <a:lnTo>
                    <a:pt x="705" y="782"/>
                  </a:lnTo>
                  <a:lnTo>
                    <a:pt x="701" y="789"/>
                  </a:lnTo>
                  <a:lnTo>
                    <a:pt x="698" y="792"/>
                  </a:lnTo>
                  <a:lnTo>
                    <a:pt x="699" y="798"/>
                  </a:lnTo>
                  <a:lnTo>
                    <a:pt x="693" y="810"/>
                  </a:lnTo>
                  <a:lnTo>
                    <a:pt x="687" y="813"/>
                  </a:lnTo>
                  <a:lnTo>
                    <a:pt x="684" y="823"/>
                  </a:lnTo>
                  <a:lnTo>
                    <a:pt x="690" y="828"/>
                  </a:lnTo>
                  <a:lnTo>
                    <a:pt x="687" y="837"/>
                  </a:lnTo>
                  <a:lnTo>
                    <a:pt x="681" y="840"/>
                  </a:lnTo>
                  <a:lnTo>
                    <a:pt x="683" y="851"/>
                  </a:lnTo>
                  <a:lnTo>
                    <a:pt x="684" y="860"/>
                  </a:lnTo>
                  <a:lnTo>
                    <a:pt x="692" y="863"/>
                  </a:lnTo>
                  <a:lnTo>
                    <a:pt x="687" y="871"/>
                  </a:lnTo>
                  <a:lnTo>
                    <a:pt x="689" y="878"/>
                  </a:lnTo>
                  <a:lnTo>
                    <a:pt x="689" y="888"/>
                  </a:lnTo>
                  <a:lnTo>
                    <a:pt x="684" y="891"/>
                  </a:lnTo>
                  <a:lnTo>
                    <a:pt x="671" y="890"/>
                  </a:lnTo>
                  <a:lnTo>
                    <a:pt x="662" y="898"/>
                  </a:lnTo>
                  <a:lnTo>
                    <a:pt x="652" y="907"/>
                  </a:lnTo>
                  <a:lnTo>
                    <a:pt x="653" y="918"/>
                  </a:lnTo>
                  <a:lnTo>
                    <a:pt x="661" y="922"/>
                  </a:lnTo>
                  <a:lnTo>
                    <a:pt x="659" y="927"/>
                  </a:lnTo>
                  <a:lnTo>
                    <a:pt x="659" y="933"/>
                  </a:lnTo>
                  <a:lnTo>
                    <a:pt x="658" y="937"/>
                  </a:lnTo>
                  <a:lnTo>
                    <a:pt x="655" y="939"/>
                  </a:lnTo>
                  <a:lnTo>
                    <a:pt x="650" y="936"/>
                  </a:lnTo>
                  <a:lnTo>
                    <a:pt x="648" y="937"/>
                  </a:lnTo>
                  <a:lnTo>
                    <a:pt x="650" y="945"/>
                  </a:lnTo>
                  <a:lnTo>
                    <a:pt x="645" y="952"/>
                  </a:lnTo>
                  <a:lnTo>
                    <a:pt x="646" y="956"/>
                  </a:lnTo>
                  <a:lnTo>
                    <a:pt x="646" y="960"/>
                  </a:lnTo>
                  <a:lnTo>
                    <a:pt x="653" y="962"/>
                  </a:lnTo>
                  <a:lnTo>
                    <a:pt x="659" y="963"/>
                  </a:lnTo>
                  <a:lnTo>
                    <a:pt x="661" y="965"/>
                  </a:lnTo>
                  <a:lnTo>
                    <a:pt x="661" y="968"/>
                  </a:lnTo>
                  <a:lnTo>
                    <a:pt x="661" y="972"/>
                  </a:lnTo>
                  <a:lnTo>
                    <a:pt x="665" y="975"/>
                  </a:lnTo>
                  <a:lnTo>
                    <a:pt x="670" y="981"/>
                  </a:lnTo>
                  <a:lnTo>
                    <a:pt x="674" y="986"/>
                  </a:lnTo>
                  <a:lnTo>
                    <a:pt x="677" y="992"/>
                  </a:lnTo>
                  <a:lnTo>
                    <a:pt x="684" y="990"/>
                  </a:lnTo>
                  <a:lnTo>
                    <a:pt x="690" y="990"/>
                  </a:lnTo>
                  <a:lnTo>
                    <a:pt x="696" y="984"/>
                  </a:lnTo>
                  <a:lnTo>
                    <a:pt x="702" y="978"/>
                  </a:lnTo>
                  <a:lnTo>
                    <a:pt x="708" y="972"/>
                  </a:lnTo>
                  <a:lnTo>
                    <a:pt x="720" y="969"/>
                  </a:lnTo>
                  <a:lnTo>
                    <a:pt x="745" y="949"/>
                  </a:lnTo>
                  <a:lnTo>
                    <a:pt x="751" y="942"/>
                  </a:lnTo>
                  <a:lnTo>
                    <a:pt x="757" y="945"/>
                  </a:lnTo>
                  <a:lnTo>
                    <a:pt x="760" y="946"/>
                  </a:lnTo>
                  <a:lnTo>
                    <a:pt x="761" y="952"/>
                  </a:lnTo>
                  <a:lnTo>
                    <a:pt x="761" y="956"/>
                  </a:lnTo>
                  <a:lnTo>
                    <a:pt x="764" y="960"/>
                  </a:lnTo>
                  <a:lnTo>
                    <a:pt x="766" y="966"/>
                  </a:lnTo>
                  <a:lnTo>
                    <a:pt x="769" y="969"/>
                  </a:lnTo>
                  <a:lnTo>
                    <a:pt x="773" y="969"/>
                  </a:lnTo>
                  <a:lnTo>
                    <a:pt x="778" y="975"/>
                  </a:lnTo>
                  <a:lnTo>
                    <a:pt x="778" y="980"/>
                  </a:lnTo>
                  <a:lnTo>
                    <a:pt x="775" y="987"/>
                  </a:lnTo>
                  <a:lnTo>
                    <a:pt x="773" y="993"/>
                  </a:lnTo>
                  <a:lnTo>
                    <a:pt x="778" y="999"/>
                  </a:lnTo>
                  <a:lnTo>
                    <a:pt x="781" y="1005"/>
                  </a:lnTo>
                  <a:lnTo>
                    <a:pt x="779" y="1011"/>
                  </a:lnTo>
                  <a:lnTo>
                    <a:pt x="776" y="1017"/>
                  </a:lnTo>
                  <a:lnTo>
                    <a:pt x="778" y="1023"/>
                  </a:lnTo>
                  <a:lnTo>
                    <a:pt x="779" y="1025"/>
                  </a:lnTo>
                  <a:lnTo>
                    <a:pt x="781" y="1031"/>
                  </a:lnTo>
                  <a:lnTo>
                    <a:pt x="779" y="1040"/>
                  </a:lnTo>
                  <a:lnTo>
                    <a:pt x="778" y="1052"/>
                  </a:lnTo>
                  <a:lnTo>
                    <a:pt x="781" y="1056"/>
                  </a:lnTo>
                  <a:lnTo>
                    <a:pt x="785" y="1059"/>
                  </a:lnTo>
                  <a:lnTo>
                    <a:pt x="785" y="1068"/>
                  </a:lnTo>
                  <a:lnTo>
                    <a:pt x="791" y="1076"/>
                  </a:lnTo>
                  <a:lnTo>
                    <a:pt x="796" y="1086"/>
                  </a:lnTo>
                  <a:lnTo>
                    <a:pt x="799" y="1092"/>
                  </a:lnTo>
                  <a:lnTo>
                    <a:pt x="801" y="1099"/>
                  </a:lnTo>
                  <a:lnTo>
                    <a:pt x="802" y="1107"/>
                  </a:lnTo>
                  <a:lnTo>
                    <a:pt x="807" y="1109"/>
                  </a:lnTo>
                  <a:lnTo>
                    <a:pt x="811" y="1117"/>
                  </a:lnTo>
                  <a:lnTo>
                    <a:pt x="813" y="1124"/>
                  </a:lnTo>
                  <a:lnTo>
                    <a:pt x="816" y="1127"/>
                  </a:lnTo>
                  <a:lnTo>
                    <a:pt x="816" y="1133"/>
                  </a:lnTo>
                  <a:lnTo>
                    <a:pt x="814" y="1142"/>
                  </a:lnTo>
                  <a:lnTo>
                    <a:pt x="810" y="1166"/>
                  </a:lnTo>
                  <a:lnTo>
                    <a:pt x="813" y="1177"/>
                  </a:lnTo>
                  <a:lnTo>
                    <a:pt x="816" y="1185"/>
                  </a:lnTo>
                  <a:lnTo>
                    <a:pt x="822" y="1194"/>
                  </a:lnTo>
                  <a:lnTo>
                    <a:pt x="828" y="1198"/>
                  </a:lnTo>
                  <a:lnTo>
                    <a:pt x="838" y="1194"/>
                  </a:lnTo>
                  <a:lnTo>
                    <a:pt x="841" y="1194"/>
                  </a:lnTo>
                  <a:lnTo>
                    <a:pt x="847" y="1194"/>
                  </a:lnTo>
                  <a:lnTo>
                    <a:pt x="854" y="1206"/>
                  </a:lnTo>
                  <a:lnTo>
                    <a:pt x="859" y="1212"/>
                  </a:lnTo>
                  <a:lnTo>
                    <a:pt x="862" y="1226"/>
                  </a:lnTo>
                  <a:lnTo>
                    <a:pt x="866" y="1237"/>
                  </a:lnTo>
                  <a:lnTo>
                    <a:pt x="864" y="1244"/>
                  </a:lnTo>
                  <a:lnTo>
                    <a:pt x="864" y="1250"/>
                  </a:lnTo>
                  <a:lnTo>
                    <a:pt x="860" y="1251"/>
                  </a:lnTo>
                  <a:lnTo>
                    <a:pt x="860" y="1256"/>
                  </a:lnTo>
                  <a:lnTo>
                    <a:pt x="867" y="1270"/>
                  </a:lnTo>
                  <a:lnTo>
                    <a:pt x="869" y="1276"/>
                  </a:lnTo>
                  <a:lnTo>
                    <a:pt x="866" y="1282"/>
                  </a:lnTo>
                  <a:lnTo>
                    <a:pt x="864" y="1288"/>
                  </a:lnTo>
                  <a:lnTo>
                    <a:pt x="864" y="1290"/>
                  </a:lnTo>
                  <a:lnTo>
                    <a:pt x="870" y="1300"/>
                  </a:lnTo>
                  <a:lnTo>
                    <a:pt x="875" y="1306"/>
                  </a:lnTo>
                  <a:lnTo>
                    <a:pt x="884" y="1309"/>
                  </a:lnTo>
                  <a:lnTo>
                    <a:pt x="885" y="1316"/>
                  </a:lnTo>
                  <a:lnTo>
                    <a:pt x="889" y="1319"/>
                  </a:lnTo>
                  <a:lnTo>
                    <a:pt x="898" y="1323"/>
                  </a:lnTo>
                  <a:lnTo>
                    <a:pt x="898" y="1316"/>
                  </a:lnTo>
                  <a:lnTo>
                    <a:pt x="895" y="1313"/>
                  </a:lnTo>
                  <a:lnTo>
                    <a:pt x="897" y="1302"/>
                  </a:lnTo>
                  <a:lnTo>
                    <a:pt x="916" y="1290"/>
                  </a:lnTo>
                  <a:lnTo>
                    <a:pt x="922" y="1290"/>
                  </a:lnTo>
                  <a:lnTo>
                    <a:pt x="959" y="1303"/>
                  </a:lnTo>
                  <a:lnTo>
                    <a:pt x="971" y="1312"/>
                  </a:lnTo>
                  <a:lnTo>
                    <a:pt x="983" y="1312"/>
                  </a:lnTo>
                  <a:lnTo>
                    <a:pt x="987" y="1300"/>
                  </a:lnTo>
                  <a:lnTo>
                    <a:pt x="996" y="1288"/>
                  </a:lnTo>
                  <a:lnTo>
                    <a:pt x="1006" y="1288"/>
                  </a:lnTo>
                  <a:lnTo>
                    <a:pt x="1022" y="1299"/>
                  </a:lnTo>
                  <a:lnTo>
                    <a:pt x="1046" y="1303"/>
                  </a:lnTo>
                  <a:lnTo>
                    <a:pt x="1071" y="1303"/>
                  </a:lnTo>
                  <a:lnTo>
                    <a:pt x="1078" y="1309"/>
                  </a:lnTo>
                  <a:lnTo>
                    <a:pt x="1090" y="1315"/>
                  </a:lnTo>
                  <a:lnTo>
                    <a:pt x="1112" y="1309"/>
                  </a:lnTo>
                  <a:lnTo>
                    <a:pt x="1129" y="1312"/>
                  </a:lnTo>
                  <a:lnTo>
                    <a:pt x="1139" y="1319"/>
                  </a:lnTo>
                  <a:lnTo>
                    <a:pt x="1145" y="1316"/>
                  </a:lnTo>
                  <a:lnTo>
                    <a:pt x="1139" y="1305"/>
                  </a:lnTo>
                  <a:lnTo>
                    <a:pt x="1145" y="1293"/>
                  </a:lnTo>
                  <a:lnTo>
                    <a:pt x="1152" y="1278"/>
                  </a:lnTo>
                  <a:lnTo>
                    <a:pt x="1168" y="1270"/>
                  </a:lnTo>
                  <a:lnTo>
                    <a:pt x="1177" y="1276"/>
                  </a:lnTo>
                  <a:lnTo>
                    <a:pt x="1182" y="1288"/>
                  </a:lnTo>
                  <a:lnTo>
                    <a:pt x="1189" y="1300"/>
                  </a:lnTo>
                  <a:lnTo>
                    <a:pt x="1191" y="1318"/>
                  </a:lnTo>
                  <a:lnTo>
                    <a:pt x="1204" y="1329"/>
                  </a:lnTo>
                  <a:lnTo>
                    <a:pt x="1205" y="1341"/>
                  </a:lnTo>
                  <a:lnTo>
                    <a:pt x="1219" y="1349"/>
                  </a:lnTo>
                  <a:lnTo>
                    <a:pt x="1167" y="1662"/>
                  </a:lnTo>
                  <a:lnTo>
                    <a:pt x="1115" y="1974"/>
                  </a:lnTo>
                </a:path>
              </a:pathLst>
            </a:custGeom>
            <a:solidFill>
              <a:srgbClr val="FF9999"/>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grpSp>
          <p:nvGrpSpPr>
            <p:cNvPr id="28" name="Group 175"/>
            <p:cNvGrpSpPr>
              <a:grpSpLocks/>
            </p:cNvGrpSpPr>
            <p:nvPr/>
          </p:nvGrpSpPr>
          <p:grpSpPr bwMode="auto">
            <a:xfrm>
              <a:off x="604091" y="3352800"/>
              <a:ext cx="380191" cy="269793"/>
              <a:chOff x="639" y="644"/>
              <a:chExt cx="684" cy="502"/>
            </a:xfrm>
            <a:solidFill>
              <a:schemeClr val="bg2">
                <a:lumMod val="95000"/>
              </a:schemeClr>
            </a:solidFill>
          </p:grpSpPr>
          <p:sp>
            <p:nvSpPr>
              <p:cNvPr id="89" name="Freeform 176"/>
              <p:cNvSpPr>
                <a:spLocks/>
              </p:cNvSpPr>
              <p:nvPr/>
            </p:nvSpPr>
            <p:spPr bwMode="auto">
              <a:xfrm>
                <a:off x="639" y="644"/>
                <a:ext cx="684" cy="502"/>
              </a:xfrm>
              <a:custGeom>
                <a:avLst/>
                <a:gdLst/>
                <a:ahLst/>
                <a:cxnLst>
                  <a:cxn ang="0">
                    <a:pos x="1203" y="988"/>
                  </a:cxn>
                  <a:cxn ang="0">
                    <a:pos x="1207" y="924"/>
                  </a:cxn>
                  <a:cxn ang="0">
                    <a:pos x="1148" y="200"/>
                  </a:cxn>
                  <a:cxn ang="0">
                    <a:pos x="416" y="11"/>
                  </a:cxn>
                  <a:cxn ang="0">
                    <a:pos x="416" y="65"/>
                  </a:cxn>
                  <a:cxn ang="0">
                    <a:pos x="425" y="89"/>
                  </a:cxn>
                  <a:cxn ang="0">
                    <a:pos x="452" y="74"/>
                  </a:cxn>
                  <a:cxn ang="0">
                    <a:pos x="449" y="120"/>
                  </a:cxn>
                  <a:cxn ang="0">
                    <a:pos x="407" y="96"/>
                  </a:cxn>
                  <a:cxn ang="0">
                    <a:pos x="398" y="145"/>
                  </a:cxn>
                  <a:cxn ang="0">
                    <a:pos x="372" y="198"/>
                  </a:cxn>
                  <a:cxn ang="0">
                    <a:pos x="384" y="235"/>
                  </a:cxn>
                  <a:cxn ang="0">
                    <a:pos x="394" y="262"/>
                  </a:cxn>
                  <a:cxn ang="0">
                    <a:pos x="410" y="288"/>
                  </a:cxn>
                  <a:cxn ang="0">
                    <a:pos x="419" y="237"/>
                  </a:cxn>
                  <a:cxn ang="0">
                    <a:pos x="431" y="223"/>
                  </a:cxn>
                  <a:cxn ang="0">
                    <a:pos x="444" y="271"/>
                  </a:cxn>
                  <a:cxn ang="0">
                    <a:pos x="398" y="312"/>
                  </a:cxn>
                  <a:cxn ang="0">
                    <a:pos x="377" y="383"/>
                  </a:cxn>
                  <a:cxn ang="0">
                    <a:pos x="387" y="310"/>
                  </a:cxn>
                  <a:cxn ang="0">
                    <a:pos x="368" y="244"/>
                  </a:cxn>
                  <a:cxn ang="0">
                    <a:pos x="341" y="216"/>
                  </a:cxn>
                  <a:cxn ang="0">
                    <a:pos x="294" y="189"/>
                  </a:cxn>
                  <a:cxn ang="0">
                    <a:pos x="216" y="161"/>
                  </a:cxn>
                  <a:cxn ang="0">
                    <a:pos x="146" y="123"/>
                  </a:cxn>
                  <a:cxn ang="0">
                    <a:pos x="90" y="71"/>
                  </a:cxn>
                  <a:cxn ang="0">
                    <a:pos x="62" y="64"/>
                  </a:cxn>
                  <a:cxn ang="0">
                    <a:pos x="38" y="123"/>
                  </a:cxn>
                  <a:cxn ang="0">
                    <a:pos x="53" y="222"/>
                  </a:cxn>
                  <a:cxn ang="0">
                    <a:pos x="47" y="342"/>
                  </a:cxn>
                  <a:cxn ang="0">
                    <a:pos x="41" y="433"/>
                  </a:cxn>
                  <a:cxn ang="0">
                    <a:pos x="64" y="433"/>
                  </a:cxn>
                  <a:cxn ang="0">
                    <a:pos x="61" y="448"/>
                  </a:cxn>
                  <a:cxn ang="0">
                    <a:pos x="36" y="455"/>
                  </a:cxn>
                  <a:cxn ang="0">
                    <a:pos x="65" y="501"/>
                  </a:cxn>
                  <a:cxn ang="0">
                    <a:pos x="43" y="530"/>
                  </a:cxn>
                  <a:cxn ang="0">
                    <a:pos x="28" y="535"/>
                  </a:cxn>
                  <a:cxn ang="0">
                    <a:pos x="0" y="600"/>
                  </a:cxn>
                  <a:cxn ang="0">
                    <a:pos x="34" y="623"/>
                  </a:cxn>
                  <a:cxn ang="0">
                    <a:pos x="83" y="634"/>
                  </a:cxn>
                  <a:cxn ang="0">
                    <a:pos x="136" y="675"/>
                  </a:cxn>
                  <a:cxn ang="0">
                    <a:pos x="176" y="826"/>
                  </a:cxn>
                  <a:cxn ang="0">
                    <a:pos x="242" y="874"/>
                  </a:cxn>
                  <a:cxn ang="0">
                    <a:pos x="328" y="858"/>
                  </a:cxn>
                  <a:cxn ang="0">
                    <a:pos x="394" y="870"/>
                  </a:cxn>
                  <a:cxn ang="0">
                    <a:pos x="449" y="914"/>
                  </a:cxn>
                  <a:cxn ang="0">
                    <a:pos x="524" y="914"/>
                  </a:cxn>
                  <a:cxn ang="0">
                    <a:pos x="561" y="923"/>
                  </a:cxn>
                  <a:cxn ang="0">
                    <a:pos x="630" y="924"/>
                  </a:cxn>
                  <a:cxn ang="0">
                    <a:pos x="694" y="920"/>
                  </a:cxn>
                  <a:cxn ang="0">
                    <a:pos x="734" y="914"/>
                  </a:cxn>
                  <a:cxn ang="0">
                    <a:pos x="809" y="932"/>
                  </a:cxn>
                </a:cxnLst>
                <a:rect l="0" t="0" r="r" b="b"/>
                <a:pathLst>
                  <a:path w="1368" h="1005">
                    <a:moveTo>
                      <a:pt x="1207" y="1005"/>
                    </a:moveTo>
                    <a:lnTo>
                      <a:pt x="1206" y="1001"/>
                    </a:lnTo>
                    <a:lnTo>
                      <a:pt x="1207" y="993"/>
                    </a:lnTo>
                    <a:lnTo>
                      <a:pt x="1204" y="989"/>
                    </a:lnTo>
                    <a:lnTo>
                      <a:pt x="1203" y="988"/>
                    </a:lnTo>
                    <a:lnTo>
                      <a:pt x="1203" y="982"/>
                    </a:lnTo>
                    <a:lnTo>
                      <a:pt x="1207" y="981"/>
                    </a:lnTo>
                    <a:lnTo>
                      <a:pt x="1210" y="954"/>
                    </a:lnTo>
                    <a:lnTo>
                      <a:pt x="1206" y="930"/>
                    </a:lnTo>
                    <a:lnTo>
                      <a:pt x="1207" y="924"/>
                    </a:lnTo>
                    <a:lnTo>
                      <a:pt x="1207" y="911"/>
                    </a:lnTo>
                    <a:lnTo>
                      <a:pt x="1210" y="902"/>
                    </a:lnTo>
                    <a:lnTo>
                      <a:pt x="1290" y="583"/>
                    </a:lnTo>
                    <a:lnTo>
                      <a:pt x="1368" y="253"/>
                    </a:lnTo>
                    <a:lnTo>
                      <a:pt x="1148" y="200"/>
                    </a:lnTo>
                    <a:lnTo>
                      <a:pt x="894" y="136"/>
                    </a:lnTo>
                    <a:lnTo>
                      <a:pt x="694" y="83"/>
                    </a:lnTo>
                    <a:lnTo>
                      <a:pt x="431" y="3"/>
                    </a:lnTo>
                    <a:lnTo>
                      <a:pt x="425" y="0"/>
                    </a:lnTo>
                    <a:lnTo>
                      <a:pt x="416" y="11"/>
                    </a:lnTo>
                    <a:lnTo>
                      <a:pt x="412" y="14"/>
                    </a:lnTo>
                    <a:lnTo>
                      <a:pt x="413" y="30"/>
                    </a:lnTo>
                    <a:lnTo>
                      <a:pt x="418" y="40"/>
                    </a:lnTo>
                    <a:lnTo>
                      <a:pt x="422" y="45"/>
                    </a:lnTo>
                    <a:lnTo>
                      <a:pt x="416" y="65"/>
                    </a:lnTo>
                    <a:lnTo>
                      <a:pt x="413" y="74"/>
                    </a:lnTo>
                    <a:lnTo>
                      <a:pt x="421" y="90"/>
                    </a:lnTo>
                    <a:lnTo>
                      <a:pt x="425" y="96"/>
                    </a:lnTo>
                    <a:lnTo>
                      <a:pt x="427" y="98"/>
                    </a:lnTo>
                    <a:lnTo>
                      <a:pt x="425" y="89"/>
                    </a:lnTo>
                    <a:lnTo>
                      <a:pt x="431" y="84"/>
                    </a:lnTo>
                    <a:lnTo>
                      <a:pt x="431" y="70"/>
                    </a:lnTo>
                    <a:lnTo>
                      <a:pt x="438" y="63"/>
                    </a:lnTo>
                    <a:lnTo>
                      <a:pt x="449" y="68"/>
                    </a:lnTo>
                    <a:lnTo>
                      <a:pt x="452" y="74"/>
                    </a:lnTo>
                    <a:lnTo>
                      <a:pt x="446" y="84"/>
                    </a:lnTo>
                    <a:lnTo>
                      <a:pt x="444" y="96"/>
                    </a:lnTo>
                    <a:lnTo>
                      <a:pt x="449" y="108"/>
                    </a:lnTo>
                    <a:lnTo>
                      <a:pt x="453" y="117"/>
                    </a:lnTo>
                    <a:lnTo>
                      <a:pt x="449" y="120"/>
                    </a:lnTo>
                    <a:lnTo>
                      <a:pt x="444" y="123"/>
                    </a:lnTo>
                    <a:lnTo>
                      <a:pt x="434" y="117"/>
                    </a:lnTo>
                    <a:lnTo>
                      <a:pt x="430" y="113"/>
                    </a:lnTo>
                    <a:lnTo>
                      <a:pt x="424" y="105"/>
                    </a:lnTo>
                    <a:lnTo>
                      <a:pt x="407" y="96"/>
                    </a:lnTo>
                    <a:lnTo>
                      <a:pt x="404" y="102"/>
                    </a:lnTo>
                    <a:lnTo>
                      <a:pt x="401" y="107"/>
                    </a:lnTo>
                    <a:lnTo>
                      <a:pt x="400" y="116"/>
                    </a:lnTo>
                    <a:lnTo>
                      <a:pt x="404" y="129"/>
                    </a:lnTo>
                    <a:lnTo>
                      <a:pt x="398" y="145"/>
                    </a:lnTo>
                    <a:lnTo>
                      <a:pt x="398" y="151"/>
                    </a:lnTo>
                    <a:lnTo>
                      <a:pt x="391" y="167"/>
                    </a:lnTo>
                    <a:lnTo>
                      <a:pt x="369" y="185"/>
                    </a:lnTo>
                    <a:lnTo>
                      <a:pt x="368" y="192"/>
                    </a:lnTo>
                    <a:lnTo>
                      <a:pt x="372" y="198"/>
                    </a:lnTo>
                    <a:lnTo>
                      <a:pt x="377" y="213"/>
                    </a:lnTo>
                    <a:lnTo>
                      <a:pt x="385" y="213"/>
                    </a:lnTo>
                    <a:lnTo>
                      <a:pt x="390" y="217"/>
                    </a:lnTo>
                    <a:lnTo>
                      <a:pt x="390" y="226"/>
                    </a:lnTo>
                    <a:lnTo>
                      <a:pt x="384" y="235"/>
                    </a:lnTo>
                    <a:lnTo>
                      <a:pt x="381" y="247"/>
                    </a:lnTo>
                    <a:lnTo>
                      <a:pt x="385" y="265"/>
                    </a:lnTo>
                    <a:lnTo>
                      <a:pt x="388" y="268"/>
                    </a:lnTo>
                    <a:lnTo>
                      <a:pt x="393" y="265"/>
                    </a:lnTo>
                    <a:lnTo>
                      <a:pt x="394" y="262"/>
                    </a:lnTo>
                    <a:lnTo>
                      <a:pt x="398" y="262"/>
                    </a:lnTo>
                    <a:lnTo>
                      <a:pt x="398" y="268"/>
                    </a:lnTo>
                    <a:lnTo>
                      <a:pt x="398" y="279"/>
                    </a:lnTo>
                    <a:lnTo>
                      <a:pt x="401" y="287"/>
                    </a:lnTo>
                    <a:lnTo>
                      <a:pt x="410" y="288"/>
                    </a:lnTo>
                    <a:lnTo>
                      <a:pt x="416" y="282"/>
                    </a:lnTo>
                    <a:lnTo>
                      <a:pt x="419" y="272"/>
                    </a:lnTo>
                    <a:lnTo>
                      <a:pt x="419" y="262"/>
                    </a:lnTo>
                    <a:lnTo>
                      <a:pt x="424" y="250"/>
                    </a:lnTo>
                    <a:lnTo>
                      <a:pt x="419" y="237"/>
                    </a:lnTo>
                    <a:lnTo>
                      <a:pt x="425" y="214"/>
                    </a:lnTo>
                    <a:lnTo>
                      <a:pt x="431" y="210"/>
                    </a:lnTo>
                    <a:lnTo>
                      <a:pt x="434" y="211"/>
                    </a:lnTo>
                    <a:lnTo>
                      <a:pt x="434" y="217"/>
                    </a:lnTo>
                    <a:lnTo>
                      <a:pt x="431" y="223"/>
                    </a:lnTo>
                    <a:lnTo>
                      <a:pt x="428" y="231"/>
                    </a:lnTo>
                    <a:lnTo>
                      <a:pt x="428" y="244"/>
                    </a:lnTo>
                    <a:lnTo>
                      <a:pt x="431" y="253"/>
                    </a:lnTo>
                    <a:lnTo>
                      <a:pt x="434" y="259"/>
                    </a:lnTo>
                    <a:lnTo>
                      <a:pt x="444" y="271"/>
                    </a:lnTo>
                    <a:lnTo>
                      <a:pt x="434" y="279"/>
                    </a:lnTo>
                    <a:lnTo>
                      <a:pt x="428" y="279"/>
                    </a:lnTo>
                    <a:lnTo>
                      <a:pt x="419" y="284"/>
                    </a:lnTo>
                    <a:lnTo>
                      <a:pt x="407" y="310"/>
                    </a:lnTo>
                    <a:lnTo>
                      <a:pt x="398" y="312"/>
                    </a:lnTo>
                    <a:lnTo>
                      <a:pt x="395" y="319"/>
                    </a:lnTo>
                    <a:lnTo>
                      <a:pt x="395" y="334"/>
                    </a:lnTo>
                    <a:lnTo>
                      <a:pt x="381" y="345"/>
                    </a:lnTo>
                    <a:lnTo>
                      <a:pt x="377" y="369"/>
                    </a:lnTo>
                    <a:lnTo>
                      <a:pt x="377" y="383"/>
                    </a:lnTo>
                    <a:lnTo>
                      <a:pt x="365" y="387"/>
                    </a:lnTo>
                    <a:lnTo>
                      <a:pt x="362" y="375"/>
                    </a:lnTo>
                    <a:lnTo>
                      <a:pt x="368" y="363"/>
                    </a:lnTo>
                    <a:lnTo>
                      <a:pt x="384" y="324"/>
                    </a:lnTo>
                    <a:lnTo>
                      <a:pt x="387" y="310"/>
                    </a:lnTo>
                    <a:lnTo>
                      <a:pt x="385" y="281"/>
                    </a:lnTo>
                    <a:lnTo>
                      <a:pt x="377" y="271"/>
                    </a:lnTo>
                    <a:lnTo>
                      <a:pt x="371" y="268"/>
                    </a:lnTo>
                    <a:lnTo>
                      <a:pt x="368" y="248"/>
                    </a:lnTo>
                    <a:lnTo>
                      <a:pt x="368" y="244"/>
                    </a:lnTo>
                    <a:lnTo>
                      <a:pt x="371" y="226"/>
                    </a:lnTo>
                    <a:lnTo>
                      <a:pt x="362" y="219"/>
                    </a:lnTo>
                    <a:lnTo>
                      <a:pt x="362" y="213"/>
                    </a:lnTo>
                    <a:lnTo>
                      <a:pt x="350" y="210"/>
                    </a:lnTo>
                    <a:lnTo>
                      <a:pt x="341" y="216"/>
                    </a:lnTo>
                    <a:lnTo>
                      <a:pt x="328" y="214"/>
                    </a:lnTo>
                    <a:lnTo>
                      <a:pt x="319" y="213"/>
                    </a:lnTo>
                    <a:lnTo>
                      <a:pt x="313" y="207"/>
                    </a:lnTo>
                    <a:lnTo>
                      <a:pt x="306" y="192"/>
                    </a:lnTo>
                    <a:lnTo>
                      <a:pt x="294" y="189"/>
                    </a:lnTo>
                    <a:lnTo>
                      <a:pt x="280" y="195"/>
                    </a:lnTo>
                    <a:lnTo>
                      <a:pt x="255" y="185"/>
                    </a:lnTo>
                    <a:lnTo>
                      <a:pt x="244" y="176"/>
                    </a:lnTo>
                    <a:lnTo>
                      <a:pt x="223" y="167"/>
                    </a:lnTo>
                    <a:lnTo>
                      <a:pt x="216" y="161"/>
                    </a:lnTo>
                    <a:lnTo>
                      <a:pt x="208" y="157"/>
                    </a:lnTo>
                    <a:lnTo>
                      <a:pt x="183" y="152"/>
                    </a:lnTo>
                    <a:lnTo>
                      <a:pt x="158" y="140"/>
                    </a:lnTo>
                    <a:lnTo>
                      <a:pt x="146" y="129"/>
                    </a:lnTo>
                    <a:lnTo>
                      <a:pt x="146" y="123"/>
                    </a:lnTo>
                    <a:lnTo>
                      <a:pt x="133" y="110"/>
                    </a:lnTo>
                    <a:lnTo>
                      <a:pt x="120" y="102"/>
                    </a:lnTo>
                    <a:lnTo>
                      <a:pt x="105" y="90"/>
                    </a:lnTo>
                    <a:lnTo>
                      <a:pt x="99" y="84"/>
                    </a:lnTo>
                    <a:lnTo>
                      <a:pt x="90" y="71"/>
                    </a:lnTo>
                    <a:lnTo>
                      <a:pt x="81" y="61"/>
                    </a:lnTo>
                    <a:lnTo>
                      <a:pt x="75" y="57"/>
                    </a:lnTo>
                    <a:lnTo>
                      <a:pt x="68" y="51"/>
                    </a:lnTo>
                    <a:lnTo>
                      <a:pt x="55" y="49"/>
                    </a:lnTo>
                    <a:lnTo>
                      <a:pt x="62" y="64"/>
                    </a:lnTo>
                    <a:lnTo>
                      <a:pt x="52" y="84"/>
                    </a:lnTo>
                    <a:lnTo>
                      <a:pt x="43" y="102"/>
                    </a:lnTo>
                    <a:lnTo>
                      <a:pt x="37" y="104"/>
                    </a:lnTo>
                    <a:lnTo>
                      <a:pt x="40" y="111"/>
                    </a:lnTo>
                    <a:lnTo>
                      <a:pt x="38" y="123"/>
                    </a:lnTo>
                    <a:lnTo>
                      <a:pt x="34" y="149"/>
                    </a:lnTo>
                    <a:lnTo>
                      <a:pt x="34" y="173"/>
                    </a:lnTo>
                    <a:lnTo>
                      <a:pt x="40" y="182"/>
                    </a:lnTo>
                    <a:lnTo>
                      <a:pt x="49" y="203"/>
                    </a:lnTo>
                    <a:lnTo>
                      <a:pt x="53" y="222"/>
                    </a:lnTo>
                    <a:lnTo>
                      <a:pt x="53" y="235"/>
                    </a:lnTo>
                    <a:lnTo>
                      <a:pt x="49" y="271"/>
                    </a:lnTo>
                    <a:lnTo>
                      <a:pt x="49" y="285"/>
                    </a:lnTo>
                    <a:lnTo>
                      <a:pt x="43" y="322"/>
                    </a:lnTo>
                    <a:lnTo>
                      <a:pt x="47" y="342"/>
                    </a:lnTo>
                    <a:lnTo>
                      <a:pt x="47" y="357"/>
                    </a:lnTo>
                    <a:lnTo>
                      <a:pt x="44" y="392"/>
                    </a:lnTo>
                    <a:lnTo>
                      <a:pt x="40" y="414"/>
                    </a:lnTo>
                    <a:lnTo>
                      <a:pt x="37" y="433"/>
                    </a:lnTo>
                    <a:lnTo>
                      <a:pt x="41" y="433"/>
                    </a:lnTo>
                    <a:lnTo>
                      <a:pt x="43" y="424"/>
                    </a:lnTo>
                    <a:lnTo>
                      <a:pt x="43" y="412"/>
                    </a:lnTo>
                    <a:lnTo>
                      <a:pt x="47" y="412"/>
                    </a:lnTo>
                    <a:lnTo>
                      <a:pt x="64" y="418"/>
                    </a:lnTo>
                    <a:lnTo>
                      <a:pt x="64" y="433"/>
                    </a:lnTo>
                    <a:lnTo>
                      <a:pt x="78" y="437"/>
                    </a:lnTo>
                    <a:lnTo>
                      <a:pt x="86" y="442"/>
                    </a:lnTo>
                    <a:lnTo>
                      <a:pt x="86" y="446"/>
                    </a:lnTo>
                    <a:lnTo>
                      <a:pt x="75" y="449"/>
                    </a:lnTo>
                    <a:lnTo>
                      <a:pt x="61" y="448"/>
                    </a:lnTo>
                    <a:lnTo>
                      <a:pt x="49" y="452"/>
                    </a:lnTo>
                    <a:lnTo>
                      <a:pt x="43" y="448"/>
                    </a:lnTo>
                    <a:lnTo>
                      <a:pt x="41" y="445"/>
                    </a:lnTo>
                    <a:lnTo>
                      <a:pt x="38" y="445"/>
                    </a:lnTo>
                    <a:lnTo>
                      <a:pt x="36" y="455"/>
                    </a:lnTo>
                    <a:lnTo>
                      <a:pt x="34" y="480"/>
                    </a:lnTo>
                    <a:lnTo>
                      <a:pt x="31" y="496"/>
                    </a:lnTo>
                    <a:lnTo>
                      <a:pt x="43" y="501"/>
                    </a:lnTo>
                    <a:lnTo>
                      <a:pt x="58" y="502"/>
                    </a:lnTo>
                    <a:lnTo>
                      <a:pt x="65" y="501"/>
                    </a:lnTo>
                    <a:lnTo>
                      <a:pt x="74" y="509"/>
                    </a:lnTo>
                    <a:lnTo>
                      <a:pt x="67" y="511"/>
                    </a:lnTo>
                    <a:lnTo>
                      <a:pt x="53" y="512"/>
                    </a:lnTo>
                    <a:lnTo>
                      <a:pt x="43" y="523"/>
                    </a:lnTo>
                    <a:lnTo>
                      <a:pt x="43" y="530"/>
                    </a:lnTo>
                    <a:lnTo>
                      <a:pt x="46" y="545"/>
                    </a:lnTo>
                    <a:lnTo>
                      <a:pt x="31" y="579"/>
                    </a:lnTo>
                    <a:lnTo>
                      <a:pt x="25" y="588"/>
                    </a:lnTo>
                    <a:lnTo>
                      <a:pt x="14" y="583"/>
                    </a:lnTo>
                    <a:lnTo>
                      <a:pt x="28" y="535"/>
                    </a:lnTo>
                    <a:lnTo>
                      <a:pt x="28" y="526"/>
                    </a:lnTo>
                    <a:lnTo>
                      <a:pt x="25" y="524"/>
                    </a:lnTo>
                    <a:lnTo>
                      <a:pt x="21" y="535"/>
                    </a:lnTo>
                    <a:lnTo>
                      <a:pt x="9" y="574"/>
                    </a:lnTo>
                    <a:lnTo>
                      <a:pt x="0" y="600"/>
                    </a:lnTo>
                    <a:lnTo>
                      <a:pt x="3" y="601"/>
                    </a:lnTo>
                    <a:lnTo>
                      <a:pt x="12" y="600"/>
                    </a:lnTo>
                    <a:lnTo>
                      <a:pt x="19" y="607"/>
                    </a:lnTo>
                    <a:lnTo>
                      <a:pt x="24" y="622"/>
                    </a:lnTo>
                    <a:lnTo>
                      <a:pt x="34" y="623"/>
                    </a:lnTo>
                    <a:lnTo>
                      <a:pt x="50" y="620"/>
                    </a:lnTo>
                    <a:lnTo>
                      <a:pt x="61" y="616"/>
                    </a:lnTo>
                    <a:lnTo>
                      <a:pt x="67" y="619"/>
                    </a:lnTo>
                    <a:lnTo>
                      <a:pt x="65" y="628"/>
                    </a:lnTo>
                    <a:lnTo>
                      <a:pt x="83" y="634"/>
                    </a:lnTo>
                    <a:lnTo>
                      <a:pt x="99" y="635"/>
                    </a:lnTo>
                    <a:lnTo>
                      <a:pt x="108" y="647"/>
                    </a:lnTo>
                    <a:lnTo>
                      <a:pt x="114" y="660"/>
                    </a:lnTo>
                    <a:lnTo>
                      <a:pt x="108" y="672"/>
                    </a:lnTo>
                    <a:lnTo>
                      <a:pt x="136" y="675"/>
                    </a:lnTo>
                    <a:lnTo>
                      <a:pt x="152" y="681"/>
                    </a:lnTo>
                    <a:lnTo>
                      <a:pt x="169" y="694"/>
                    </a:lnTo>
                    <a:lnTo>
                      <a:pt x="183" y="726"/>
                    </a:lnTo>
                    <a:lnTo>
                      <a:pt x="186" y="768"/>
                    </a:lnTo>
                    <a:lnTo>
                      <a:pt x="176" y="826"/>
                    </a:lnTo>
                    <a:lnTo>
                      <a:pt x="187" y="842"/>
                    </a:lnTo>
                    <a:lnTo>
                      <a:pt x="201" y="845"/>
                    </a:lnTo>
                    <a:lnTo>
                      <a:pt x="211" y="849"/>
                    </a:lnTo>
                    <a:lnTo>
                      <a:pt x="235" y="867"/>
                    </a:lnTo>
                    <a:lnTo>
                      <a:pt x="242" y="874"/>
                    </a:lnTo>
                    <a:lnTo>
                      <a:pt x="254" y="876"/>
                    </a:lnTo>
                    <a:lnTo>
                      <a:pt x="270" y="876"/>
                    </a:lnTo>
                    <a:lnTo>
                      <a:pt x="289" y="873"/>
                    </a:lnTo>
                    <a:lnTo>
                      <a:pt x="313" y="865"/>
                    </a:lnTo>
                    <a:lnTo>
                      <a:pt x="328" y="858"/>
                    </a:lnTo>
                    <a:lnTo>
                      <a:pt x="344" y="858"/>
                    </a:lnTo>
                    <a:lnTo>
                      <a:pt x="353" y="865"/>
                    </a:lnTo>
                    <a:lnTo>
                      <a:pt x="368" y="870"/>
                    </a:lnTo>
                    <a:lnTo>
                      <a:pt x="384" y="867"/>
                    </a:lnTo>
                    <a:lnTo>
                      <a:pt x="394" y="870"/>
                    </a:lnTo>
                    <a:lnTo>
                      <a:pt x="401" y="876"/>
                    </a:lnTo>
                    <a:lnTo>
                      <a:pt x="422" y="884"/>
                    </a:lnTo>
                    <a:lnTo>
                      <a:pt x="438" y="896"/>
                    </a:lnTo>
                    <a:lnTo>
                      <a:pt x="443" y="911"/>
                    </a:lnTo>
                    <a:lnTo>
                      <a:pt x="449" y="914"/>
                    </a:lnTo>
                    <a:lnTo>
                      <a:pt x="464" y="910"/>
                    </a:lnTo>
                    <a:lnTo>
                      <a:pt x="478" y="914"/>
                    </a:lnTo>
                    <a:lnTo>
                      <a:pt x="491" y="917"/>
                    </a:lnTo>
                    <a:lnTo>
                      <a:pt x="509" y="911"/>
                    </a:lnTo>
                    <a:lnTo>
                      <a:pt x="524" y="914"/>
                    </a:lnTo>
                    <a:lnTo>
                      <a:pt x="533" y="914"/>
                    </a:lnTo>
                    <a:lnTo>
                      <a:pt x="536" y="908"/>
                    </a:lnTo>
                    <a:lnTo>
                      <a:pt x="550" y="908"/>
                    </a:lnTo>
                    <a:lnTo>
                      <a:pt x="558" y="911"/>
                    </a:lnTo>
                    <a:lnTo>
                      <a:pt x="561" y="923"/>
                    </a:lnTo>
                    <a:lnTo>
                      <a:pt x="568" y="926"/>
                    </a:lnTo>
                    <a:lnTo>
                      <a:pt x="595" y="927"/>
                    </a:lnTo>
                    <a:lnTo>
                      <a:pt x="618" y="932"/>
                    </a:lnTo>
                    <a:lnTo>
                      <a:pt x="626" y="926"/>
                    </a:lnTo>
                    <a:lnTo>
                      <a:pt x="630" y="924"/>
                    </a:lnTo>
                    <a:lnTo>
                      <a:pt x="638" y="926"/>
                    </a:lnTo>
                    <a:lnTo>
                      <a:pt x="666" y="919"/>
                    </a:lnTo>
                    <a:lnTo>
                      <a:pt x="672" y="920"/>
                    </a:lnTo>
                    <a:lnTo>
                      <a:pt x="682" y="923"/>
                    </a:lnTo>
                    <a:lnTo>
                      <a:pt x="694" y="920"/>
                    </a:lnTo>
                    <a:lnTo>
                      <a:pt x="701" y="923"/>
                    </a:lnTo>
                    <a:lnTo>
                      <a:pt x="711" y="926"/>
                    </a:lnTo>
                    <a:lnTo>
                      <a:pt x="720" y="923"/>
                    </a:lnTo>
                    <a:lnTo>
                      <a:pt x="728" y="916"/>
                    </a:lnTo>
                    <a:lnTo>
                      <a:pt x="734" y="914"/>
                    </a:lnTo>
                    <a:lnTo>
                      <a:pt x="746" y="920"/>
                    </a:lnTo>
                    <a:lnTo>
                      <a:pt x="760" y="923"/>
                    </a:lnTo>
                    <a:lnTo>
                      <a:pt x="788" y="923"/>
                    </a:lnTo>
                    <a:lnTo>
                      <a:pt x="796" y="929"/>
                    </a:lnTo>
                    <a:lnTo>
                      <a:pt x="809" y="932"/>
                    </a:lnTo>
                    <a:lnTo>
                      <a:pt x="822" y="932"/>
                    </a:lnTo>
                    <a:lnTo>
                      <a:pt x="838" y="929"/>
                    </a:lnTo>
                    <a:lnTo>
                      <a:pt x="852" y="919"/>
                    </a:lnTo>
                    <a:lnTo>
                      <a:pt x="1207" y="1005"/>
                    </a:lnTo>
                  </a:path>
                </a:pathLst>
              </a:custGeom>
              <a:solidFill>
                <a:srgbClr val="FF9999"/>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90" name="Freeform 177"/>
              <p:cNvSpPr>
                <a:spLocks/>
              </p:cNvSpPr>
              <p:nvPr/>
            </p:nvSpPr>
            <p:spPr bwMode="auto">
              <a:xfrm>
                <a:off x="802" y="673"/>
                <a:ext cx="39" cy="40"/>
              </a:xfrm>
              <a:custGeom>
                <a:avLst/>
                <a:gdLst/>
                <a:ahLst/>
                <a:cxnLst>
                  <a:cxn ang="0">
                    <a:pos x="53" y="75"/>
                  </a:cxn>
                  <a:cxn ang="0">
                    <a:pos x="56" y="66"/>
                  </a:cxn>
                  <a:cxn ang="0">
                    <a:pos x="60" y="63"/>
                  </a:cxn>
                  <a:cxn ang="0">
                    <a:pos x="66" y="54"/>
                  </a:cxn>
                  <a:cxn ang="0">
                    <a:pos x="68" y="48"/>
                  </a:cxn>
                  <a:cxn ang="0">
                    <a:pos x="65" y="42"/>
                  </a:cxn>
                  <a:cxn ang="0">
                    <a:pos x="66" y="36"/>
                  </a:cxn>
                  <a:cxn ang="0">
                    <a:pos x="70" y="33"/>
                  </a:cxn>
                  <a:cxn ang="0">
                    <a:pos x="76" y="32"/>
                  </a:cxn>
                  <a:cxn ang="0">
                    <a:pos x="79" y="30"/>
                  </a:cxn>
                  <a:cxn ang="0">
                    <a:pos x="79" y="27"/>
                  </a:cxn>
                  <a:cxn ang="0">
                    <a:pos x="78" y="24"/>
                  </a:cxn>
                  <a:cxn ang="0">
                    <a:pos x="75" y="22"/>
                  </a:cxn>
                  <a:cxn ang="0">
                    <a:pos x="60" y="8"/>
                  </a:cxn>
                  <a:cxn ang="0">
                    <a:pos x="52" y="6"/>
                  </a:cxn>
                  <a:cxn ang="0">
                    <a:pos x="37" y="0"/>
                  </a:cxn>
                  <a:cxn ang="0">
                    <a:pos x="4" y="0"/>
                  </a:cxn>
                  <a:cxn ang="0">
                    <a:pos x="0" y="3"/>
                  </a:cxn>
                  <a:cxn ang="0">
                    <a:pos x="7" y="13"/>
                  </a:cxn>
                  <a:cxn ang="0">
                    <a:pos x="1" y="20"/>
                  </a:cxn>
                  <a:cxn ang="0">
                    <a:pos x="3" y="30"/>
                  </a:cxn>
                  <a:cxn ang="0">
                    <a:pos x="3" y="36"/>
                  </a:cxn>
                  <a:cxn ang="0">
                    <a:pos x="0" y="45"/>
                  </a:cxn>
                  <a:cxn ang="0">
                    <a:pos x="7" y="56"/>
                  </a:cxn>
                  <a:cxn ang="0">
                    <a:pos x="16" y="65"/>
                  </a:cxn>
                  <a:cxn ang="0">
                    <a:pos x="26" y="69"/>
                  </a:cxn>
                  <a:cxn ang="0">
                    <a:pos x="34" y="72"/>
                  </a:cxn>
                  <a:cxn ang="0">
                    <a:pos x="37" y="75"/>
                  </a:cxn>
                  <a:cxn ang="0">
                    <a:pos x="40" y="78"/>
                  </a:cxn>
                  <a:cxn ang="0">
                    <a:pos x="37" y="80"/>
                  </a:cxn>
                  <a:cxn ang="0">
                    <a:pos x="37" y="82"/>
                  </a:cxn>
                  <a:cxn ang="0">
                    <a:pos x="44" y="82"/>
                  </a:cxn>
                  <a:cxn ang="0">
                    <a:pos x="49" y="82"/>
                  </a:cxn>
                  <a:cxn ang="0">
                    <a:pos x="53" y="75"/>
                  </a:cxn>
                </a:cxnLst>
                <a:rect l="0" t="0" r="r" b="b"/>
                <a:pathLst>
                  <a:path w="79" h="82">
                    <a:moveTo>
                      <a:pt x="53" y="75"/>
                    </a:moveTo>
                    <a:lnTo>
                      <a:pt x="56" y="66"/>
                    </a:lnTo>
                    <a:lnTo>
                      <a:pt x="60" y="63"/>
                    </a:lnTo>
                    <a:lnTo>
                      <a:pt x="66" y="54"/>
                    </a:lnTo>
                    <a:lnTo>
                      <a:pt x="68" y="48"/>
                    </a:lnTo>
                    <a:lnTo>
                      <a:pt x="65" y="42"/>
                    </a:lnTo>
                    <a:lnTo>
                      <a:pt x="66" y="36"/>
                    </a:lnTo>
                    <a:lnTo>
                      <a:pt x="70" y="33"/>
                    </a:lnTo>
                    <a:lnTo>
                      <a:pt x="76" y="32"/>
                    </a:lnTo>
                    <a:lnTo>
                      <a:pt x="79" y="30"/>
                    </a:lnTo>
                    <a:lnTo>
                      <a:pt x="79" y="27"/>
                    </a:lnTo>
                    <a:lnTo>
                      <a:pt x="78" y="24"/>
                    </a:lnTo>
                    <a:lnTo>
                      <a:pt x="75" y="22"/>
                    </a:lnTo>
                    <a:lnTo>
                      <a:pt x="60" y="8"/>
                    </a:lnTo>
                    <a:lnTo>
                      <a:pt x="52" y="6"/>
                    </a:lnTo>
                    <a:lnTo>
                      <a:pt x="37" y="0"/>
                    </a:lnTo>
                    <a:lnTo>
                      <a:pt x="4" y="0"/>
                    </a:lnTo>
                    <a:lnTo>
                      <a:pt x="0" y="3"/>
                    </a:lnTo>
                    <a:lnTo>
                      <a:pt x="7" y="13"/>
                    </a:lnTo>
                    <a:lnTo>
                      <a:pt x="1" y="20"/>
                    </a:lnTo>
                    <a:lnTo>
                      <a:pt x="3" y="30"/>
                    </a:lnTo>
                    <a:lnTo>
                      <a:pt x="3" y="36"/>
                    </a:lnTo>
                    <a:lnTo>
                      <a:pt x="0" y="45"/>
                    </a:lnTo>
                    <a:lnTo>
                      <a:pt x="7" y="56"/>
                    </a:lnTo>
                    <a:lnTo>
                      <a:pt x="16" y="65"/>
                    </a:lnTo>
                    <a:lnTo>
                      <a:pt x="26" y="69"/>
                    </a:lnTo>
                    <a:lnTo>
                      <a:pt x="34" y="72"/>
                    </a:lnTo>
                    <a:lnTo>
                      <a:pt x="37" y="75"/>
                    </a:lnTo>
                    <a:lnTo>
                      <a:pt x="40" y="78"/>
                    </a:lnTo>
                    <a:lnTo>
                      <a:pt x="37" y="80"/>
                    </a:lnTo>
                    <a:lnTo>
                      <a:pt x="37" y="82"/>
                    </a:lnTo>
                    <a:lnTo>
                      <a:pt x="44" y="82"/>
                    </a:lnTo>
                    <a:lnTo>
                      <a:pt x="49" y="82"/>
                    </a:lnTo>
                    <a:lnTo>
                      <a:pt x="53" y="75"/>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grpSp>
        <p:sp>
          <p:nvSpPr>
            <p:cNvPr id="29" name="Freeform 178"/>
            <p:cNvSpPr>
              <a:spLocks/>
            </p:cNvSpPr>
            <p:nvPr/>
          </p:nvSpPr>
          <p:spPr bwMode="auto">
            <a:xfrm>
              <a:off x="1570015" y="3514999"/>
              <a:ext cx="371623" cy="230981"/>
            </a:xfrm>
            <a:custGeom>
              <a:avLst/>
              <a:gdLst>
                <a:gd name="T0" fmla="*/ 1338 w 1338"/>
                <a:gd name="T1" fmla="*/ 852 h 852"/>
                <a:gd name="T2" fmla="*/ 1003 w 1338"/>
                <a:gd name="T3" fmla="*/ 846 h 852"/>
                <a:gd name="T4" fmla="*/ 670 w 1338"/>
                <a:gd name="T5" fmla="*/ 832 h 852"/>
                <a:gd name="T6" fmla="*/ 334 w 1338"/>
                <a:gd name="T7" fmla="*/ 813 h 852"/>
                <a:gd name="T8" fmla="*/ 0 w 1338"/>
                <a:gd name="T9" fmla="*/ 787 h 852"/>
                <a:gd name="T10" fmla="*/ 35 w 1338"/>
                <a:gd name="T11" fmla="*/ 395 h 852"/>
                <a:gd name="T12" fmla="*/ 68 w 1338"/>
                <a:gd name="T13" fmla="*/ 0 h 852"/>
                <a:gd name="T14" fmla="*/ 360 w 1338"/>
                <a:gd name="T15" fmla="*/ 25 h 852"/>
                <a:gd name="T16" fmla="*/ 649 w 1338"/>
                <a:gd name="T17" fmla="*/ 41 h 852"/>
                <a:gd name="T18" fmla="*/ 940 w 1338"/>
                <a:gd name="T19" fmla="*/ 53 h 852"/>
                <a:gd name="T20" fmla="*/ 1231 w 1338"/>
                <a:gd name="T21" fmla="*/ 61 h 852"/>
                <a:gd name="T22" fmla="*/ 1239 w 1338"/>
                <a:gd name="T23" fmla="*/ 111 h 852"/>
                <a:gd name="T24" fmla="*/ 1248 w 1338"/>
                <a:gd name="T25" fmla="*/ 133 h 852"/>
                <a:gd name="T26" fmla="*/ 1253 w 1338"/>
                <a:gd name="T27" fmla="*/ 146 h 852"/>
                <a:gd name="T28" fmla="*/ 1253 w 1338"/>
                <a:gd name="T29" fmla="*/ 154 h 852"/>
                <a:gd name="T30" fmla="*/ 1248 w 1338"/>
                <a:gd name="T31" fmla="*/ 161 h 852"/>
                <a:gd name="T32" fmla="*/ 1244 w 1338"/>
                <a:gd name="T33" fmla="*/ 190 h 852"/>
                <a:gd name="T34" fmla="*/ 1241 w 1338"/>
                <a:gd name="T35" fmla="*/ 224 h 852"/>
                <a:gd name="T36" fmla="*/ 1244 w 1338"/>
                <a:gd name="T37" fmla="*/ 269 h 852"/>
                <a:gd name="T38" fmla="*/ 1247 w 1338"/>
                <a:gd name="T39" fmla="*/ 295 h 852"/>
                <a:gd name="T40" fmla="*/ 1254 w 1338"/>
                <a:gd name="T41" fmla="*/ 328 h 852"/>
                <a:gd name="T42" fmla="*/ 1269 w 1338"/>
                <a:gd name="T43" fmla="*/ 374 h 852"/>
                <a:gd name="T44" fmla="*/ 1276 w 1338"/>
                <a:gd name="T45" fmla="*/ 391 h 852"/>
                <a:gd name="T46" fmla="*/ 1287 w 1338"/>
                <a:gd name="T47" fmla="*/ 418 h 852"/>
                <a:gd name="T48" fmla="*/ 1295 w 1338"/>
                <a:gd name="T49" fmla="*/ 579 h 852"/>
                <a:gd name="T50" fmla="*/ 1297 w 1338"/>
                <a:gd name="T51" fmla="*/ 591 h 852"/>
                <a:gd name="T52" fmla="*/ 1303 w 1338"/>
                <a:gd name="T53" fmla="*/ 609 h 852"/>
                <a:gd name="T54" fmla="*/ 1300 w 1338"/>
                <a:gd name="T55" fmla="*/ 639 h 852"/>
                <a:gd name="T56" fmla="*/ 1300 w 1338"/>
                <a:gd name="T57" fmla="*/ 672 h 852"/>
                <a:gd name="T58" fmla="*/ 1309 w 1338"/>
                <a:gd name="T59" fmla="*/ 708 h 852"/>
                <a:gd name="T60" fmla="*/ 1315 w 1338"/>
                <a:gd name="T61" fmla="*/ 734 h 852"/>
                <a:gd name="T62" fmla="*/ 1330 w 1338"/>
                <a:gd name="T63" fmla="*/ 750 h 852"/>
                <a:gd name="T64" fmla="*/ 1333 w 1338"/>
                <a:gd name="T65" fmla="*/ 773 h 852"/>
                <a:gd name="T66" fmla="*/ 1338 w 1338"/>
                <a:gd name="T67" fmla="*/ 813 h 852"/>
                <a:gd name="T68" fmla="*/ 1338 w 1338"/>
                <a:gd name="T69" fmla="*/ 852 h 8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8"/>
                <a:gd name="T106" fmla="*/ 0 h 852"/>
                <a:gd name="T107" fmla="*/ 1338 w 1338"/>
                <a:gd name="T108" fmla="*/ 852 h 8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8" h="852">
                  <a:moveTo>
                    <a:pt x="1338" y="852"/>
                  </a:moveTo>
                  <a:lnTo>
                    <a:pt x="1003" y="846"/>
                  </a:lnTo>
                  <a:lnTo>
                    <a:pt x="670" y="832"/>
                  </a:lnTo>
                  <a:lnTo>
                    <a:pt x="334" y="813"/>
                  </a:lnTo>
                  <a:lnTo>
                    <a:pt x="0" y="787"/>
                  </a:lnTo>
                  <a:lnTo>
                    <a:pt x="35" y="395"/>
                  </a:lnTo>
                  <a:lnTo>
                    <a:pt x="68" y="0"/>
                  </a:lnTo>
                  <a:lnTo>
                    <a:pt x="360" y="25"/>
                  </a:lnTo>
                  <a:lnTo>
                    <a:pt x="649" y="41"/>
                  </a:lnTo>
                  <a:lnTo>
                    <a:pt x="940" y="53"/>
                  </a:lnTo>
                  <a:lnTo>
                    <a:pt x="1231" y="61"/>
                  </a:lnTo>
                  <a:lnTo>
                    <a:pt x="1239" y="111"/>
                  </a:lnTo>
                  <a:lnTo>
                    <a:pt x="1248" y="133"/>
                  </a:lnTo>
                  <a:lnTo>
                    <a:pt x="1253" y="146"/>
                  </a:lnTo>
                  <a:lnTo>
                    <a:pt x="1253" y="154"/>
                  </a:lnTo>
                  <a:lnTo>
                    <a:pt x="1248" y="161"/>
                  </a:lnTo>
                  <a:lnTo>
                    <a:pt x="1244" y="190"/>
                  </a:lnTo>
                  <a:lnTo>
                    <a:pt x="1241" y="224"/>
                  </a:lnTo>
                  <a:lnTo>
                    <a:pt x="1244" y="269"/>
                  </a:lnTo>
                  <a:lnTo>
                    <a:pt x="1247" y="295"/>
                  </a:lnTo>
                  <a:lnTo>
                    <a:pt x="1254" y="328"/>
                  </a:lnTo>
                  <a:lnTo>
                    <a:pt x="1269" y="374"/>
                  </a:lnTo>
                  <a:lnTo>
                    <a:pt x="1276" y="391"/>
                  </a:lnTo>
                  <a:lnTo>
                    <a:pt x="1287" y="418"/>
                  </a:lnTo>
                  <a:lnTo>
                    <a:pt x="1295" y="579"/>
                  </a:lnTo>
                  <a:lnTo>
                    <a:pt x="1297" y="591"/>
                  </a:lnTo>
                  <a:lnTo>
                    <a:pt x="1303" y="609"/>
                  </a:lnTo>
                  <a:lnTo>
                    <a:pt x="1300" y="639"/>
                  </a:lnTo>
                  <a:lnTo>
                    <a:pt x="1300" y="672"/>
                  </a:lnTo>
                  <a:lnTo>
                    <a:pt x="1309" y="708"/>
                  </a:lnTo>
                  <a:lnTo>
                    <a:pt x="1315" y="734"/>
                  </a:lnTo>
                  <a:lnTo>
                    <a:pt x="1330" y="750"/>
                  </a:lnTo>
                  <a:lnTo>
                    <a:pt x="1333" y="773"/>
                  </a:lnTo>
                  <a:lnTo>
                    <a:pt x="1338" y="813"/>
                  </a:lnTo>
                  <a:lnTo>
                    <a:pt x="1338" y="852"/>
                  </a:lnTo>
                </a:path>
              </a:pathLst>
            </a:custGeom>
            <a:solidFill>
              <a:srgbClr val="00CC66"/>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0" name="Freeform 179"/>
            <p:cNvSpPr>
              <a:spLocks/>
            </p:cNvSpPr>
            <p:nvPr/>
          </p:nvSpPr>
          <p:spPr bwMode="auto">
            <a:xfrm>
              <a:off x="1325690" y="4378354"/>
              <a:ext cx="794575" cy="748379"/>
            </a:xfrm>
            <a:custGeom>
              <a:avLst/>
              <a:gdLst>
                <a:gd name="T0" fmla="*/ 834 w 2864"/>
                <a:gd name="T1" fmla="*/ 556 h 2780"/>
                <a:gd name="T2" fmla="*/ 7 w 2864"/>
                <a:gd name="T3" fmla="*/ 1071 h 2780"/>
                <a:gd name="T4" fmla="*/ 3 w 2864"/>
                <a:gd name="T5" fmla="*/ 1101 h 2780"/>
                <a:gd name="T6" fmla="*/ 24 w 2864"/>
                <a:gd name="T7" fmla="*/ 1123 h 2780"/>
                <a:gd name="T8" fmla="*/ 52 w 2864"/>
                <a:gd name="T9" fmla="*/ 1148 h 2780"/>
                <a:gd name="T10" fmla="*/ 185 w 2864"/>
                <a:gd name="T11" fmla="*/ 1307 h 2780"/>
                <a:gd name="T12" fmla="*/ 322 w 2864"/>
                <a:gd name="T13" fmla="*/ 1437 h 2780"/>
                <a:gd name="T14" fmla="*/ 376 w 2864"/>
                <a:gd name="T15" fmla="*/ 1548 h 2780"/>
                <a:gd name="T16" fmla="*/ 506 w 2864"/>
                <a:gd name="T17" fmla="*/ 1797 h 2780"/>
                <a:gd name="T18" fmla="*/ 711 w 2864"/>
                <a:gd name="T19" fmla="*/ 1914 h 2780"/>
                <a:gd name="T20" fmla="*/ 788 w 2864"/>
                <a:gd name="T21" fmla="*/ 1818 h 2780"/>
                <a:gd name="T22" fmla="*/ 949 w 2864"/>
                <a:gd name="T23" fmla="*/ 1716 h 2780"/>
                <a:gd name="T24" fmla="*/ 1130 w 2864"/>
                <a:gd name="T25" fmla="*/ 1768 h 2780"/>
                <a:gd name="T26" fmla="*/ 1287 w 2864"/>
                <a:gd name="T27" fmla="*/ 1976 h 2780"/>
                <a:gd name="T28" fmla="*/ 1378 w 2864"/>
                <a:gd name="T29" fmla="*/ 2162 h 2780"/>
                <a:gd name="T30" fmla="*/ 1501 w 2864"/>
                <a:gd name="T31" fmla="*/ 2318 h 2780"/>
                <a:gd name="T32" fmla="*/ 1523 w 2864"/>
                <a:gd name="T33" fmla="*/ 2456 h 2780"/>
                <a:gd name="T34" fmla="*/ 1684 w 2864"/>
                <a:gd name="T35" fmla="*/ 2661 h 2780"/>
                <a:gd name="T36" fmla="*/ 1859 w 2864"/>
                <a:gd name="T37" fmla="*/ 2721 h 2780"/>
                <a:gd name="T38" fmla="*/ 2039 w 2864"/>
                <a:gd name="T39" fmla="*/ 2759 h 2780"/>
                <a:gd name="T40" fmla="*/ 1992 w 2864"/>
                <a:gd name="T41" fmla="*/ 2492 h 2780"/>
                <a:gd name="T42" fmla="*/ 2144 w 2864"/>
                <a:gd name="T43" fmla="*/ 2197 h 2780"/>
                <a:gd name="T44" fmla="*/ 2597 w 2864"/>
                <a:gd name="T45" fmla="*/ 1906 h 2780"/>
                <a:gd name="T46" fmla="*/ 2565 w 2864"/>
                <a:gd name="T47" fmla="*/ 1873 h 2780"/>
                <a:gd name="T48" fmla="*/ 2566 w 2864"/>
                <a:gd name="T49" fmla="*/ 1814 h 2780"/>
                <a:gd name="T50" fmla="*/ 2606 w 2864"/>
                <a:gd name="T51" fmla="*/ 1826 h 2780"/>
                <a:gd name="T52" fmla="*/ 2647 w 2864"/>
                <a:gd name="T53" fmla="*/ 1840 h 2780"/>
                <a:gd name="T54" fmla="*/ 2592 w 2864"/>
                <a:gd name="T55" fmla="*/ 1893 h 2780"/>
                <a:gd name="T56" fmla="*/ 2814 w 2864"/>
                <a:gd name="T57" fmla="*/ 1797 h 2780"/>
                <a:gd name="T58" fmla="*/ 2798 w 2864"/>
                <a:gd name="T59" fmla="*/ 1772 h 2780"/>
                <a:gd name="T60" fmla="*/ 2823 w 2864"/>
                <a:gd name="T61" fmla="*/ 1728 h 2780"/>
                <a:gd name="T62" fmla="*/ 2836 w 2864"/>
                <a:gd name="T63" fmla="*/ 1675 h 2780"/>
                <a:gd name="T64" fmla="*/ 2827 w 2864"/>
                <a:gd name="T65" fmla="*/ 1580 h 2780"/>
                <a:gd name="T66" fmla="*/ 2847 w 2864"/>
                <a:gd name="T67" fmla="*/ 1543 h 2780"/>
                <a:gd name="T68" fmla="*/ 2860 w 2864"/>
                <a:gd name="T69" fmla="*/ 1514 h 2780"/>
                <a:gd name="T70" fmla="*/ 2858 w 2864"/>
                <a:gd name="T71" fmla="*/ 1462 h 2780"/>
                <a:gd name="T72" fmla="*/ 2854 w 2864"/>
                <a:gd name="T73" fmla="*/ 1409 h 2780"/>
                <a:gd name="T74" fmla="*/ 2806 w 2864"/>
                <a:gd name="T75" fmla="*/ 1272 h 2780"/>
                <a:gd name="T76" fmla="*/ 2767 w 2864"/>
                <a:gd name="T77" fmla="*/ 1225 h 2780"/>
                <a:gd name="T78" fmla="*/ 2739 w 2864"/>
                <a:gd name="T79" fmla="*/ 806 h 2780"/>
                <a:gd name="T80" fmla="*/ 2678 w 2864"/>
                <a:gd name="T81" fmla="*/ 807 h 2780"/>
                <a:gd name="T82" fmla="*/ 2647 w 2864"/>
                <a:gd name="T83" fmla="*/ 797 h 2780"/>
                <a:gd name="T84" fmla="*/ 2588 w 2864"/>
                <a:gd name="T85" fmla="*/ 767 h 2780"/>
                <a:gd name="T86" fmla="*/ 2510 w 2864"/>
                <a:gd name="T87" fmla="*/ 709 h 2780"/>
                <a:gd name="T88" fmla="*/ 2323 w 2864"/>
                <a:gd name="T89" fmla="*/ 726 h 2780"/>
                <a:gd name="T90" fmla="*/ 2199 w 2864"/>
                <a:gd name="T91" fmla="*/ 720 h 2780"/>
                <a:gd name="T92" fmla="*/ 2073 w 2864"/>
                <a:gd name="T93" fmla="*/ 724 h 2780"/>
                <a:gd name="T94" fmla="*/ 1979 w 2864"/>
                <a:gd name="T95" fmla="*/ 698 h 2780"/>
                <a:gd name="T96" fmla="*/ 1899 w 2864"/>
                <a:gd name="T97" fmla="*/ 689 h 2780"/>
                <a:gd name="T98" fmla="*/ 1768 w 2864"/>
                <a:gd name="T99" fmla="*/ 645 h 2780"/>
                <a:gd name="T100" fmla="*/ 1583 w 2864"/>
                <a:gd name="T101" fmla="*/ 575 h 2780"/>
                <a:gd name="T102" fmla="*/ 1192 w 2864"/>
                <a:gd name="T103" fmla="*/ 22 h 27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4"/>
                <a:gd name="T157" fmla="*/ 0 h 2780"/>
                <a:gd name="T158" fmla="*/ 2864 w 2864"/>
                <a:gd name="T159" fmla="*/ 2780 h 27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4" h="2780">
                  <a:moveTo>
                    <a:pt x="885" y="0"/>
                  </a:moveTo>
                  <a:lnTo>
                    <a:pt x="876" y="0"/>
                  </a:lnTo>
                  <a:lnTo>
                    <a:pt x="858" y="221"/>
                  </a:lnTo>
                  <a:lnTo>
                    <a:pt x="855" y="278"/>
                  </a:lnTo>
                  <a:lnTo>
                    <a:pt x="834" y="556"/>
                  </a:lnTo>
                  <a:lnTo>
                    <a:pt x="812" y="833"/>
                  </a:lnTo>
                  <a:lnTo>
                    <a:pt x="787" y="1148"/>
                  </a:lnTo>
                  <a:lnTo>
                    <a:pt x="601" y="1131"/>
                  </a:lnTo>
                  <a:lnTo>
                    <a:pt x="388" y="1111"/>
                  </a:lnTo>
                  <a:lnTo>
                    <a:pt x="7" y="1071"/>
                  </a:lnTo>
                  <a:lnTo>
                    <a:pt x="9" y="1078"/>
                  </a:lnTo>
                  <a:lnTo>
                    <a:pt x="6" y="1084"/>
                  </a:lnTo>
                  <a:lnTo>
                    <a:pt x="3" y="1087"/>
                  </a:lnTo>
                  <a:lnTo>
                    <a:pt x="0" y="1093"/>
                  </a:lnTo>
                  <a:lnTo>
                    <a:pt x="3" y="1101"/>
                  </a:lnTo>
                  <a:lnTo>
                    <a:pt x="5" y="1107"/>
                  </a:lnTo>
                  <a:lnTo>
                    <a:pt x="10" y="1111"/>
                  </a:lnTo>
                  <a:lnTo>
                    <a:pt x="15" y="1117"/>
                  </a:lnTo>
                  <a:lnTo>
                    <a:pt x="22" y="1121"/>
                  </a:lnTo>
                  <a:lnTo>
                    <a:pt x="24" y="1123"/>
                  </a:lnTo>
                  <a:lnTo>
                    <a:pt x="25" y="1126"/>
                  </a:lnTo>
                  <a:lnTo>
                    <a:pt x="27" y="1137"/>
                  </a:lnTo>
                  <a:lnTo>
                    <a:pt x="37" y="1146"/>
                  </a:lnTo>
                  <a:lnTo>
                    <a:pt x="52" y="1148"/>
                  </a:lnTo>
                  <a:lnTo>
                    <a:pt x="77" y="1195"/>
                  </a:lnTo>
                  <a:lnTo>
                    <a:pt x="91" y="1222"/>
                  </a:lnTo>
                  <a:lnTo>
                    <a:pt x="121" y="1247"/>
                  </a:lnTo>
                  <a:lnTo>
                    <a:pt x="165" y="1279"/>
                  </a:lnTo>
                  <a:lnTo>
                    <a:pt x="185" y="1307"/>
                  </a:lnTo>
                  <a:lnTo>
                    <a:pt x="204" y="1326"/>
                  </a:lnTo>
                  <a:lnTo>
                    <a:pt x="220" y="1347"/>
                  </a:lnTo>
                  <a:lnTo>
                    <a:pt x="248" y="1375"/>
                  </a:lnTo>
                  <a:lnTo>
                    <a:pt x="269" y="1404"/>
                  </a:lnTo>
                  <a:lnTo>
                    <a:pt x="322" y="1437"/>
                  </a:lnTo>
                  <a:lnTo>
                    <a:pt x="347" y="1458"/>
                  </a:lnTo>
                  <a:lnTo>
                    <a:pt x="357" y="1474"/>
                  </a:lnTo>
                  <a:lnTo>
                    <a:pt x="362" y="1493"/>
                  </a:lnTo>
                  <a:lnTo>
                    <a:pt x="366" y="1518"/>
                  </a:lnTo>
                  <a:lnTo>
                    <a:pt x="376" y="1548"/>
                  </a:lnTo>
                  <a:lnTo>
                    <a:pt x="397" y="1582"/>
                  </a:lnTo>
                  <a:lnTo>
                    <a:pt x="394" y="1642"/>
                  </a:lnTo>
                  <a:lnTo>
                    <a:pt x="430" y="1722"/>
                  </a:lnTo>
                  <a:lnTo>
                    <a:pt x="457" y="1754"/>
                  </a:lnTo>
                  <a:lnTo>
                    <a:pt x="506" y="1797"/>
                  </a:lnTo>
                  <a:lnTo>
                    <a:pt x="555" y="1814"/>
                  </a:lnTo>
                  <a:lnTo>
                    <a:pt x="602" y="1849"/>
                  </a:lnTo>
                  <a:lnTo>
                    <a:pt x="652" y="1893"/>
                  </a:lnTo>
                  <a:lnTo>
                    <a:pt x="683" y="1909"/>
                  </a:lnTo>
                  <a:lnTo>
                    <a:pt x="711" y="1914"/>
                  </a:lnTo>
                  <a:lnTo>
                    <a:pt x="724" y="1905"/>
                  </a:lnTo>
                  <a:lnTo>
                    <a:pt x="741" y="1884"/>
                  </a:lnTo>
                  <a:lnTo>
                    <a:pt x="751" y="1867"/>
                  </a:lnTo>
                  <a:lnTo>
                    <a:pt x="764" y="1861"/>
                  </a:lnTo>
                  <a:lnTo>
                    <a:pt x="788" y="1818"/>
                  </a:lnTo>
                  <a:lnTo>
                    <a:pt x="801" y="1779"/>
                  </a:lnTo>
                  <a:lnTo>
                    <a:pt x="825" y="1743"/>
                  </a:lnTo>
                  <a:lnTo>
                    <a:pt x="832" y="1731"/>
                  </a:lnTo>
                  <a:lnTo>
                    <a:pt x="909" y="1701"/>
                  </a:lnTo>
                  <a:lnTo>
                    <a:pt x="949" y="1716"/>
                  </a:lnTo>
                  <a:lnTo>
                    <a:pt x="974" y="1725"/>
                  </a:lnTo>
                  <a:lnTo>
                    <a:pt x="1017" y="1725"/>
                  </a:lnTo>
                  <a:lnTo>
                    <a:pt x="1054" y="1737"/>
                  </a:lnTo>
                  <a:lnTo>
                    <a:pt x="1093" y="1740"/>
                  </a:lnTo>
                  <a:lnTo>
                    <a:pt x="1130" y="1768"/>
                  </a:lnTo>
                  <a:lnTo>
                    <a:pt x="1183" y="1820"/>
                  </a:lnTo>
                  <a:lnTo>
                    <a:pt x="1225" y="1861"/>
                  </a:lnTo>
                  <a:lnTo>
                    <a:pt x="1250" y="1899"/>
                  </a:lnTo>
                  <a:lnTo>
                    <a:pt x="1271" y="1920"/>
                  </a:lnTo>
                  <a:lnTo>
                    <a:pt x="1287" y="1976"/>
                  </a:lnTo>
                  <a:lnTo>
                    <a:pt x="1304" y="2025"/>
                  </a:lnTo>
                  <a:lnTo>
                    <a:pt x="1322" y="2054"/>
                  </a:lnTo>
                  <a:lnTo>
                    <a:pt x="1340" y="2095"/>
                  </a:lnTo>
                  <a:lnTo>
                    <a:pt x="1359" y="2141"/>
                  </a:lnTo>
                  <a:lnTo>
                    <a:pt x="1378" y="2162"/>
                  </a:lnTo>
                  <a:lnTo>
                    <a:pt x="1403" y="2191"/>
                  </a:lnTo>
                  <a:lnTo>
                    <a:pt x="1424" y="2219"/>
                  </a:lnTo>
                  <a:lnTo>
                    <a:pt x="1433" y="2262"/>
                  </a:lnTo>
                  <a:lnTo>
                    <a:pt x="1465" y="2293"/>
                  </a:lnTo>
                  <a:lnTo>
                    <a:pt x="1501" y="2318"/>
                  </a:lnTo>
                  <a:lnTo>
                    <a:pt x="1506" y="2331"/>
                  </a:lnTo>
                  <a:lnTo>
                    <a:pt x="1515" y="2348"/>
                  </a:lnTo>
                  <a:lnTo>
                    <a:pt x="1515" y="2367"/>
                  </a:lnTo>
                  <a:lnTo>
                    <a:pt x="1504" y="2388"/>
                  </a:lnTo>
                  <a:lnTo>
                    <a:pt x="1523" y="2456"/>
                  </a:lnTo>
                  <a:lnTo>
                    <a:pt x="1557" y="2501"/>
                  </a:lnTo>
                  <a:lnTo>
                    <a:pt x="1576" y="2526"/>
                  </a:lnTo>
                  <a:lnTo>
                    <a:pt x="1598" y="2618"/>
                  </a:lnTo>
                  <a:lnTo>
                    <a:pt x="1632" y="2632"/>
                  </a:lnTo>
                  <a:lnTo>
                    <a:pt x="1684" y="2661"/>
                  </a:lnTo>
                  <a:lnTo>
                    <a:pt x="1710" y="2665"/>
                  </a:lnTo>
                  <a:lnTo>
                    <a:pt x="1760" y="2688"/>
                  </a:lnTo>
                  <a:lnTo>
                    <a:pt x="1789" y="2711"/>
                  </a:lnTo>
                  <a:lnTo>
                    <a:pt x="1812" y="2717"/>
                  </a:lnTo>
                  <a:lnTo>
                    <a:pt x="1859" y="2721"/>
                  </a:lnTo>
                  <a:lnTo>
                    <a:pt x="1898" y="2730"/>
                  </a:lnTo>
                  <a:lnTo>
                    <a:pt x="1930" y="2743"/>
                  </a:lnTo>
                  <a:lnTo>
                    <a:pt x="1960" y="2771"/>
                  </a:lnTo>
                  <a:lnTo>
                    <a:pt x="1980" y="2780"/>
                  </a:lnTo>
                  <a:lnTo>
                    <a:pt x="2039" y="2759"/>
                  </a:lnTo>
                  <a:lnTo>
                    <a:pt x="2033" y="2703"/>
                  </a:lnTo>
                  <a:lnTo>
                    <a:pt x="2030" y="2655"/>
                  </a:lnTo>
                  <a:lnTo>
                    <a:pt x="2021" y="2624"/>
                  </a:lnTo>
                  <a:lnTo>
                    <a:pt x="2001" y="2563"/>
                  </a:lnTo>
                  <a:lnTo>
                    <a:pt x="1992" y="2492"/>
                  </a:lnTo>
                  <a:lnTo>
                    <a:pt x="1998" y="2424"/>
                  </a:lnTo>
                  <a:lnTo>
                    <a:pt x="2018" y="2367"/>
                  </a:lnTo>
                  <a:lnTo>
                    <a:pt x="2059" y="2293"/>
                  </a:lnTo>
                  <a:lnTo>
                    <a:pt x="2088" y="2266"/>
                  </a:lnTo>
                  <a:lnTo>
                    <a:pt x="2144" y="2197"/>
                  </a:lnTo>
                  <a:lnTo>
                    <a:pt x="2267" y="2113"/>
                  </a:lnTo>
                  <a:lnTo>
                    <a:pt x="2393" y="2054"/>
                  </a:lnTo>
                  <a:lnTo>
                    <a:pt x="2486" y="1993"/>
                  </a:lnTo>
                  <a:lnTo>
                    <a:pt x="2531" y="1948"/>
                  </a:lnTo>
                  <a:lnTo>
                    <a:pt x="2597" y="1906"/>
                  </a:lnTo>
                  <a:lnTo>
                    <a:pt x="2595" y="1899"/>
                  </a:lnTo>
                  <a:lnTo>
                    <a:pt x="2587" y="1896"/>
                  </a:lnTo>
                  <a:lnTo>
                    <a:pt x="2582" y="1897"/>
                  </a:lnTo>
                  <a:lnTo>
                    <a:pt x="2562" y="1917"/>
                  </a:lnTo>
                  <a:lnTo>
                    <a:pt x="2565" y="1873"/>
                  </a:lnTo>
                  <a:lnTo>
                    <a:pt x="2565" y="1864"/>
                  </a:lnTo>
                  <a:lnTo>
                    <a:pt x="2559" y="1855"/>
                  </a:lnTo>
                  <a:lnTo>
                    <a:pt x="2541" y="1847"/>
                  </a:lnTo>
                  <a:lnTo>
                    <a:pt x="2547" y="1820"/>
                  </a:lnTo>
                  <a:lnTo>
                    <a:pt x="2566" y="1814"/>
                  </a:lnTo>
                  <a:lnTo>
                    <a:pt x="2572" y="1800"/>
                  </a:lnTo>
                  <a:lnTo>
                    <a:pt x="2585" y="1788"/>
                  </a:lnTo>
                  <a:lnTo>
                    <a:pt x="2603" y="1788"/>
                  </a:lnTo>
                  <a:lnTo>
                    <a:pt x="2610" y="1800"/>
                  </a:lnTo>
                  <a:lnTo>
                    <a:pt x="2606" y="1826"/>
                  </a:lnTo>
                  <a:lnTo>
                    <a:pt x="2592" y="1841"/>
                  </a:lnTo>
                  <a:lnTo>
                    <a:pt x="2597" y="1849"/>
                  </a:lnTo>
                  <a:lnTo>
                    <a:pt x="2612" y="1841"/>
                  </a:lnTo>
                  <a:lnTo>
                    <a:pt x="2633" y="1840"/>
                  </a:lnTo>
                  <a:lnTo>
                    <a:pt x="2647" y="1840"/>
                  </a:lnTo>
                  <a:lnTo>
                    <a:pt x="2637" y="1847"/>
                  </a:lnTo>
                  <a:lnTo>
                    <a:pt x="2624" y="1861"/>
                  </a:lnTo>
                  <a:lnTo>
                    <a:pt x="2610" y="1862"/>
                  </a:lnTo>
                  <a:lnTo>
                    <a:pt x="2592" y="1886"/>
                  </a:lnTo>
                  <a:lnTo>
                    <a:pt x="2592" y="1893"/>
                  </a:lnTo>
                  <a:lnTo>
                    <a:pt x="2601" y="1890"/>
                  </a:lnTo>
                  <a:lnTo>
                    <a:pt x="2616" y="1873"/>
                  </a:lnTo>
                  <a:lnTo>
                    <a:pt x="2758" y="1812"/>
                  </a:lnTo>
                  <a:lnTo>
                    <a:pt x="2790" y="1812"/>
                  </a:lnTo>
                  <a:lnTo>
                    <a:pt x="2814" y="1797"/>
                  </a:lnTo>
                  <a:lnTo>
                    <a:pt x="2809" y="1793"/>
                  </a:lnTo>
                  <a:lnTo>
                    <a:pt x="2808" y="1788"/>
                  </a:lnTo>
                  <a:lnTo>
                    <a:pt x="2800" y="1787"/>
                  </a:lnTo>
                  <a:lnTo>
                    <a:pt x="2796" y="1778"/>
                  </a:lnTo>
                  <a:lnTo>
                    <a:pt x="2798" y="1772"/>
                  </a:lnTo>
                  <a:lnTo>
                    <a:pt x="2809" y="1766"/>
                  </a:lnTo>
                  <a:lnTo>
                    <a:pt x="2820" y="1757"/>
                  </a:lnTo>
                  <a:lnTo>
                    <a:pt x="2824" y="1749"/>
                  </a:lnTo>
                  <a:lnTo>
                    <a:pt x="2826" y="1738"/>
                  </a:lnTo>
                  <a:lnTo>
                    <a:pt x="2823" y="1728"/>
                  </a:lnTo>
                  <a:lnTo>
                    <a:pt x="2824" y="1720"/>
                  </a:lnTo>
                  <a:lnTo>
                    <a:pt x="2826" y="1712"/>
                  </a:lnTo>
                  <a:lnTo>
                    <a:pt x="2832" y="1694"/>
                  </a:lnTo>
                  <a:lnTo>
                    <a:pt x="2838" y="1678"/>
                  </a:lnTo>
                  <a:lnTo>
                    <a:pt x="2836" y="1675"/>
                  </a:lnTo>
                  <a:lnTo>
                    <a:pt x="2835" y="1650"/>
                  </a:lnTo>
                  <a:lnTo>
                    <a:pt x="2827" y="1639"/>
                  </a:lnTo>
                  <a:lnTo>
                    <a:pt x="2824" y="1630"/>
                  </a:lnTo>
                  <a:lnTo>
                    <a:pt x="2826" y="1609"/>
                  </a:lnTo>
                  <a:lnTo>
                    <a:pt x="2827" y="1580"/>
                  </a:lnTo>
                  <a:lnTo>
                    <a:pt x="2829" y="1571"/>
                  </a:lnTo>
                  <a:lnTo>
                    <a:pt x="2833" y="1565"/>
                  </a:lnTo>
                  <a:lnTo>
                    <a:pt x="2838" y="1558"/>
                  </a:lnTo>
                  <a:lnTo>
                    <a:pt x="2841" y="1549"/>
                  </a:lnTo>
                  <a:lnTo>
                    <a:pt x="2847" y="1543"/>
                  </a:lnTo>
                  <a:lnTo>
                    <a:pt x="2850" y="1538"/>
                  </a:lnTo>
                  <a:lnTo>
                    <a:pt x="2850" y="1530"/>
                  </a:lnTo>
                  <a:lnTo>
                    <a:pt x="2850" y="1529"/>
                  </a:lnTo>
                  <a:lnTo>
                    <a:pt x="2854" y="1524"/>
                  </a:lnTo>
                  <a:lnTo>
                    <a:pt x="2860" y="1514"/>
                  </a:lnTo>
                  <a:lnTo>
                    <a:pt x="2862" y="1496"/>
                  </a:lnTo>
                  <a:lnTo>
                    <a:pt x="2864" y="1487"/>
                  </a:lnTo>
                  <a:lnTo>
                    <a:pt x="2862" y="1480"/>
                  </a:lnTo>
                  <a:lnTo>
                    <a:pt x="2860" y="1469"/>
                  </a:lnTo>
                  <a:lnTo>
                    <a:pt x="2858" y="1462"/>
                  </a:lnTo>
                  <a:lnTo>
                    <a:pt x="2862" y="1449"/>
                  </a:lnTo>
                  <a:lnTo>
                    <a:pt x="2864" y="1439"/>
                  </a:lnTo>
                  <a:lnTo>
                    <a:pt x="2862" y="1433"/>
                  </a:lnTo>
                  <a:lnTo>
                    <a:pt x="2858" y="1415"/>
                  </a:lnTo>
                  <a:lnTo>
                    <a:pt x="2854" y="1409"/>
                  </a:lnTo>
                  <a:lnTo>
                    <a:pt x="2847" y="1387"/>
                  </a:lnTo>
                  <a:lnTo>
                    <a:pt x="2838" y="1371"/>
                  </a:lnTo>
                  <a:lnTo>
                    <a:pt x="2829" y="1345"/>
                  </a:lnTo>
                  <a:lnTo>
                    <a:pt x="2811" y="1301"/>
                  </a:lnTo>
                  <a:lnTo>
                    <a:pt x="2806" y="1272"/>
                  </a:lnTo>
                  <a:lnTo>
                    <a:pt x="2805" y="1258"/>
                  </a:lnTo>
                  <a:lnTo>
                    <a:pt x="2795" y="1250"/>
                  </a:lnTo>
                  <a:lnTo>
                    <a:pt x="2788" y="1241"/>
                  </a:lnTo>
                  <a:lnTo>
                    <a:pt x="2777" y="1229"/>
                  </a:lnTo>
                  <a:lnTo>
                    <a:pt x="2767" y="1225"/>
                  </a:lnTo>
                  <a:lnTo>
                    <a:pt x="2753" y="1207"/>
                  </a:lnTo>
                  <a:lnTo>
                    <a:pt x="2750" y="1201"/>
                  </a:lnTo>
                  <a:lnTo>
                    <a:pt x="2745" y="943"/>
                  </a:lnTo>
                  <a:lnTo>
                    <a:pt x="2743" y="943"/>
                  </a:lnTo>
                  <a:lnTo>
                    <a:pt x="2739" y="806"/>
                  </a:lnTo>
                  <a:lnTo>
                    <a:pt x="2736" y="803"/>
                  </a:lnTo>
                  <a:lnTo>
                    <a:pt x="2714" y="803"/>
                  </a:lnTo>
                  <a:lnTo>
                    <a:pt x="2703" y="806"/>
                  </a:lnTo>
                  <a:lnTo>
                    <a:pt x="2681" y="807"/>
                  </a:lnTo>
                  <a:lnTo>
                    <a:pt x="2678" y="807"/>
                  </a:lnTo>
                  <a:lnTo>
                    <a:pt x="2675" y="806"/>
                  </a:lnTo>
                  <a:lnTo>
                    <a:pt x="2666" y="809"/>
                  </a:lnTo>
                  <a:lnTo>
                    <a:pt x="2657" y="804"/>
                  </a:lnTo>
                  <a:lnTo>
                    <a:pt x="2651" y="801"/>
                  </a:lnTo>
                  <a:lnTo>
                    <a:pt x="2647" y="797"/>
                  </a:lnTo>
                  <a:lnTo>
                    <a:pt x="2644" y="786"/>
                  </a:lnTo>
                  <a:lnTo>
                    <a:pt x="2643" y="785"/>
                  </a:lnTo>
                  <a:lnTo>
                    <a:pt x="2636" y="788"/>
                  </a:lnTo>
                  <a:lnTo>
                    <a:pt x="2616" y="773"/>
                  </a:lnTo>
                  <a:lnTo>
                    <a:pt x="2588" y="767"/>
                  </a:lnTo>
                  <a:lnTo>
                    <a:pt x="2587" y="755"/>
                  </a:lnTo>
                  <a:lnTo>
                    <a:pt x="2563" y="753"/>
                  </a:lnTo>
                  <a:lnTo>
                    <a:pt x="2535" y="727"/>
                  </a:lnTo>
                  <a:lnTo>
                    <a:pt x="2510" y="717"/>
                  </a:lnTo>
                  <a:lnTo>
                    <a:pt x="2510" y="709"/>
                  </a:lnTo>
                  <a:lnTo>
                    <a:pt x="2482" y="709"/>
                  </a:lnTo>
                  <a:lnTo>
                    <a:pt x="2476" y="726"/>
                  </a:lnTo>
                  <a:lnTo>
                    <a:pt x="2374" y="720"/>
                  </a:lnTo>
                  <a:lnTo>
                    <a:pt x="2355" y="735"/>
                  </a:lnTo>
                  <a:lnTo>
                    <a:pt x="2323" y="726"/>
                  </a:lnTo>
                  <a:lnTo>
                    <a:pt x="2323" y="732"/>
                  </a:lnTo>
                  <a:lnTo>
                    <a:pt x="2274" y="758"/>
                  </a:lnTo>
                  <a:lnTo>
                    <a:pt x="2243" y="764"/>
                  </a:lnTo>
                  <a:lnTo>
                    <a:pt x="2217" y="751"/>
                  </a:lnTo>
                  <a:lnTo>
                    <a:pt x="2199" y="720"/>
                  </a:lnTo>
                  <a:lnTo>
                    <a:pt x="2163" y="738"/>
                  </a:lnTo>
                  <a:lnTo>
                    <a:pt x="2123" y="705"/>
                  </a:lnTo>
                  <a:lnTo>
                    <a:pt x="2083" y="764"/>
                  </a:lnTo>
                  <a:lnTo>
                    <a:pt x="2073" y="755"/>
                  </a:lnTo>
                  <a:lnTo>
                    <a:pt x="2073" y="724"/>
                  </a:lnTo>
                  <a:lnTo>
                    <a:pt x="2039" y="723"/>
                  </a:lnTo>
                  <a:lnTo>
                    <a:pt x="2030" y="738"/>
                  </a:lnTo>
                  <a:lnTo>
                    <a:pt x="2004" y="712"/>
                  </a:lnTo>
                  <a:lnTo>
                    <a:pt x="1991" y="717"/>
                  </a:lnTo>
                  <a:lnTo>
                    <a:pt x="1979" y="698"/>
                  </a:lnTo>
                  <a:lnTo>
                    <a:pt x="1951" y="708"/>
                  </a:lnTo>
                  <a:lnTo>
                    <a:pt x="1939" y="721"/>
                  </a:lnTo>
                  <a:lnTo>
                    <a:pt x="1924" y="727"/>
                  </a:lnTo>
                  <a:lnTo>
                    <a:pt x="1902" y="717"/>
                  </a:lnTo>
                  <a:lnTo>
                    <a:pt x="1899" y="689"/>
                  </a:lnTo>
                  <a:lnTo>
                    <a:pt x="1883" y="689"/>
                  </a:lnTo>
                  <a:lnTo>
                    <a:pt x="1871" y="653"/>
                  </a:lnTo>
                  <a:lnTo>
                    <a:pt x="1810" y="668"/>
                  </a:lnTo>
                  <a:lnTo>
                    <a:pt x="1791" y="667"/>
                  </a:lnTo>
                  <a:lnTo>
                    <a:pt x="1768" y="645"/>
                  </a:lnTo>
                  <a:lnTo>
                    <a:pt x="1740" y="655"/>
                  </a:lnTo>
                  <a:lnTo>
                    <a:pt x="1644" y="618"/>
                  </a:lnTo>
                  <a:lnTo>
                    <a:pt x="1644" y="596"/>
                  </a:lnTo>
                  <a:lnTo>
                    <a:pt x="1635" y="589"/>
                  </a:lnTo>
                  <a:lnTo>
                    <a:pt x="1583" y="575"/>
                  </a:lnTo>
                  <a:lnTo>
                    <a:pt x="1530" y="569"/>
                  </a:lnTo>
                  <a:lnTo>
                    <a:pt x="1512" y="547"/>
                  </a:lnTo>
                  <a:lnTo>
                    <a:pt x="1479" y="533"/>
                  </a:lnTo>
                  <a:lnTo>
                    <a:pt x="1501" y="38"/>
                  </a:lnTo>
                  <a:lnTo>
                    <a:pt x="1192" y="22"/>
                  </a:lnTo>
                  <a:lnTo>
                    <a:pt x="885" y="0"/>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1" name="Freeform 180"/>
            <p:cNvSpPr>
              <a:spLocks/>
            </p:cNvSpPr>
            <p:nvPr/>
          </p:nvSpPr>
          <p:spPr bwMode="auto">
            <a:xfrm>
              <a:off x="1176836" y="4307521"/>
              <a:ext cx="396261" cy="398778"/>
            </a:xfrm>
            <a:custGeom>
              <a:avLst/>
              <a:gdLst>
                <a:gd name="T0" fmla="*/ 558 w 1427"/>
                <a:gd name="T1" fmla="*/ 1389 h 1464"/>
                <a:gd name="T2" fmla="*/ 558 w 1427"/>
                <a:gd name="T3" fmla="*/ 1389 h 1464"/>
                <a:gd name="T4" fmla="*/ 557 w 1427"/>
                <a:gd name="T5" fmla="*/ 1386 h 1464"/>
                <a:gd name="T6" fmla="*/ 555 w 1427"/>
                <a:gd name="T7" fmla="*/ 1384 h 1464"/>
                <a:gd name="T8" fmla="*/ 548 w 1427"/>
                <a:gd name="T9" fmla="*/ 1380 h 1464"/>
                <a:gd name="T10" fmla="*/ 543 w 1427"/>
                <a:gd name="T11" fmla="*/ 1374 h 1464"/>
                <a:gd name="T12" fmla="*/ 538 w 1427"/>
                <a:gd name="T13" fmla="*/ 1370 h 1464"/>
                <a:gd name="T14" fmla="*/ 536 w 1427"/>
                <a:gd name="T15" fmla="*/ 1364 h 1464"/>
                <a:gd name="T16" fmla="*/ 533 w 1427"/>
                <a:gd name="T17" fmla="*/ 1356 h 1464"/>
                <a:gd name="T18" fmla="*/ 536 w 1427"/>
                <a:gd name="T19" fmla="*/ 1350 h 1464"/>
                <a:gd name="T20" fmla="*/ 539 w 1427"/>
                <a:gd name="T21" fmla="*/ 1347 h 1464"/>
                <a:gd name="T22" fmla="*/ 542 w 1427"/>
                <a:gd name="T23" fmla="*/ 1341 h 1464"/>
                <a:gd name="T24" fmla="*/ 540 w 1427"/>
                <a:gd name="T25" fmla="*/ 1334 h 1464"/>
                <a:gd name="T26" fmla="*/ 921 w 1427"/>
                <a:gd name="T27" fmla="*/ 1374 h 1464"/>
                <a:gd name="T28" fmla="*/ 1134 w 1427"/>
                <a:gd name="T29" fmla="*/ 1394 h 1464"/>
                <a:gd name="T30" fmla="*/ 1320 w 1427"/>
                <a:gd name="T31" fmla="*/ 1411 h 1464"/>
                <a:gd name="T32" fmla="*/ 1345 w 1427"/>
                <a:gd name="T33" fmla="*/ 1096 h 1464"/>
                <a:gd name="T34" fmla="*/ 1367 w 1427"/>
                <a:gd name="T35" fmla="*/ 819 h 1464"/>
                <a:gd name="T36" fmla="*/ 1388 w 1427"/>
                <a:gd name="T37" fmla="*/ 541 h 1464"/>
                <a:gd name="T38" fmla="*/ 1391 w 1427"/>
                <a:gd name="T39" fmla="*/ 484 h 1464"/>
                <a:gd name="T40" fmla="*/ 1409 w 1427"/>
                <a:gd name="T41" fmla="*/ 263 h 1464"/>
                <a:gd name="T42" fmla="*/ 1418 w 1427"/>
                <a:gd name="T43" fmla="*/ 263 h 1464"/>
                <a:gd name="T44" fmla="*/ 1427 w 1427"/>
                <a:gd name="T45" fmla="*/ 136 h 1464"/>
                <a:gd name="T46" fmla="*/ 1122 w 1427"/>
                <a:gd name="T47" fmla="*/ 115 h 1464"/>
                <a:gd name="T48" fmla="*/ 814 w 1427"/>
                <a:gd name="T49" fmla="*/ 84 h 1464"/>
                <a:gd name="T50" fmla="*/ 505 w 1427"/>
                <a:gd name="T51" fmla="*/ 47 h 1464"/>
                <a:gd name="T52" fmla="*/ 202 w 1427"/>
                <a:gd name="T53" fmla="*/ 0 h 1464"/>
                <a:gd name="T54" fmla="*/ 154 w 1427"/>
                <a:gd name="T55" fmla="*/ 344 h 1464"/>
                <a:gd name="T56" fmla="*/ 130 w 1427"/>
                <a:gd name="T57" fmla="*/ 506 h 1464"/>
                <a:gd name="T58" fmla="*/ 107 w 1427"/>
                <a:gd name="T59" fmla="*/ 679 h 1464"/>
                <a:gd name="T60" fmla="*/ 89 w 1427"/>
                <a:gd name="T61" fmla="*/ 799 h 1464"/>
                <a:gd name="T62" fmla="*/ 52 w 1427"/>
                <a:gd name="T63" fmla="*/ 1070 h 1464"/>
                <a:gd name="T64" fmla="*/ 38 w 1427"/>
                <a:gd name="T65" fmla="*/ 1160 h 1464"/>
                <a:gd name="T66" fmla="*/ 0 w 1427"/>
                <a:gd name="T67" fmla="*/ 1439 h 1464"/>
                <a:gd name="T68" fmla="*/ 183 w 1427"/>
                <a:gd name="T69" fmla="*/ 1464 h 1464"/>
                <a:gd name="T70" fmla="*/ 199 w 1427"/>
                <a:gd name="T71" fmla="*/ 1349 h 1464"/>
                <a:gd name="T72" fmla="*/ 555 w 1427"/>
                <a:gd name="T73" fmla="*/ 1392 h 1464"/>
                <a:gd name="T74" fmla="*/ 557 w 1427"/>
                <a:gd name="T75" fmla="*/ 1390 h 1464"/>
                <a:gd name="T76" fmla="*/ 557 w 1427"/>
                <a:gd name="T77" fmla="*/ 1389 h 1464"/>
                <a:gd name="T78" fmla="*/ 558 w 1427"/>
                <a:gd name="T79" fmla="*/ 1389 h 14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7"/>
                <a:gd name="T121" fmla="*/ 0 h 1464"/>
                <a:gd name="T122" fmla="*/ 1427 w 1427"/>
                <a:gd name="T123" fmla="*/ 1464 h 14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7" h="1464">
                  <a:moveTo>
                    <a:pt x="558" y="1389"/>
                  </a:moveTo>
                  <a:lnTo>
                    <a:pt x="558" y="1389"/>
                  </a:lnTo>
                  <a:lnTo>
                    <a:pt x="557" y="1386"/>
                  </a:lnTo>
                  <a:lnTo>
                    <a:pt x="555" y="1384"/>
                  </a:lnTo>
                  <a:lnTo>
                    <a:pt x="548" y="1380"/>
                  </a:lnTo>
                  <a:lnTo>
                    <a:pt x="543" y="1374"/>
                  </a:lnTo>
                  <a:lnTo>
                    <a:pt x="538" y="1370"/>
                  </a:lnTo>
                  <a:lnTo>
                    <a:pt x="536" y="1364"/>
                  </a:lnTo>
                  <a:lnTo>
                    <a:pt x="533" y="1356"/>
                  </a:lnTo>
                  <a:lnTo>
                    <a:pt x="536" y="1350"/>
                  </a:lnTo>
                  <a:lnTo>
                    <a:pt x="539" y="1347"/>
                  </a:lnTo>
                  <a:lnTo>
                    <a:pt x="542" y="1341"/>
                  </a:lnTo>
                  <a:lnTo>
                    <a:pt x="540" y="1334"/>
                  </a:lnTo>
                  <a:lnTo>
                    <a:pt x="921" y="1374"/>
                  </a:lnTo>
                  <a:lnTo>
                    <a:pt x="1134" y="1394"/>
                  </a:lnTo>
                  <a:lnTo>
                    <a:pt x="1320" y="1411"/>
                  </a:lnTo>
                  <a:lnTo>
                    <a:pt x="1345" y="1096"/>
                  </a:lnTo>
                  <a:lnTo>
                    <a:pt x="1367" y="819"/>
                  </a:lnTo>
                  <a:lnTo>
                    <a:pt x="1388" y="541"/>
                  </a:lnTo>
                  <a:lnTo>
                    <a:pt x="1391" y="484"/>
                  </a:lnTo>
                  <a:lnTo>
                    <a:pt x="1409" y="263"/>
                  </a:lnTo>
                  <a:lnTo>
                    <a:pt x="1418" y="263"/>
                  </a:lnTo>
                  <a:lnTo>
                    <a:pt x="1427" y="136"/>
                  </a:lnTo>
                  <a:lnTo>
                    <a:pt x="1122" y="115"/>
                  </a:lnTo>
                  <a:lnTo>
                    <a:pt x="814" y="84"/>
                  </a:lnTo>
                  <a:lnTo>
                    <a:pt x="505" y="47"/>
                  </a:lnTo>
                  <a:lnTo>
                    <a:pt x="202" y="0"/>
                  </a:lnTo>
                  <a:lnTo>
                    <a:pt x="154" y="344"/>
                  </a:lnTo>
                  <a:lnTo>
                    <a:pt x="130" y="506"/>
                  </a:lnTo>
                  <a:lnTo>
                    <a:pt x="107" y="679"/>
                  </a:lnTo>
                  <a:lnTo>
                    <a:pt x="89" y="799"/>
                  </a:lnTo>
                  <a:lnTo>
                    <a:pt x="52" y="1070"/>
                  </a:lnTo>
                  <a:lnTo>
                    <a:pt x="38" y="1160"/>
                  </a:lnTo>
                  <a:lnTo>
                    <a:pt x="0" y="1439"/>
                  </a:lnTo>
                  <a:lnTo>
                    <a:pt x="183" y="1464"/>
                  </a:lnTo>
                  <a:lnTo>
                    <a:pt x="199" y="1349"/>
                  </a:lnTo>
                  <a:lnTo>
                    <a:pt x="555" y="1392"/>
                  </a:lnTo>
                  <a:lnTo>
                    <a:pt x="557" y="1390"/>
                  </a:lnTo>
                  <a:lnTo>
                    <a:pt x="557" y="1389"/>
                  </a:lnTo>
                  <a:lnTo>
                    <a:pt x="558" y="1389"/>
                  </a:lnTo>
                </a:path>
              </a:pathLst>
            </a:custGeom>
            <a:solidFill>
              <a:srgbClr val="C0DBFF"/>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2" name="Freeform 181"/>
            <p:cNvSpPr>
              <a:spLocks/>
            </p:cNvSpPr>
            <p:nvPr/>
          </p:nvSpPr>
          <p:spPr bwMode="auto">
            <a:xfrm>
              <a:off x="2127451" y="3668987"/>
              <a:ext cx="295656" cy="314325"/>
            </a:xfrm>
            <a:custGeom>
              <a:avLst/>
              <a:gdLst>
                <a:gd name="T0" fmla="*/ 933 w 1068"/>
                <a:gd name="T1" fmla="*/ 460 h 1130"/>
                <a:gd name="T2" fmla="*/ 898 w 1068"/>
                <a:gd name="T3" fmla="*/ 527 h 1130"/>
                <a:gd name="T4" fmla="*/ 900 w 1068"/>
                <a:gd name="T5" fmla="*/ 578 h 1130"/>
                <a:gd name="T6" fmla="*/ 939 w 1068"/>
                <a:gd name="T7" fmla="*/ 544 h 1130"/>
                <a:gd name="T8" fmla="*/ 974 w 1068"/>
                <a:gd name="T9" fmla="*/ 487 h 1130"/>
                <a:gd name="T10" fmla="*/ 1021 w 1068"/>
                <a:gd name="T11" fmla="*/ 397 h 1130"/>
                <a:gd name="T12" fmla="*/ 1068 w 1068"/>
                <a:gd name="T13" fmla="*/ 370 h 1130"/>
                <a:gd name="T14" fmla="*/ 1035 w 1068"/>
                <a:gd name="T15" fmla="*/ 472 h 1130"/>
                <a:gd name="T16" fmla="*/ 995 w 1068"/>
                <a:gd name="T17" fmla="*/ 589 h 1130"/>
                <a:gd name="T18" fmla="*/ 993 w 1068"/>
                <a:gd name="T19" fmla="*/ 661 h 1130"/>
                <a:gd name="T20" fmla="*/ 965 w 1068"/>
                <a:gd name="T21" fmla="*/ 735 h 1130"/>
                <a:gd name="T22" fmla="*/ 964 w 1068"/>
                <a:gd name="T23" fmla="*/ 836 h 1130"/>
                <a:gd name="T24" fmla="*/ 962 w 1068"/>
                <a:gd name="T25" fmla="*/ 972 h 1130"/>
                <a:gd name="T26" fmla="*/ 983 w 1068"/>
                <a:gd name="T27" fmla="*/ 1037 h 1130"/>
                <a:gd name="T28" fmla="*/ 722 w 1068"/>
                <a:gd name="T29" fmla="*/ 1114 h 1130"/>
                <a:gd name="T30" fmla="*/ 441 w 1068"/>
                <a:gd name="T31" fmla="*/ 1111 h 1130"/>
                <a:gd name="T32" fmla="*/ 399 w 1068"/>
                <a:gd name="T33" fmla="*/ 1086 h 1130"/>
                <a:gd name="T34" fmla="*/ 360 w 1068"/>
                <a:gd name="T35" fmla="*/ 1071 h 1130"/>
                <a:gd name="T36" fmla="*/ 356 w 1068"/>
                <a:gd name="T37" fmla="*/ 1040 h 1130"/>
                <a:gd name="T38" fmla="*/ 344 w 1068"/>
                <a:gd name="T39" fmla="*/ 1015 h 1130"/>
                <a:gd name="T40" fmla="*/ 336 w 1068"/>
                <a:gd name="T41" fmla="*/ 990 h 1130"/>
                <a:gd name="T42" fmla="*/ 344 w 1068"/>
                <a:gd name="T43" fmla="*/ 963 h 1130"/>
                <a:gd name="T44" fmla="*/ 350 w 1068"/>
                <a:gd name="T45" fmla="*/ 931 h 1130"/>
                <a:gd name="T46" fmla="*/ 327 w 1068"/>
                <a:gd name="T47" fmla="*/ 912 h 1130"/>
                <a:gd name="T48" fmla="*/ 324 w 1068"/>
                <a:gd name="T49" fmla="*/ 888 h 1130"/>
                <a:gd name="T50" fmla="*/ 322 w 1068"/>
                <a:gd name="T51" fmla="*/ 845 h 1130"/>
                <a:gd name="T52" fmla="*/ 291 w 1068"/>
                <a:gd name="T53" fmla="*/ 761 h 1130"/>
                <a:gd name="T54" fmla="*/ 213 w 1068"/>
                <a:gd name="T55" fmla="*/ 720 h 1130"/>
                <a:gd name="T56" fmla="*/ 158 w 1068"/>
                <a:gd name="T57" fmla="*/ 657 h 1130"/>
                <a:gd name="T58" fmla="*/ 83 w 1068"/>
                <a:gd name="T59" fmla="*/ 621 h 1130"/>
                <a:gd name="T60" fmla="*/ 28 w 1068"/>
                <a:gd name="T61" fmla="*/ 547 h 1130"/>
                <a:gd name="T62" fmla="*/ 28 w 1068"/>
                <a:gd name="T63" fmla="*/ 440 h 1130"/>
                <a:gd name="T64" fmla="*/ 37 w 1068"/>
                <a:gd name="T65" fmla="*/ 385 h 1130"/>
                <a:gd name="T66" fmla="*/ 0 w 1068"/>
                <a:gd name="T67" fmla="*/ 355 h 1130"/>
                <a:gd name="T68" fmla="*/ 27 w 1068"/>
                <a:gd name="T69" fmla="*/ 286 h 1130"/>
                <a:gd name="T70" fmla="*/ 105 w 1068"/>
                <a:gd name="T71" fmla="*/ 230 h 1130"/>
                <a:gd name="T72" fmla="*/ 125 w 1068"/>
                <a:gd name="T73" fmla="*/ 57 h 1130"/>
                <a:gd name="T74" fmla="*/ 169 w 1068"/>
                <a:gd name="T75" fmla="*/ 72 h 1130"/>
                <a:gd name="T76" fmla="*/ 254 w 1068"/>
                <a:gd name="T77" fmla="*/ 44 h 1130"/>
                <a:gd name="T78" fmla="*/ 286 w 1068"/>
                <a:gd name="T79" fmla="*/ 31 h 1130"/>
                <a:gd name="T80" fmla="*/ 353 w 1068"/>
                <a:gd name="T81" fmla="*/ 3 h 1130"/>
                <a:gd name="T82" fmla="*/ 344 w 1068"/>
                <a:gd name="T83" fmla="*/ 62 h 1130"/>
                <a:gd name="T84" fmla="*/ 344 w 1068"/>
                <a:gd name="T85" fmla="*/ 90 h 1130"/>
                <a:gd name="T86" fmla="*/ 415 w 1068"/>
                <a:gd name="T87" fmla="*/ 93 h 1130"/>
                <a:gd name="T88" fmla="*/ 470 w 1068"/>
                <a:gd name="T89" fmla="*/ 112 h 1130"/>
                <a:gd name="T90" fmla="*/ 717 w 1068"/>
                <a:gd name="T91" fmla="*/ 203 h 1130"/>
                <a:gd name="T92" fmla="*/ 764 w 1068"/>
                <a:gd name="T93" fmla="*/ 208 h 1130"/>
                <a:gd name="T94" fmla="*/ 812 w 1068"/>
                <a:gd name="T95" fmla="*/ 217 h 1130"/>
                <a:gd name="T96" fmla="*/ 857 w 1068"/>
                <a:gd name="T97" fmla="*/ 233 h 1130"/>
                <a:gd name="T98" fmla="*/ 877 w 1068"/>
                <a:gd name="T99" fmla="*/ 258 h 1130"/>
                <a:gd name="T100" fmla="*/ 913 w 1068"/>
                <a:gd name="T101" fmla="*/ 324 h 1130"/>
                <a:gd name="T102" fmla="*/ 925 w 1068"/>
                <a:gd name="T103" fmla="*/ 360 h 1130"/>
                <a:gd name="T104" fmla="*/ 937 w 1068"/>
                <a:gd name="T105" fmla="*/ 376 h 1130"/>
                <a:gd name="T106" fmla="*/ 956 w 1068"/>
                <a:gd name="T107" fmla="*/ 419 h 11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68"/>
                <a:gd name="T163" fmla="*/ 0 h 1130"/>
                <a:gd name="T164" fmla="*/ 1068 w 1068"/>
                <a:gd name="T165" fmla="*/ 1130 h 11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68" h="1130">
                  <a:moveTo>
                    <a:pt x="958" y="417"/>
                  </a:moveTo>
                  <a:lnTo>
                    <a:pt x="959" y="420"/>
                  </a:lnTo>
                  <a:lnTo>
                    <a:pt x="956" y="452"/>
                  </a:lnTo>
                  <a:lnTo>
                    <a:pt x="946" y="457"/>
                  </a:lnTo>
                  <a:lnTo>
                    <a:pt x="933" y="460"/>
                  </a:lnTo>
                  <a:lnTo>
                    <a:pt x="922" y="466"/>
                  </a:lnTo>
                  <a:lnTo>
                    <a:pt x="919" y="481"/>
                  </a:lnTo>
                  <a:lnTo>
                    <a:pt x="916" y="493"/>
                  </a:lnTo>
                  <a:lnTo>
                    <a:pt x="906" y="515"/>
                  </a:lnTo>
                  <a:lnTo>
                    <a:pt x="898" y="527"/>
                  </a:lnTo>
                  <a:lnTo>
                    <a:pt x="895" y="552"/>
                  </a:lnTo>
                  <a:lnTo>
                    <a:pt x="898" y="559"/>
                  </a:lnTo>
                  <a:lnTo>
                    <a:pt x="895" y="566"/>
                  </a:lnTo>
                  <a:lnTo>
                    <a:pt x="895" y="572"/>
                  </a:lnTo>
                  <a:lnTo>
                    <a:pt x="900" y="578"/>
                  </a:lnTo>
                  <a:lnTo>
                    <a:pt x="910" y="574"/>
                  </a:lnTo>
                  <a:lnTo>
                    <a:pt x="916" y="566"/>
                  </a:lnTo>
                  <a:lnTo>
                    <a:pt x="916" y="559"/>
                  </a:lnTo>
                  <a:lnTo>
                    <a:pt x="928" y="549"/>
                  </a:lnTo>
                  <a:lnTo>
                    <a:pt x="939" y="544"/>
                  </a:lnTo>
                  <a:lnTo>
                    <a:pt x="946" y="534"/>
                  </a:lnTo>
                  <a:lnTo>
                    <a:pt x="948" y="524"/>
                  </a:lnTo>
                  <a:lnTo>
                    <a:pt x="954" y="512"/>
                  </a:lnTo>
                  <a:lnTo>
                    <a:pt x="965" y="493"/>
                  </a:lnTo>
                  <a:lnTo>
                    <a:pt x="974" y="487"/>
                  </a:lnTo>
                  <a:lnTo>
                    <a:pt x="984" y="484"/>
                  </a:lnTo>
                  <a:lnTo>
                    <a:pt x="989" y="478"/>
                  </a:lnTo>
                  <a:lnTo>
                    <a:pt x="1001" y="447"/>
                  </a:lnTo>
                  <a:lnTo>
                    <a:pt x="1020" y="413"/>
                  </a:lnTo>
                  <a:lnTo>
                    <a:pt x="1021" y="397"/>
                  </a:lnTo>
                  <a:lnTo>
                    <a:pt x="1042" y="373"/>
                  </a:lnTo>
                  <a:lnTo>
                    <a:pt x="1049" y="363"/>
                  </a:lnTo>
                  <a:lnTo>
                    <a:pt x="1058" y="361"/>
                  </a:lnTo>
                  <a:lnTo>
                    <a:pt x="1067" y="361"/>
                  </a:lnTo>
                  <a:lnTo>
                    <a:pt x="1068" y="370"/>
                  </a:lnTo>
                  <a:lnTo>
                    <a:pt x="1067" y="379"/>
                  </a:lnTo>
                  <a:lnTo>
                    <a:pt x="1055" y="416"/>
                  </a:lnTo>
                  <a:lnTo>
                    <a:pt x="1045" y="434"/>
                  </a:lnTo>
                  <a:lnTo>
                    <a:pt x="1038" y="459"/>
                  </a:lnTo>
                  <a:lnTo>
                    <a:pt x="1035" y="472"/>
                  </a:lnTo>
                  <a:lnTo>
                    <a:pt x="1023" y="490"/>
                  </a:lnTo>
                  <a:lnTo>
                    <a:pt x="1020" y="503"/>
                  </a:lnTo>
                  <a:lnTo>
                    <a:pt x="1014" y="524"/>
                  </a:lnTo>
                  <a:lnTo>
                    <a:pt x="999" y="556"/>
                  </a:lnTo>
                  <a:lnTo>
                    <a:pt x="995" y="589"/>
                  </a:lnTo>
                  <a:lnTo>
                    <a:pt x="989" y="624"/>
                  </a:lnTo>
                  <a:lnTo>
                    <a:pt x="995" y="637"/>
                  </a:lnTo>
                  <a:lnTo>
                    <a:pt x="1001" y="643"/>
                  </a:lnTo>
                  <a:lnTo>
                    <a:pt x="998" y="652"/>
                  </a:lnTo>
                  <a:lnTo>
                    <a:pt x="993" y="661"/>
                  </a:lnTo>
                  <a:lnTo>
                    <a:pt x="974" y="681"/>
                  </a:lnTo>
                  <a:lnTo>
                    <a:pt x="977" y="695"/>
                  </a:lnTo>
                  <a:lnTo>
                    <a:pt x="970" y="705"/>
                  </a:lnTo>
                  <a:lnTo>
                    <a:pt x="970" y="719"/>
                  </a:lnTo>
                  <a:lnTo>
                    <a:pt x="965" y="735"/>
                  </a:lnTo>
                  <a:lnTo>
                    <a:pt x="968" y="761"/>
                  </a:lnTo>
                  <a:lnTo>
                    <a:pt x="974" y="782"/>
                  </a:lnTo>
                  <a:lnTo>
                    <a:pt x="974" y="791"/>
                  </a:lnTo>
                  <a:lnTo>
                    <a:pt x="962" y="823"/>
                  </a:lnTo>
                  <a:lnTo>
                    <a:pt x="964" y="836"/>
                  </a:lnTo>
                  <a:lnTo>
                    <a:pt x="956" y="863"/>
                  </a:lnTo>
                  <a:lnTo>
                    <a:pt x="949" y="878"/>
                  </a:lnTo>
                  <a:lnTo>
                    <a:pt x="946" y="903"/>
                  </a:lnTo>
                  <a:lnTo>
                    <a:pt x="958" y="952"/>
                  </a:lnTo>
                  <a:lnTo>
                    <a:pt x="962" y="972"/>
                  </a:lnTo>
                  <a:lnTo>
                    <a:pt x="965" y="983"/>
                  </a:lnTo>
                  <a:lnTo>
                    <a:pt x="967" y="997"/>
                  </a:lnTo>
                  <a:lnTo>
                    <a:pt x="980" y="1014"/>
                  </a:lnTo>
                  <a:lnTo>
                    <a:pt x="986" y="1017"/>
                  </a:lnTo>
                  <a:lnTo>
                    <a:pt x="983" y="1037"/>
                  </a:lnTo>
                  <a:lnTo>
                    <a:pt x="978" y="1052"/>
                  </a:lnTo>
                  <a:lnTo>
                    <a:pt x="977" y="1065"/>
                  </a:lnTo>
                  <a:lnTo>
                    <a:pt x="980" y="1073"/>
                  </a:lnTo>
                  <a:lnTo>
                    <a:pt x="980" y="1095"/>
                  </a:lnTo>
                  <a:lnTo>
                    <a:pt x="722" y="1114"/>
                  </a:lnTo>
                  <a:lnTo>
                    <a:pt x="446" y="1129"/>
                  </a:lnTo>
                  <a:lnTo>
                    <a:pt x="446" y="1130"/>
                  </a:lnTo>
                  <a:lnTo>
                    <a:pt x="446" y="1129"/>
                  </a:lnTo>
                  <a:lnTo>
                    <a:pt x="444" y="1123"/>
                  </a:lnTo>
                  <a:lnTo>
                    <a:pt x="441" y="1111"/>
                  </a:lnTo>
                  <a:lnTo>
                    <a:pt x="435" y="1102"/>
                  </a:lnTo>
                  <a:lnTo>
                    <a:pt x="428" y="1096"/>
                  </a:lnTo>
                  <a:lnTo>
                    <a:pt x="418" y="1091"/>
                  </a:lnTo>
                  <a:lnTo>
                    <a:pt x="410" y="1089"/>
                  </a:lnTo>
                  <a:lnTo>
                    <a:pt x="399" y="1086"/>
                  </a:lnTo>
                  <a:lnTo>
                    <a:pt x="387" y="1085"/>
                  </a:lnTo>
                  <a:lnTo>
                    <a:pt x="378" y="1080"/>
                  </a:lnTo>
                  <a:lnTo>
                    <a:pt x="374" y="1080"/>
                  </a:lnTo>
                  <a:lnTo>
                    <a:pt x="365" y="1074"/>
                  </a:lnTo>
                  <a:lnTo>
                    <a:pt x="360" y="1071"/>
                  </a:lnTo>
                  <a:lnTo>
                    <a:pt x="359" y="1065"/>
                  </a:lnTo>
                  <a:lnTo>
                    <a:pt x="356" y="1058"/>
                  </a:lnTo>
                  <a:lnTo>
                    <a:pt x="359" y="1052"/>
                  </a:lnTo>
                  <a:lnTo>
                    <a:pt x="357" y="1046"/>
                  </a:lnTo>
                  <a:lnTo>
                    <a:pt x="356" y="1040"/>
                  </a:lnTo>
                  <a:lnTo>
                    <a:pt x="353" y="1037"/>
                  </a:lnTo>
                  <a:lnTo>
                    <a:pt x="348" y="1033"/>
                  </a:lnTo>
                  <a:lnTo>
                    <a:pt x="345" y="1027"/>
                  </a:lnTo>
                  <a:lnTo>
                    <a:pt x="347" y="1020"/>
                  </a:lnTo>
                  <a:lnTo>
                    <a:pt x="344" y="1015"/>
                  </a:lnTo>
                  <a:lnTo>
                    <a:pt x="341" y="1006"/>
                  </a:lnTo>
                  <a:lnTo>
                    <a:pt x="344" y="1002"/>
                  </a:lnTo>
                  <a:lnTo>
                    <a:pt x="342" y="999"/>
                  </a:lnTo>
                  <a:lnTo>
                    <a:pt x="339" y="994"/>
                  </a:lnTo>
                  <a:lnTo>
                    <a:pt x="336" y="990"/>
                  </a:lnTo>
                  <a:lnTo>
                    <a:pt x="336" y="978"/>
                  </a:lnTo>
                  <a:lnTo>
                    <a:pt x="339" y="974"/>
                  </a:lnTo>
                  <a:lnTo>
                    <a:pt x="342" y="971"/>
                  </a:lnTo>
                  <a:lnTo>
                    <a:pt x="342" y="966"/>
                  </a:lnTo>
                  <a:lnTo>
                    <a:pt x="344" y="963"/>
                  </a:lnTo>
                  <a:lnTo>
                    <a:pt x="350" y="955"/>
                  </a:lnTo>
                  <a:lnTo>
                    <a:pt x="353" y="950"/>
                  </a:lnTo>
                  <a:lnTo>
                    <a:pt x="353" y="946"/>
                  </a:lnTo>
                  <a:lnTo>
                    <a:pt x="353" y="940"/>
                  </a:lnTo>
                  <a:lnTo>
                    <a:pt x="350" y="931"/>
                  </a:lnTo>
                  <a:lnTo>
                    <a:pt x="342" y="927"/>
                  </a:lnTo>
                  <a:lnTo>
                    <a:pt x="335" y="924"/>
                  </a:lnTo>
                  <a:lnTo>
                    <a:pt x="330" y="921"/>
                  </a:lnTo>
                  <a:lnTo>
                    <a:pt x="327" y="918"/>
                  </a:lnTo>
                  <a:lnTo>
                    <a:pt x="327" y="912"/>
                  </a:lnTo>
                  <a:lnTo>
                    <a:pt x="329" y="909"/>
                  </a:lnTo>
                  <a:lnTo>
                    <a:pt x="325" y="903"/>
                  </a:lnTo>
                  <a:lnTo>
                    <a:pt x="322" y="897"/>
                  </a:lnTo>
                  <a:lnTo>
                    <a:pt x="322" y="892"/>
                  </a:lnTo>
                  <a:lnTo>
                    <a:pt x="324" y="888"/>
                  </a:lnTo>
                  <a:lnTo>
                    <a:pt x="324" y="884"/>
                  </a:lnTo>
                  <a:lnTo>
                    <a:pt x="321" y="884"/>
                  </a:lnTo>
                  <a:lnTo>
                    <a:pt x="322" y="882"/>
                  </a:lnTo>
                  <a:lnTo>
                    <a:pt x="325" y="860"/>
                  </a:lnTo>
                  <a:lnTo>
                    <a:pt x="322" y="845"/>
                  </a:lnTo>
                  <a:lnTo>
                    <a:pt x="321" y="826"/>
                  </a:lnTo>
                  <a:lnTo>
                    <a:pt x="325" y="815"/>
                  </a:lnTo>
                  <a:lnTo>
                    <a:pt x="322" y="803"/>
                  </a:lnTo>
                  <a:lnTo>
                    <a:pt x="303" y="780"/>
                  </a:lnTo>
                  <a:lnTo>
                    <a:pt x="291" y="761"/>
                  </a:lnTo>
                  <a:lnTo>
                    <a:pt x="272" y="754"/>
                  </a:lnTo>
                  <a:lnTo>
                    <a:pt x="250" y="745"/>
                  </a:lnTo>
                  <a:lnTo>
                    <a:pt x="236" y="733"/>
                  </a:lnTo>
                  <a:lnTo>
                    <a:pt x="226" y="723"/>
                  </a:lnTo>
                  <a:lnTo>
                    <a:pt x="213" y="720"/>
                  </a:lnTo>
                  <a:lnTo>
                    <a:pt x="201" y="708"/>
                  </a:lnTo>
                  <a:lnTo>
                    <a:pt x="198" y="695"/>
                  </a:lnTo>
                  <a:lnTo>
                    <a:pt x="192" y="680"/>
                  </a:lnTo>
                  <a:lnTo>
                    <a:pt x="182" y="671"/>
                  </a:lnTo>
                  <a:lnTo>
                    <a:pt x="158" y="657"/>
                  </a:lnTo>
                  <a:lnTo>
                    <a:pt x="139" y="651"/>
                  </a:lnTo>
                  <a:lnTo>
                    <a:pt x="122" y="639"/>
                  </a:lnTo>
                  <a:lnTo>
                    <a:pt x="113" y="624"/>
                  </a:lnTo>
                  <a:lnTo>
                    <a:pt x="101" y="621"/>
                  </a:lnTo>
                  <a:lnTo>
                    <a:pt x="83" y="621"/>
                  </a:lnTo>
                  <a:lnTo>
                    <a:pt x="61" y="611"/>
                  </a:lnTo>
                  <a:lnTo>
                    <a:pt x="42" y="589"/>
                  </a:lnTo>
                  <a:lnTo>
                    <a:pt x="25" y="578"/>
                  </a:lnTo>
                  <a:lnTo>
                    <a:pt x="28" y="565"/>
                  </a:lnTo>
                  <a:lnTo>
                    <a:pt x="28" y="547"/>
                  </a:lnTo>
                  <a:lnTo>
                    <a:pt x="33" y="527"/>
                  </a:lnTo>
                  <a:lnTo>
                    <a:pt x="28" y="518"/>
                  </a:lnTo>
                  <a:lnTo>
                    <a:pt x="31" y="485"/>
                  </a:lnTo>
                  <a:lnTo>
                    <a:pt x="28" y="466"/>
                  </a:lnTo>
                  <a:lnTo>
                    <a:pt x="28" y="440"/>
                  </a:lnTo>
                  <a:lnTo>
                    <a:pt x="37" y="428"/>
                  </a:lnTo>
                  <a:lnTo>
                    <a:pt x="40" y="416"/>
                  </a:lnTo>
                  <a:lnTo>
                    <a:pt x="46" y="408"/>
                  </a:lnTo>
                  <a:lnTo>
                    <a:pt x="46" y="394"/>
                  </a:lnTo>
                  <a:lnTo>
                    <a:pt x="37" y="385"/>
                  </a:lnTo>
                  <a:lnTo>
                    <a:pt x="30" y="373"/>
                  </a:lnTo>
                  <a:lnTo>
                    <a:pt x="24" y="367"/>
                  </a:lnTo>
                  <a:lnTo>
                    <a:pt x="12" y="367"/>
                  </a:lnTo>
                  <a:lnTo>
                    <a:pt x="3" y="367"/>
                  </a:lnTo>
                  <a:lnTo>
                    <a:pt x="0" y="355"/>
                  </a:lnTo>
                  <a:lnTo>
                    <a:pt x="2" y="338"/>
                  </a:lnTo>
                  <a:lnTo>
                    <a:pt x="3" y="326"/>
                  </a:lnTo>
                  <a:lnTo>
                    <a:pt x="15" y="318"/>
                  </a:lnTo>
                  <a:lnTo>
                    <a:pt x="19" y="307"/>
                  </a:lnTo>
                  <a:lnTo>
                    <a:pt x="27" y="286"/>
                  </a:lnTo>
                  <a:lnTo>
                    <a:pt x="39" y="276"/>
                  </a:lnTo>
                  <a:lnTo>
                    <a:pt x="52" y="265"/>
                  </a:lnTo>
                  <a:lnTo>
                    <a:pt x="72" y="253"/>
                  </a:lnTo>
                  <a:lnTo>
                    <a:pt x="95" y="242"/>
                  </a:lnTo>
                  <a:lnTo>
                    <a:pt x="105" y="230"/>
                  </a:lnTo>
                  <a:lnTo>
                    <a:pt x="98" y="85"/>
                  </a:lnTo>
                  <a:lnTo>
                    <a:pt x="104" y="84"/>
                  </a:lnTo>
                  <a:lnTo>
                    <a:pt x="114" y="75"/>
                  </a:lnTo>
                  <a:lnTo>
                    <a:pt x="114" y="68"/>
                  </a:lnTo>
                  <a:lnTo>
                    <a:pt x="125" y="57"/>
                  </a:lnTo>
                  <a:lnTo>
                    <a:pt x="128" y="53"/>
                  </a:lnTo>
                  <a:lnTo>
                    <a:pt x="137" y="63"/>
                  </a:lnTo>
                  <a:lnTo>
                    <a:pt x="145" y="69"/>
                  </a:lnTo>
                  <a:lnTo>
                    <a:pt x="155" y="72"/>
                  </a:lnTo>
                  <a:lnTo>
                    <a:pt x="169" y="72"/>
                  </a:lnTo>
                  <a:lnTo>
                    <a:pt x="179" y="71"/>
                  </a:lnTo>
                  <a:lnTo>
                    <a:pt x="198" y="63"/>
                  </a:lnTo>
                  <a:lnTo>
                    <a:pt x="214" y="54"/>
                  </a:lnTo>
                  <a:lnTo>
                    <a:pt x="230" y="54"/>
                  </a:lnTo>
                  <a:lnTo>
                    <a:pt x="254" y="44"/>
                  </a:lnTo>
                  <a:lnTo>
                    <a:pt x="270" y="33"/>
                  </a:lnTo>
                  <a:lnTo>
                    <a:pt x="282" y="19"/>
                  </a:lnTo>
                  <a:lnTo>
                    <a:pt x="286" y="19"/>
                  </a:lnTo>
                  <a:lnTo>
                    <a:pt x="285" y="28"/>
                  </a:lnTo>
                  <a:lnTo>
                    <a:pt x="286" y="31"/>
                  </a:lnTo>
                  <a:lnTo>
                    <a:pt x="300" y="21"/>
                  </a:lnTo>
                  <a:lnTo>
                    <a:pt x="319" y="10"/>
                  </a:lnTo>
                  <a:lnTo>
                    <a:pt x="325" y="4"/>
                  </a:lnTo>
                  <a:lnTo>
                    <a:pt x="342" y="0"/>
                  </a:lnTo>
                  <a:lnTo>
                    <a:pt x="353" y="3"/>
                  </a:lnTo>
                  <a:lnTo>
                    <a:pt x="360" y="13"/>
                  </a:lnTo>
                  <a:lnTo>
                    <a:pt x="353" y="32"/>
                  </a:lnTo>
                  <a:lnTo>
                    <a:pt x="344" y="47"/>
                  </a:lnTo>
                  <a:lnTo>
                    <a:pt x="341" y="54"/>
                  </a:lnTo>
                  <a:lnTo>
                    <a:pt x="344" y="62"/>
                  </a:lnTo>
                  <a:lnTo>
                    <a:pt x="341" y="69"/>
                  </a:lnTo>
                  <a:lnTo>
                    <a:pt x="335" y="82"/>
                  </a:lnTo>
                  <a:lnTo>
                    <a:pt x="332" y="90"/>
                  </a:lnTo>
                  <a:lnTo>
                    <a:pt x="333" y="94"/>
                  </a:lnTo>
                  <a:lnTo>
                    <a:pt x="344" y="90"/>
                  </a:lnTo>
                  <a:lnTo>
                    <a:pt x="363" y="69"/>
                  </a:lnTo>
                  <a:lnTo>
                    <a:pt x="374" y="71"/>
                  </a:lnTo>
                  <a:lnTo>
                    <a:pt x="401" y="91"/>
                  </a:lnTo>
                  <a:lnTo>
                    <a:pt x="410" y="88"/>
                  </a:lnTo>
                  <a:lnTo>
                    <a:pt x="415" y="93"/>
                  </a:lnTo>
                  <a:lnTo>
                    <a:pt x="427" y="88"/>
                  </a:lnTo>
                  <a:lnTo>
                    <a:pt x="431" y="97"/>
                  </a:lnTo>
                  <a:lnTo>
                    <a:pt x="447" y="100"/>
                  </a:lnTo>
                  <a:lnTo>
                    <a:pt x="456" y="104"/>
                  </a:lnTo>
                  <a:lnTo>
                    <a:pt x="470" y="112"/>
                  </a:lnTo>
                  <a:lnTo>
                    <a:pt x="474" y="116"/>
                  </a:lnTo>
                  <a:lnTo>
                    <a:pt x="487" y="138"/>
                  </a:lnTo>
                  <a:lnTo>
                    <a:pt x="487" y="143"/>
                  </a:lnTo>
                  <a:lnTo>
                    <a:pt x="667" y="181"/>
                  </a:lnTo>
                  <a:lnTo>
                    <a:pt x="717" y="203"/>
                  </a:lnTo>
                  <a:lnTo>
                    <a:pt x="723" y="211"/>
                  </a:lnTo>
                  <a:lnTo>
                    <a:pt x="740" y="208"/>
                  </a:lnTo>
                  <a:lnTo>
                    <a:pt x="750" y="211"/>
                  </a:lnTo>
                  <a:lnTo>
                    <a:pt x="760" y="214"/>
                  </a:lnTo>
                  <a:lnTo>
                    <a:pt x="764" y="208"/>
                  </a:lnTo>
                  <a:lnTo>
                    <a:pt x="778" y="205"/>
                  </a:lnTo>
                  <a:lnTo>
                    <a:pt x="784" y="209"/>
                  </a:lnTo>
                  <a:lnTo>
                    <a:pt x="793" y="209"/>
                  </a:lnTo>
                  <a:lnTo>
                    <a:pt x="800" y="214"/>
                  </a:lnTo>
                  <a:lnTo>
                    <a:pt x="812" y="217"/>
                  </a:lnTo>
                  <a:lnTo>
                    <a:pt x="825" y="214"/>
                  </a:lnTo>
                  <a:lnTo>
                    <a:pt x="835" y="214"/>
                  </a:lnTo>
                  <a:lnTo>
                    <a:pt x="853" y="223"/>
                  </a:lnTo>
                  <a:lnTo>
                    <a:pt x="853" y="227"/>
                  </a:lnTo>
                  <a:lnTo>
                    <a:pt x="857" y="233"/>
                  </a:lnTo>
                  <a:lnTo>
                    <a:pt x="849" y="245"/>
                  </a:lnTo>
                  <a:lnTo>
                    <a:pt x="854" y="252"/>
                  </a:lnTo>
                  <a:lnTo>
                    <a:pt x="862" y="255"/>
                  </a:lnTo>
                  <a:lnTo>
                    <a:pt x="871" y="250"/>
                  </a:lnTo>
                  <a:lnTo>
                    <a:pt x="877" y="258"/>
                  </a:lnTo>
                  <a:lnTo>
                    <a:pt x="895" y="261"/>
                  </a:lnTo>
                  <a:lnTo>
                    <a:pt x="907" y="271"/>
                  </a:lnTo>
                  <a:lnTo>
                    <a:pt x="910" y="289"/>
                  </a:lnTo>
                  <a:lnTo>
                    <a:pt x="916" y="296"/>
                  </a:lnTo>
                  <a:lnTo>
                    <a:pt x="913" y="324"/>
                  </a:lnTo>
                  <a:lnTo>
                    <a:pt x="910" y="344"/>
                  </a:lnTo>
                  <a:lnTo>
                    <a:pt x="907" y="352"/>
                  </a:lnTo>
                  <a:lnTo>
                    <a:pt x="906" y="358"/>
                  </a:lnTo>
                  <a:lnTo>
                    <a:pt x="913" y="363"/>
                  </a:lnTo>
                  <a:lnTo>
                    <a:pt x="925" y="360"/>
                  </a:lnTo>
                  <a:lnTo>
                    <a:pt x="930" y="355"/>
                  </a:lnTo>
                  <a:lnTo>
                    <a:pt x="936" y="351"/>
                  </a:lnTo>
                  <a:lnTo>
                    <a:pt x="943" y="357"/>
                  </a:lnTo>
                  <a:lnTo>
                    <a:pt x="942" y="364"/>
                  </a:lnTo>
                  <a:lnTo>
                    <a:pt x="937" y="376"/>
                  </a:lnTo>
                  <a:lnTo>
                    <a:pt x="933" y="391"/>
                  </a:lnTo>
                  <a:lnTo>
                    <a:pt x="931" y="402"/>
                  </a:lnTo>
                  <a:lnTo>
                    <a:pt x="942" y="413"/>
                  </a:lnTo>
                  <a:lnTo>
                    <a:pt x="946" y="420"/>
                  </a:lnTo>
                  <a:lnTo>
                    <a:pt x="956" y="419"/>
                  </a:lnTo>
                  <a:lnTo>
                    <a:pt x="958" y="417"/>
                  </a:lnTo>
                </a:path>
              </a:pathLst>
            </a:custGeom>
            <a:solidFill>
              <a:srgbClr val="00CC66"/>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3" name="Freeform 182"/>
            <p:cNvSpPr>
              <a:spLocks/>
            </p:cNvSpPr>
            <p:nvPr/>
          </p:nvSpPr>
          <p:spPr bwMode="auto">
            <a:xfrm>
              <a:off x="2419351" y="3998520"/>
              <a:ext cx="169387" cy="286415"/>
            </a:xfrm>
            <a:custGeom>
              <a:avLst/>
              <a:gdLst>
                <a:gd name="T0" fmla="*/ 607 w 616"/>
                <a:gd name="T1" fmla="*/ 666 h 1065"/>
                <a:gd name="T2" fmla="*/ 340 w 616"/>
                <a:gd name="T3" fmla="*/ 22 h 1065"/>
                <a:gd name="T4" fmla="*/ 104 w 616"/>
                <a:gd name="T5" fmla="*/ 71 h 1065"/>
                <a:gd name="T6" fmla="*/ 56 w 616"/>
                <a:gd name="T7" fmla="*/ 88 h 1065"/>
                <a:gd name="T8" fmla="*/ 23 w 616"/>
                <a:gd name="T9" fmla="*/ 75 h 1065"/>
                <a:gd name="T10" fmla="*/ 68 w 616"/>
                <a:gd name="T11" fmla="*/ 658 h 1065"/>
                <a:gd name="T12" fmla="*/ 59 w 616"/>
                <a:gd name="T13" fmla="*/ 690 h 1065"/>
                <a:gd name="T14" fmla="*/ 63 w 616"/>
                <a:gd name="T15" fmla="*/ 735 h 1065"/>
                <a:gd name="T16" fmla="*/ 72 w 616"/>
                <a:gd name="T17" fmla="*/ 757 h 1065"/>
                <a:gd name="T18" fmla="*/ 77 w 616"/>
                <a:gd name="T19" fmla="*/ 776 h 1065"/>
                <a:gd name="T20" fmla="*/ 86 w 616"/>
                <a:gd name="T21" fmla="*/ 817 h 1065"/>
                <a:gd name="T22" fmla="*/ 62 w 616"/>
                <a:gd name="T23" fmla="*/ 862 h 1065"/>
                <a:gd name="T24" fmla="*/ 41 w 616"/>
                <a:gd name="T25" fmla="*/ 910 h 1065"/>
                <a:gd name="T26" fmla="*/ 17 w 616"/>
                <a:gd name="T27" fmla="*/ 947 h 1065"/>
                <a:gd name="T28" fmla="*/ 10 w 616"/>
                <a:gd name="T29" fmla="*/ 986 h 1065"/>
                <a:gd name="T30" fmla="*/ 0 w 616"/>
                <a:gd name="T31" fmla="*/ 1011 h 1065"/>
                <a:gd name="T32" fmla="*/ 0 w 616"/>
                <a:gd name="T33" fmla="*/ 1064 h 1065"/>
                <a:gd name="T34" fmla="*/ 23 w 616"/>
                <a:gd name="T35" fmla="*/ 1064 h 1065"/>
                <a:gd name="T36" fmla="*/ 26 w 616"/>
                <a:gd name="T37" fmla="*/ 1052 h 1065"/>
                <a:gd name="T38" fmla="*/ 32 w 616"/>
                <a:gd name="T39" fmla="*/ 1031 h 1065"/>
                <a:gd name="T40" fmla="*/ 53 w 616"/>
                <a:gd name="T41" fmla="*/ 1042 h 1065"/>
                <a:gd name="T42" fmla="*/ 98 w 616"/>
                <a:gd name="T43" fmla="*/ 1028 h 1065"/>
                <a:gd name="T44" fmla="*/ 121 w 616"/>
                <a:gd name="T45" fmla="*/ 1017 h 1065"/>
                <a:gd name="T46" fmla="*/ 168 w 616"/>
                <a:gd name="T47" fmla="*/ 1037 h 1065"/>
                <a:gd name="T48" fmla="*/ 197 w 616"/>
                <a:gd name="T49" fmla="*/ 1023 h 1065"/>
                <a:gd name="T50" fmla="*/ 212 w 616"/>
                <a:gd name="T51" fmla="*/ 1011 h 1065"/>
                <a:gd name="T52" fmla="*/ 230 w 616"/>
                <a:gd name="T53" fmla="*/ 1000 h 1065"/>
                <a:gd name="T54" fmla="*/ 252 w 616"/>
                <a:gd name="T55" fmla="*/ 1005 h 1065"/>
                <a:gd name="T56" fmla="*/ 273 w 616"/>
                <a:gd name="T57" fmla="*/ 1011 h 1065"/>
                <a:gd name="T58" fmla="*/ 302 w 616"/>
                <a:gd name="T59" fmla="*/ 997 h 1065"/>
                <a:gd name="T60" fmla="*/ 302 w 616"/>
                <a:gd name="T61" fmla="*/ 974 h 1065"/>
                <a:gd name="T62" fmla="*/ 314 w 616"/>
                <a:gd name="T63" fmla="*/ 963 h 1065"/>
                <a:gd name="T64" fmla="*/ 333 w 616"/>
                <a:gd name="T65" fmla="*/ 947 h 1065"/>
                <a:gd name="T66" fmla="*/ 355 w 616"/>
                <a:gd name="T67" fmla="*/ 968 h 1065"/>
                <a:gd name="T68" fmla="*/ 398 w 616"/>
                <a:gd name="T69" fmla="*/ 971 h 1065"/>
                <a:gd name="T70" fmla="*/ 420 w 616"/>
                <a:gd name="T71" fmla="*/ 944 h 1065"/>
                <a:gd name="T72" fmla="*/ 429 w 616"/>
                <a:gd name="T73" fmla="*/ 909 h 1065"/>
                <a:gd name="T74" fmla="*/ 442 w 616"/>
                <a:gd name="T75" fmla="*/ 897 h 1065"/>
                <a:gd name="T76" fmla="*/ 460 w 616"/>
                <a:gd name="T77" fmla="*/ 892 h 1065"/>
                <a:gd name="T78" fmla="*/ 466 w 616"/>
                <a:gd name="T79" fmla="*/ 872 h 1065"/>
                <a:gd name="T80" fmla="*/ 472 w 616"/>
                <a:gd name="T81" fmla="*/ 853 h 1065"/>
                <a:gd name="T82" fmla="*/ 491 w 616"/>
                <a:gd name="T83" fmla="*/ 842 h 1065"/>
                <a:gd name="T84" fmla="*/ 501 w 616"/>
                <a:gd name="T85" fmla="*/ 811 h 1065"/>
                <a:gd name="T86" fmla="*/ 501 w 616"/>
                <a:gd name="T87" fmla="*/ 782 h 1065"/>
                <a:gd name="T88" fmla="*/ 520 w 616"/>
                <a:gd name="T89" fmla="*/ 772 h 1065"/>
                <a:gd name="T90" fmla="*/ 534 w 616"/>
                <a:gd name="T91" fmla="*/ 772 h 1065"/>
                <a:gd name="T92" fmla="*/ 568 w 616"/>
                <a:gd name="T93" fmla="*/ 766 h 1065"/>
                <a:gd name="T94" fmla="*/ 585 w 616"/>
                <a:gd name="T95" fmla="*/ 754 h 1065"/>
                <a:gd name="T96" fmla="*/ 604 w 616"/>
                <a:gd name="T97" fmla="*/ 748 h 1065"/>
                <a:gd name="T98" fmla="*/ 613 w 616"/>
                <a:gd name="T99" fmla="*/ 738 h 1065"/>
                <a:gd name="T100" fmla="*/ 609 w 616"/>
                <a:gd name="T101" fmla="*/ 720 h 1065"/>
                <a:gd name="T102" fmla="*/ 604 w 616"/>
                <a:gd name="T103" fmla="*/ 696 h 1065"/>
                <a:gd name="T104" fmla="*/ 603 w 616"/>
                <a:gd name="T105" fmla="*/ 671 h 10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6"/>
                <a:gd name="T160" fmla="*/ 0 h 1065"/>
                <a:gd name="T161" fmla="*/ 616 w 616"/>
                <a:gd name="T162" fmla="*/ 1065 h 10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6" h="1065">
                  <a:moveTo>
                    <a:pt x="607" y="668"/>
                  </a:moveTo>
                  <a:lnTo>
                    <a:pt x="607" y="668"/>
                  </a:lnTo>
                  <a:lnTo>
                    <a:pt x="607" y="666"/>
                  </a:lnTo>
                  <a:lnTo>
                    <a:pt x="571" y="341"/>
                  </a:lnTo>
                  <a:lnTo>
                    <a:pt x="528" y="0"/>
                  </a:lnTo>
                  <a:lnTo>
                    <a:pt x="340" y="22"/>
                  </a:lnTo>
                  <a:lnTo>
                    <a:pt x="144" y="42"/>
                  </a:lnTo>
                  <a:lnTo>
                    <a:pt x="125" y="59"/>
                  </a:lnTo>
                  <a:lnTo>
                    <a:pt x="104" y="71"/>
                  </a:lnTo>
                  <a:lnTo>
                    <a:pt x="77" y="84"/>
                  </a:lnTo>
                  <a:lnTo>
                    <a:pt x="66" y="88"/>
                  </a:lnTo>
                  <a:lnTo>
                    <a:pt x="56" y="88"/>
                  </a:lnTo>
                  <a:lnTo>
                    <a:pt x="45" y="88"/>
                  </a:lnTo>
                  <a:lnTo>
                    <a:pt x="35" y="84"/>
                  </a:lnTo>
                  <a:lnTo>
                    <a:pt x="23" y="75"/>
                  </a:lnTo>
                  <a:lnTo>
                    <a:pt x="16" y="69"/>
                  </a:lnTo>
                  <a:lnTo>
                    <a:pt x="13" y="65"/>
                  </a:lnTo>
                  <a:lnTo>
                    <a:pt x="68" y="658"/>
                  </a:lnTo>
                  <a:lnTo>
                    <a:pt x="68" y="663"/>
                  </a:lnTo>
                  <a:lnTo>
                    <a:pt x="62" y="671"/>
                  </a:lnTo>
                  <a:lnTo>
                    <a:pt x="59" y="690"/>
                  </a:lnTo>
                  <a:lnTo>
                    <a:pt x="54" y="707"/>
                  </a:lnTo>
                  <a:lnTo>
                    <a:pt x="56" y="729"/>
                  </a:lnTo>
                  <a:lnTo>
                    <a:pt x="63" y="735"/>
                  </a:lnTo>
                  <a:lnTo>
                    <a:pt x="66" y="739"/>
                  </a:lnTo>
                  <a:lnTo>
                    <a:pt x="68" y="746"/>
                  </a:lnTo>
                  <a:lnTo>
                    <a:pt x="72" y="757"/>
                  </a:lnTo>
                  <a:lnTo>
                    <a:pt x="79" y="760"/>
                  </a:lnTo>
                  <a:lnTo>
                    <a:pt x="79" y="769"/>
                  </a:lnTo>
                  <a:lnTo>
                    <a:pt x="77" y="776"/>
                  </a:lnTo>
                  <a:lnTo>
                    <a:pt x="80" y="791"/>
                  </a:lnTo>
                  <a:lnTo>
                    <a:pt x="85" y="800"/>
                  </a:lnTo>
                  <a:lnTo>
                    <a:pt x="86" y="817"/>
                  </a:lnTo>
                  <a:lnTo>
                    <a:pt x="79" y="826"/>
                  </a:lnTo>
                  <a:lnTo>
                    <a:pt x="68" y="841"/>
                  </a:lnTo>
                  <a:lnTo>
                    <a:pt x="62" y="862"/>
                  </a:lnTo>
                  <a:lnTo>
                    <a:pt x="54" y="881"/>
                  </a:lnTo>
                  <a:lnTo>
                    <a:pt x="47" y="895"/>
                  </a:lnTo>
                  <a:lnTo>
                    <a:pt x="41" y="910"/>
                  </a:lnTo>
                  <a:lnTo>
                    <a:pt x="33" y="919"/>
                  </a:lnTo>
                  <a:lnTo>
                    <a:pt x="23" y="934"/>
                  </a:lnTo>
                  <a:lnTo>
                    <a:pt x="17" y="947"/>
                  </a:lnTo>
                  <a:lnTo>
                    <a:pt x="16" y="956"/>
                  </a:lnTo>
                  <a:lnTo>
                    <a:pt x="14" y="971"/>
                  </a:lnTo>
                  <a:lnTo>
                    <a:pt x="10" y="986"/>
                  </a:lnTo>
                  <a:lnTo>
                    <a:pt x="8" y="996"/>
                  </a:lnTo>
                  <a:lnTo>
                    <a:pt x="1" y="1002"/>
                  </a:lnTo>
                  <a:lnTo>
                    <a:pt x="0" y="1011"/>
                  </a:lnTo>
                  <a:lnTo>
                    <a:pt x="0" y="1033"/>
                  </a:lnTo>
                  <a:lnTo>
                    <a:pt x="3" y="1056"/>
                  </a:lnTo>
                  <a:lnTo>
                    <a:pt x="0" y="1064"/>
                  </a:lnTo>
                  <a:lnTo>
                    <a:pt x="0" y="1065"/>
                  </a:lnTo>
                  <a:lnTo>
                    <a:pt x="10" y="1065"/>
                  </a:lnTo>
                  <a:lnTo>
                    <a:pt x="23" y="1064"/>
                  </a:lnTo>
                  <a:lnTo>
                    <a:pt x="26" y="1061"/>
                  </a:lnTo>
                  <a:lnTo>
                    <a:pt x="27" y="1056"/>
                  </a:lnTo>
                  <a:lnTo>
                    <a:pt x="26" y="1052"/>
                  </a:lnTo>
                  <a:lnTo>
                    <a:pt x="20" y="1046"/>
                  </a:lnTo>
                  <a:lnTo>
                    <a:pt x="20" y="1037"/>
                  </a:lnTo>
                  <a:lnTo>
                    <a:pt x="32" y="1031"/>
                  </a:lnTo>
                  <a:lnTo>
                    <a:pt x="38" y="1037"/>
                  </a:lnTo>
                  <a:lnTo>
                    <a:pt x="42" y="1043"/>
                  </a:lnTo>
                  <a:lnTo>
                    <a:pt x="53" y="1042"/>
                  </a:lnTo>
                  <a:lnTo>
                    <a:pt x="62" y="1034"/>
                  </a:lnTo>
                  <a:lnTo>
                    <a:pt x="71" y="1031"/>
                  </a:lnTo>
                  <a:lnTo>
                    <a:pt x="98" y="1028"/>
                  </a:lnTo>
                  <a:lnTo>
                    <a:pt x="109" y="1025"/>
                  </a:lnTo>
                  <a:lnTo>
                    <a:pt x="113" y="1018"/>
                  </a:lnTo>
                  <a:lnTo>
                    <a:pt x="121" y="1017"/>
                  </a:lnTo>
                  <a:lnTo>
                    <a:pt x="140" y="1023"/>
                  </a:lnTo>
                  <a:lnTo>
                    <a:pt x="153" y="1028"/>
                  </a:lnTo>
                  <a:lnTo>
                    <a:pt x="168" y="1037"/>
                  </a:lnTo>
                  <a:lnTo>
                    <a:pt x="184" y="1037"/>
                  </a:lnTo>
                  <a:lnTo>
                    <a:pt x="197" y="1028"/>
                  </a:lnTo>
                  <a:lnTo>
                    <a:pt x="197" y="1023"/>
                  </a:lnTo>
                  <a:lnTo>
                    <a:pt x="200" y="1020"/>
                  </a:lnTo>
                  <a:lnTo>
                    <a:pt x="206" y="1014"/>
                  </a:lnTo>
                  <a:lnTo>
                    <a:pt x="212" y="1011"/>
                  </a:lnTo>
                  <a:lnTo>
                    <a:pt x="221" y="1009"/>
                  </a:lnTo>
                  <a:lnTo>
                    <a:pt x="224" y="1005"/>
                  </a:lnTo>
                  <a:lnTo>
                    <a:pt x="230" y="1000"/>
                  </a:lnTo>
                  <a:lnTo>
                    <a:pt x="240" y="996"/>
                  </a:lnTo>
                  <a:lnTo>
                    <a:pt x="246" y="999"/>
                  </a:lnTo>
                  <a:lnTo>
                    <a:pt x="252" y="1005"/>
                  </a:lnTo>
                  <a:lnTo>
                    <a:pt x="255" y="1011"/>
                  </a:lnTo>
                  <a:lnTo>
                    <a:pt x="265" y="1012"/>
                  </a:lnTo>
                  <a:lnTo>
                    <a:pt x="273" y="1011"/>
                  </a:lnTo>
                  <a:lnTo>
                    <a:pt x="292" y="1005"/>
                  </a:lnTo>
                  <a:lnTo>
                    <a:pt x="297" y="1003"/>
                  </a:lnTo>
                  <a:lnTo>
                    <a:pt x="302" y="997"/>
                  </a:lnTo>
                  <a:lnTo>
                    <a:pt x="300" y="989"/>
                  </a:lnTo>
                  <a:lnTo>
                    <a:pt x="299" y="978"/>
                  </a:lnTo>
                  <a:lnTo>
                    <a:pt x="302" y="974"/>
                  </a:lnTo>
                  <a:lnTo>
                    <a:pt x="305" y="972"/>
                  </a:lnTo>
                  <a:lnTo>
                    <a:pt x="309" y="972"/>
                  </a:lnTo>
                  <a:lnTo>
                    <a:pt x="314" y="963"/>
                  </a:lnTo>
                  <a:lnTo>
                    <a:pt x="318" y="954"/>
                  </a:lnTo>
                  <a:lnTo>
                    <a:pt x="324" y="950"/>
                  </a:lnTo>
                  <a:lnTo>
                    <a:pt x="333" y="947"/>
                  </a:lnTo>
                  <a:lnTo>
                    <a:pt x="343" y="949"/>
                  </a:lnTo>
                  <a:lnTo>
                    <a:pt x="346" y="952"/>
                  </a:lnTo>
                  <a:lnTo>
                    <a:pt x="355" y="968"/>
                  </a:lnTo>
                  <a:lnTo>
                    <a:pt x="367" y="974"/>
                  </a:lnTo>
                  <a:lnTo>
                    <a:pt x="382" y="974"/>
                  </a:lnTo>
                  <a:lnTo>
                    <a:pt x="398" y="971"/>
                  </a:lnTo>
                  <a:lnTo>
                    <a:pt x="405" y="966"/>
                  </a:lnTo>
                  <a:lnTo>
                    <a:pt x="414" y="957"/>
                  </a:lnTo>
                  <a:lnTo>
                    <a:pt x="420" y="944"/>
                  </a:lnTo>
                  <a:lnTo>
                    <a:pt x="419" y="928"/>
                  </a:lnTo>
                  <a:lnTo>
                    <a:pt x="420" y="925"/>
                  </a:lnTo>
                  <a:lnTo>
                    <a:pt x="429" y="909"/>
                  </a:lnTo>
                  <a:lnTo>
                    <a:pt x="432" y="904"/>
                  </a:lnTo>
                  <a:lnTo>
                    <a:pt x="434" y="900"/>
                  </a:lnTo>
                  <a:lnTo>
                    <a:pt x="442" y="897"/>
                  </a:lnTo>
                  <a:lnTo>
                    <a:pt x="445" y="898"/>
                  </a:lnTo>
                  <a:lnTo>
                    <a:pt x="451" y="900"/>
                  </a:lnTo>
                  <a:lnTo>
                    <a:pt x="460" y="892"/>
                  </a:lnTo>
                  <a:lnTo>
                    <a:pt x="466" y="884"/>
                  </a:lnTo>
                  <a:lnTo>
                    <a:pt x="466" y="878"/>
                  </a:lnTo>
                  <a:lnTo>
                    <a:pt x="466" y="872"/>
                  </a:lnTo>
                  <a:lnTo>
                    <a:pt x="466" y="866"/>
                  </a:lnTo>
                  <a:lnTo>
                    <a:pt x="469" y="860"/>
                  </a:lnTo>
                  <a:lnTo>
                    <a:pt x="472" y="853"/>
                  </a:lnTo>
                  <a:lnTo>
                    <a:pt x="481" y="848"/>
                  </a:lnTo>
                  <a:lnTo>
                    <a:pt x="488" y="847"/>
                  </a:lnTo>
                  <a:lnTo>
                    <a:pt x="491" y="842"/>
                  </a:lnTo>
                  <a:lnTo>
                    <a:pt x="494" y="836"/>
                  </a:lnTo>
                  <a:lnTo>
                    <a:pt x="498" y="831"/>
                  </a:lnTo>
                  <a:lnTo>
                    <a:pt x="501" y="811"/>
                  </a:lnTo>
                  <a:lnTo>
                    <a:pt x="500" y="806"/>
                  </a:lnTo>
                  <a:lnTo>
                    <a:pt x="498" y="797"/>
                  </a:lnTo>
                  <a:lnTo>
                    <a:pt x="501" y="782"/>
                  </a:lnTo>
                  <a:lnTo>
                    <a:pt x="511" y="775"/>
                  </a:lnTo>
                  <a:lnTo>
                    <a:pt x="516" y="773"/>
                  </a:lnTo>
                  <a:lnTo>
                    <a:pt x="520" y="772"/>
                  </a:lnTo>
                  <a:lnTo>
                    <a:pt x="526" y="770"/>
                  </a:lnTo>
                  <a:lnTo>
                    <a:pt x="532" y="772"/>
                  </a:lnTo>
                  <a:lnTo>
                    <a:pt x="534" y="772"/>
                  </a:lnTo>
                  <a:lnTo>
                    <a:pt x="545" y="775"/>
                  </a:lnTo>
                  <a:lnTo>
                    <a:pt x="560" y="773"/>
                  </a:lnTo>
                  <a:lnTo>
                    <a:pt x="568" y="766"/>
                  </a:lnTo>
                  <a:lnTo>
                    <a:pt x="575" y="761"/>
                  </a:lnTo>
                  <a:lnTo>
                    <a:pt x="581" y="755"/>
                  </a:lnTo>
                  <a:lnTo>
                    <a:pt x="585" y="754"/>
                  </a:lnTo>
                  <a:lnTo>
                    <a:pt x="593" y="754"/>
                  </a:lnTo>
                  <a:lnTo>
                    <a:pt x="598" y="752"/>
                  </a:lnTo>
                  <a:lnTo>
                    <a:pt x="604" y="748"/>
                  </a:lnTo>
                  <a:lnTo>
                    <a:pt x="610" y="748"/>
                  </a:lnTo>
                  <a:lnTo>
                    <a:pt x="615" y="742"/>
                  </a:lnTo>
                  <a:lnTo>
                    <a:pt x="613" y="738"/>
                  </a:lnTo>
                  <a:lnTo>
                    <a:pt x="616" y="732"/>
                  </a:lnTo>
                  <a:lnTo>
                    <a:pt x="615" y="723"/>
                  </a:lnTo>
                  <a:lnTo>
                    <a:pt x="609" y="720"/>
                  </a:lnTo>
                  <a:lnTo>
                    <a:pt x="604" y="713"/>
                  </a:lnTo>
                  <a:lnTo>
                    <a:pt x="606" y="701"/>
                  </a:lnTo>
                  <a:lnTo>
                    <a:pt x="604" y="696"/>
                  </a:lnTo>
                  <a:lnTo>
                    <a:pt x="598" y="687"/>
                  </a:lnTo>
                  <a:lnTo>
                    <a:pt x="600" y="678"/>
                  </a:lnTo>
                  <a:lnTo>
                    <a:pt x="603" y="671"/>
                  </a:lnTo>
                  <a:lnTo>
                    <a:pt x="607" y="668"/>
                  </a:lnTo>
                </a:path>
              </a:pathLst>
            </a:custGeom>
            <a:solidFill>
              <a:srgbClr val="00CC66"/>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4" name="Freeform 183"/>
            <p:cNvSpPr>
              <a:spLocks/>
            </p:cNvSpPr>
            <p:nvPr/>
          </p:nvSpPr>
          <p:spPr bwMode="auto">
            <a:xfrm>
              <a:off x="1912895" y="3506786"/>
              <a:ext cx="370738" cy="419087"/>
            </a:xfrm>
            <a:custGeom>
              <a:avLst/>
              <a:gdLst>
                <a:gd name="T0" fmla="*/ 1095 w 1332"/>
                <a:gd name="T1" fmla="*/ 1430 h 1511"/>
                <a:gd name="T2" fmla="*/ 1065 w 1332"/>
                <a:gd name="T3" fmla="*/ 1365 h 1511"/>
                <a:gd name="T4" fmla="*/ 1000 w 1332"/>
                <a:gd name="T5" fmla="*/ 1327 h 1511"/>
                <a:gd name="T6" fmla="*/ 966 w 1332"/>
                <a:gd name="T7" fmla="*/ 1284 h 1511"/>
                <a:gd name="T8" fmla="*/ 896 w 1332"/>
                <a:gd name="T9" fmla="*/ 1243 h 1511"/>
                <a:gd name="T10" fmla="*/ 835 w 1332"/>
                <a:gd name="T11" fmla="*/ 1215 h 1511"/>
                <a:gd name="T12" fmla="*/ 802 w 1332"/>
                <a:gd name="T13" fmla="*/ 1151 h 1511"/>
                <a:gd name="T14" fmla="*/ 802 w 1332"/>
                <a:gd name="T15" fmla="*/ 1070 h 1511"/>
                <a:gd name="T16" fmla="*/ 820 w 1332"/>
                <a:gd name="T17" fmla="*/ 1012 h 1511"/>
                <a:gd name="T18" fmla="*/ 798 w 1332"/>
                <a:gd name="T19" fmla="*/ 971 h 1511"/>
                <a:gd name="T20" fmla="*/ 776 w 1332"/>
                <a:gd name="T21" fmla="*/ 942 h 1511"/>
                <a:gd name="T22" fmla="*/ 801 w 1332"/>
                <a:gd name="T23" fmla="*/ 890 h 1511"/>
                <a:gd name="T24" fmla="*/ 869 w 1332"/>
                <a:gd name="T25" fmla="*/ 846 h 1511"/>
                <a:gd name="T26" fmla="*/ 888 w 1332"/>
                <a:gd name="T27" fmla="*/ 679 h 1511"/>
                <a:gd name="T28" fmla="*/ 914 w 1332"/>
                <a:gd name="T29" fmla="*/ 639 h 1511"/>
                <a:gd name="T30" fmla="*/ 1030 w 1332"/>
                <a:gd name="T31" fmla="*/ 536 h 1511"/>
                <a:gd name="T32" fmla="*/ 1165 w 1332"/>
                <a:gd name="T33" fmla="*/ 400 h 1511"/>
                <a:gd name="T34" fmla="*/ 1292 w 1332"/>
                <a:gd name="T35" fmla="*/ 341 h 1511"/>
                <a:gd name="T36" fmla="*/ 1332 w 1332"/>
                <a:gd name="T37" fmla="*/ 307 h 1511"/>
                <a:gd name="T38" fmla="*/ 1283 w 1332"/>
                <a:gd name="T39" fmla="*/ 314 h 1511"/>
                <a:gd name="T40" fmla="*/ 1233 w 1332"/>
                <a:gd name="T41" fmla="*/ 288 h 1511"/>
                <a:gd name="T42" fmla="*/ 1124 w 1332"/>
                <a:gd name="T43" fmla="*/ 303 h 1511"/>
                <a:gd name="T44" fmla="*/ 1099 w 1332"/>
                <a:gd name="T45" fmla="*/ 261 h 1511"/>
                <a:gd name="T46" fmla="*/ 1054 w 1332"/>
                <a:gd name="T47" fmla="*/ 294 h 1511"/>
                <a:gd name="T48" fmla="*/ 982 w 1332"/>
                <a:gd name="T49" fmla="*/ 306 h 1511"/>
                <a:gd name="T50" fmla="*/ 950 w 1332"/>
                <a:gd name="T51" fmla="*/ 283 h 1511"/>
                <a:gd name="T52" fmla="*/ 916 w 1332"/>
                <a:gd name="T53" fmla="*/ 276 h 1511"/>
                <a:gd name="T54" fmla="*/ 881 w 1332"/>
                <a:gd name="T55" fmla="*/ 245 h 1511"/>
                <a:gd name="T56" fmla="*/ 851 w 1332"/>
                <a:gd name="T57" fmla="*/ 276 h 1511"/>
                <a:gd name="T58" fmla="*/ 823 w 1332"/>
                <a:gd name="T59" fmla="*/ 245 h 1511"/>
                <a:gd name="T60" fmla="*/ 798 w 1332"/>
                <a:gd name="T61" fmla="*/ 220 h 1511"/>
                <a:gd name="T62" fmla="*/ 739 w 1332"/>
                <a:gd name="T63" fmla="*/ 188 h 1511"/>
                <a:gd name="T64" fmla="*/ 658 w 1332"/>
                <a:gd name="T65" fmla="*/ 194 h 1511"/>
                <a:gd name="T66" fmla="*/ 599 w 1332"/>
                <a:gd name="T67" fmla="*/ 218 h 1511"/>
                <a:gd name="T68" fmla="*/ 575 w 1332"/>
                <a:gd name="T69" fmla="*/ 188 h 1511"/>
                <a:gd name="T70" fmla="*/ 509 w 1332"/>
                <a:gd name="T71" fmla="*/ 176 h 1511"/>
                <a:gd name="T72" fmla="*/ 464 w 1332"/>
                <a:gd name="T73" fmla="*/ 173 h 1511"/>
                <a:gd name="T74" fmla="*/ 430 w 1332"/>
                <a:gd name="T75" fmla="*/ 126 h 1511"/>
                <a:gd name="T76" fmla="*/ 380 w 1332"/>
                <a:gd name="T77" fmla="*/ 3 h 1511"/>
                <a:gd name="T78" fmla="*/ 0 w 1332"/>
                <a:gd name="T79" fmla="*/ 95 h 1511"/>
                <a:gd name="T80" fmla="*/ 22 w 1332"/>
                <a:gd name="T81" fmla="*/ 188 h 1511"/>
                <a:gd name="T82" fmla="*/ 13 w 1332"/>
                <a:gd name="T83" fmla="*/ 303 h 1511"/>
                <a:gd name="T84" fmla="*/ 45 w 1332"/>
                <a:gd name="T85" fmla="*/ 425 h 1511"/>
                <a:gd name="T86" fmla="*/ 72 w 1332"/>
                <a:gd name="T87" fmla="*/ 643 h 1511"/>
                <a:gd name="T88" fmla="*/ 84 w 1332"/>
                <a:gd name="T89" fmla="*/ 768 h 1511"/>
                <a:gd name="T90" fmla="*/ 107 w 1332"/>
                <a:gd name="T91" fmla="*/ 886 h 1511"/>
                <a:gd name="T92" fmla="*/ 69 w 1332"/>
                <a:gd name="T93" fmla="*/ 953 h 1511"/>
                <a:gd name="T94" fmla="*/ 72 w 1332"/>
                <a:gd name="T95" fmla="*/ 996 h 1511"/>
                <a:gd name="T96" fmla="*/ 107 w 1332"/>
                <a:gd name="T97" fmla="*/ 1027 h 1511"/>
                <a:gd name="T98" fmla="*/ 125 w 1332"/>
                <a:gd name="T99" fmla="*/ 1510 h 1511"/>
                <a:gd name="T100" fmla="*/ 1096 w 1332"/>
                <a:gd name="T101" fmla="*/ 1486 h 1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2"/>
                <a:gd name="T154" fmla="*/ 0 h 1511"/>
                <a:gd name="T155" fmla="*/ 1332 w 1332"/>
                <a:gd name="T156" fmla="*/ 1511 h 15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2" h="1511">
                  <a:moveTo>
                    <a:pt x="1096" y="1486"/>
                  </a:moveTo>
                  <a:lnTo>
                    <a:pt x="1099" y="1464"/>
                  </a:lnTo>
                  <a:lnTo>
                    <a:pt x="1096" y="1449"/>
                  </a:lnTo>
                  <a:lnTo>
                    <a:pt x="1095" y="1430"/>
                  </a:lnTo>
                  <a:lnTo>
                    <a:pt x="1099" y="1419"/>
                  </a:lnTo>
                  <a:lnTo>
                    <a:pt x="1096" y="1407"/>
                  </a:lnTo>
                  <a:lnTo>
                    <a:pt x="1077" y="1384"/>
                  </a:lnTo>
                  <a:lnTo>
                    <a:pt x="1065" y="1365"/>
                  </a:lnTo>
                  <a:lnTo>
                    <a:pt x="1046" y="1358"/>
                  </a:lnTo>
                  <a:lnTo>
                    <a:pt x="1024" y="1349"/>
                  </a:lnTo>
                  <a:lnTo>
                    <a:pt x="1010" y="1337"/>
                  </a:lnTo>
                  <a:lnTo>
                    <a:pt x="1000" y="1327"/>
                  </a:lnTo>
                  <a:lnTo>
                    <a:pt x="987" y="1324"/>
                  </a:lnTo>
                  <a:lnTo>
                    <a:pt x="975" y="1312"/>
                  </a:lnTo>
                  <a:lnTo>
                    <a:pt x="972" y="1299"/>
                  </a:lnTo>
                  <a:lnTo>
                    <a:pt x="966" y="1284"/>
                  </a:lnTo>
                  <a:lnTo>
                    <a:pt x="956" y="1275"/>
                  </a:lnTo>
                  <a:lnTo>
                    <a:pt x="932" y="1261"/>
                  </a:lnTo>
                  <a:lnTo>
                    <a:pt x="913" y="1255"/>
                  </a:lnTo>
                  <a:lnTo>
                    <a:pt x="896" y="1243"/>
                  </a:lnTo>
                  <a:lnTo>
                    <a:pt x="887" y="1228"/>
                  </a:lnTo>
                  <a:lnTo>
                    <a:pt x="875" y="1225"/>
                  </a:lnTo>
                  <a:lnTo>
                    <a:pt x="857" y="1225"/>
                  </a:lnTo>
                  <a:lnTo>
                    <a:pt x="835" y="1215"/>
                  </a:lnTo>
                  <a:lnTo>
                    <a:pt x="816" y="1193"/>
                  </a:lnTo>
                  <a:lnTo>
                    <a:pt x="799" y="1182"/>
                  </a:lnTo>
                  <a:lnTo>
                    <a:pt x="802" y="1169"/>
                  </a:lnTo>
                  <a:lnTo>
                    <a:pt x="802" y="1151"/>
                  </a:lnTo>
                  <a:lnTo>
                    <a:pt x="807" y="1131"/>
                  </a:lnTo>
                  <a:lnTo>
                    <a:pt x="802" y="1122"/>
                  </a:lnTo>
                  <a:lnTo>
                    <a:pt x="805" y="1089"/>
                  </a:lnTo>
                  <a:lnTo>
                    <a:pt x="802" y="1070"/>
                  </a:lnTo>
                  <a:lnTo>
                    <a:pt x="802" y="1044"/>
                  </a:lnTo>
                  <a:lnTo>
                    <a:pt x="811" y="1032"/>
                  </a:lnTo>
                  <a:lnTo>
                    <a:pt x="814" y="1020"/>
                  </a:lnTo>
                  <a:lnTo>
                    <a:pt x="820" y="1012"/>
                  </a:lnTo>
                  <a:lnTo>
                    <a:pt x="820" y="998"/>
                  </a:lnTo>
                  <a:lnTo>
                    <a:pt x="811" y="989"/>
                  </a:lnTo>
                  <a:lnTo>
                    <a:pt x="804" y="977"/>
                  </a:lnTo>
                  <a:lnTo>
                    <a:pt x="798" y="971"/>
                  </a:lnTo>
                  <a:lnTo>
                    <a:pt x="786" y="971"/>
                  </a:lnTo>
                  <a:lnTo>
                    <a:pt x="777" y="971"/>
                  </a:lnTo>
                  <a:lnTo>
                    <a:pt x="774" y="959"/>
                  </a:lnTo>
                  <a:lnTo>
                    <a:pt x="776" y="942"/>
                  </a:lnTo>
                  <a:lnTo>
                    <a:pt x="777" y="930"/>
                  </a:lnTo>
                  <a:lnTo>
                    <a:pt x="789" y="922"/>
                  </a:lnTo>
                  <a:lnTo>
                    <a:pt x="793" y="911"/>
                  </a:lnTo>
                  <a:lnTo>
                    <a:pt x="801" y="890"/>
                  </a:lnTo>
                  <a:lnTo>
                    <a:pt x="813" y="880"/>
                  </a:lnTo>
                  <a:lnTo>
                    <a:pt x="826" y="869"/>
                  </a:lnTo>
                  <a:lnTo>
                    <a:pt x="846" y="857"/>
                  </a:lnTo>
                  <a:lnTo>
                    <a:pt x="869" y="846"/>
                  </a:lnTo>
                  <a:lnTo>
                    <a:pt x="879" y="834"/>
                  </a:lnTo>
                  <a:lnTo>
                    <a:pt x="872" y="689"/>
                  </a:lnTo>
                  <a:lnTo>
                    <a:pt x="878" y="688"/>
                  </a:lnTo>
                  <a:lnTo>
                    <a:pt x="888" y="679"/>
                  </a:lnTo>
                  <a:lnTo>
                    <a:pt x="888" y="672"/>
                  </a:lnTo>
                  <a:lnTo>
                    <a:pt x="899" y="661"/>
                  </a:lnTo>
                  <a:lnTo>
                    <a:pt x="905" y="651"/>
                  </a:lnTo>
                  <a:lnTo>
                    <a:pt x="914" y="639"/>
                  </a:lnTo>
                  <a:lnTo>
                    <a:pt x="953" y="613"/>
                  </a:lnTo>
                  <a:lnTo>
                    <a:pt x="994" y="570"/>
                  </a:lnTo>
                  <a:lnTo>
                    <a:pt x="1013" y="557"/>
                  </a:lnTo>
                  <a:lnTo>
                    <a:pt x="1030" y="536"/>
                  </a:lnTo>
                  <a:lnTo>
                    <a:pt x="1074" y="480"/>
                  </a:lnTo>
                  <a:lnTo>
                    <a:pt x="1106" y="444"/>
                  </a:lnTo>
                  <a:lnTo>
                    <a:pt x="1134" y="422"/>
                  </a:lnTo>
                  <a:lnTo>
                    <a:pt x="1165" y="400"/>
                  </a:lnTo>
                  <a:lnTo>
                    <a:pt x="1190" y="387"/>
                  </a:lnTo>
                  <a:lnTo>
                    <a:pt x="1257" y="362"/>
                  </a:lnTo>
                  <a:lnTo>
                    <a:pt x="1271" y="351"/>
                  </a:lnTo>
                  <a:lnTo>
                    <a:pt x="1292" y="341"/>
                  </a:lnTo>
                  <a:lnTo>
                    <a:pt x="1307" y="329"/>
                  </a:lnTo>
                  <a:lnTo>
                    <a:pt x="1317" y="319"/>
                  </a:lnTo>
                  <a:lnTo>
                    <a:pt x="1329" y="313"/>
                  </a:lnTo>
                  <a:lnTo>
                    <a:pt x="1332" y="307"/>
                  </a:lnTo>
                  <a:lnTo>
                    <a:pt x="1323" y="306"/>
                  </a:lnTo>
                  <a:lnTo>
                    <a:pt x="1310" y="307"/>
                  </a:lnTo>
                  <a:lnTo>
                    <a:pt x="1292" y="306"/>
                  </a:lnTo>
                  <a:lnTo>
                    <a:pt x="1283" y="314"/>
                  </a:lnTo>
                  <a:lnTo>
                    <a:pt x="1270" y="314"/>
                  </a:lnTo>
                  <a:lnTo>
                    <a:pt x="1257" y="304"/>
                  </a:lnTo>
                  <a:lnTo>
                    <a:pt x="1248" y="292"/>
                  </a:lnTo>
                  <a:lnTo>
                    <a:pt x="1233" y="288"/>
                  </a:lnTo>
                  <a:lnTo>
                    <a:pt x="1209" y="292"/>
                  </a:lnTo>
                  <a:lnTo>
                    <a:pt x="1170" y="295"/>
                  </a:lnTo>
                  <a:lnTo>
                    <a:pt x="1140" y="298"/>
                  </a:lnTo>
                  <a:lnTo>
                    <a:pt x="1124" y="303"/>
                  </a:lnTo>
                  <a:lnTo>
                    <a:pt x="1121" y="292"/>
                  </a:lnTo>
                  <a:lnTo>
                    <a:pt x="1115" y="276"/>
                  </a:lnTo>
                  <a:lnTo>
                    <a:pt x="1109" y="266"/>
                  </a:lnTo>
                  <a:lnTo>
                    <a:pt x="1099" y="261"/>
                  </a:lnTo>
                  <a:lnTo>
                    <a:pt x="1093" y="269"/>
                  </a:lnTo>
                  <a:lnTo>
                    <a:pt x="1083" y="272"/>
                  </a:lnTo>
                  <a:lnTo>
                    <a:pt x="1071" y="279"/>
                  </a:lnTo>
                  <a:lnTo>
                    <a:pt x="1054" y="294"/>
                  </a:lnTo>
                  <a:lnTo>
                    <a:pt x="1030" y="310"/>
                  </a:lnTo>
                  <a:lnTo>
                    <a:pt x="1009" y="316"/>
                  </a:lnTo>
                  <a:lnTo>
                    <a:pt x="991" y="316"/>
                  </a:lnTo>
                  <a:lnTo>
                    <a:pt x="982" y="306"/>
                  </a:lnTo>
                  <a:lnTo>
                    <a:pt x="970" y="307"/>
                  </a:lnTo>
                  <a:lnTo>
                    <a:pt x="961" y="303"/>
                  </a:lnTo>
                  <a:lnTo>
                    <a:pt x="959" y="291"/>
                  </a:lnTo>
                  <a:lnTo>
                    <a:pt x="950" y="283"/>
                  </a:lnTo>
                  <a:lnTo>
                    <a:pt x="934" y="283"/>
                  </a:lnTo>
                  <a:lnTo>
                    <a:pt x="929" y="278"/>
                  </a:lnTo>
                  <a:lnTo>
                    <a:pt x="925" y="275"/>
                  </a:lnTo>
                  <a:lnTo>
                    <a:pt x="916" y="276"/>
                  </a:lnTo>
                  <a:lnTo>
                    <a:pt x="904" y="269"/>
                  </a:lnTo>
                  <a:lnTo>
                    <a:pt x="904" y="254"/>
                  </a:lnTo>
                  <a:lnTo>
                    <a:pt x="895" y="247"/>
                  </a:lnTo>
                  <a:lnTo>
                    <a:pt x="881" y="245"/>
                  </a:lnTo>
                  <a:lnTo>
                    <a:pt x="866" y="247"/>
                  </a:lnTo>
                  <a:lnTo>
                    <a:pt x="854" y="250"/>
                  </a:lnTo>
                  <a:lnTo>
                    <a:pt x="851" y="261"/>
                  </a:lnTo>
                  <a:lnTo>
                    <a:pt x="851" y="276"/>
                  </a:lnTo>
                  <a:lnTo>
                    <a:pt x="839" y="282"/>
                  </a:lnTo>
                  <a:lnTo>
                    <a:pt x="835" y="272"/>
                  </a:lnTo>
                  <a:lnTo>
                    <a:pt x="824" y="256"/>
                  </a:lnTo>
                  <a:lnTo>
                    <a:pt x="823" y="245"/>
                  </a:lnTo>
                  <a:lnTo>
                    <a:pt x="823" y="233"/>
                  </a:lnTo>
                  <a:lnTo>
                    <a:pt x="811" y="227"/>
                  </a:lnTo>
                  <a:lnTo>
                    <a:pt x="796" y="229"/>
                  </a:lnTo>
                  <a:lnTo>
                    <a:pt x="798" y="220"/>
                  </a:lnTo>
                  <a:lnTo>
                    <a:pt x="793" y="207"/>
                  </a:lnTo>
                  <a:lnTo>
                    <a:pt x="786" y="203"/>
                  </a:lnTo>
                  <a:lnTo>
                    <a:pt x="768" y="201"/>
                  </a:lnTo>
                  <a:lnTo>
                    <a:pt x="739" y="188"/>
                  </a:lnTo>
                  <a:lnTo>
                    <a:pt x="723" y="185"/>
                  </a:lnTo>
                  <a:lnTo>
                    <a:pt x="678" y="182"/>
                  </a:lnTo>
                  <a:lnTo>
                    <a:pt x="667" y="185"/>
                  </a:lnTo>
                  <a:lnTo>
                    <a:pt x="658" y="194"/>
                  </a:lnTo>
                  <a:lnTo>
                    <a:pt x="649" y="203"/>
                  </a:lnTo>
                  <a:lnTo>
                    <a:pt x="643" y="211"/>
                  </a:lnTo>
                  <a:lnTo>
                    <a:pt x="622" y="215"/>
                  </a:lnTo>
                  <a:lnTo>
                    <a:pt x="599" y="218"/>
                  </a:lnTo>
                  <a:lnTo>
                    <a:pt x="591" y="215"/>
                  </a:lnTo>
                  <a:lnTo>
                    <a:pt x="588" y="205"/>
                  </a:lnTo>
                  <a:lnTo>
                    <a:pt x="585" y="197"/>
                  </a:lnTo>
                  <a:lnTo>
                    <a:pt x="575" y="188"/>
                  </a:lnTo>
                  <a:lnTo>
                    <a:pt x="563" y="188"/>
                  </a:lnTo>
                  <a:lnTo>
                    <a:pt x="544" y="191"/>
                  </a:lnTo>
                  <a:lnTo>
                    <a:pt x="521" y="186"/>
                  </a:lnTo>
                  <a:lnTo>
                    <a:pt x="509" y="176"/>
                  </a:lnTo>
                  <a:lnTo>
                    <a:pt x="500" y="173"/>
                  </a:lnTo>
                  <a:lnTo>
                    <a:pt x="486" y="170"/>
                  </a:lnTo>
                  <a:lnTo>
                    <a:pt x="476" y="173"/>
                  </a:lnTo>
                  <a:lnTo>
                    <a:pt x="464" y="173"/>
                  </a:lnTo>
                  <a:lnTo>
                    <a:pt x="444" y="162"/>
                  </a:lnTo>
                  <a:lnTo>
                    <a:pt x="433" y="153"/>
                  </a:lnTo>
                  <a:lnTo>
                    <a:pt x="433" y="137"/>
                  </a:lnTo>
                  <a:lnTo>
                    <a:pt x="430" y="126"/>
                  </a:lnTo>
                  <a:lnTo>
                    <a:pt x="410" y="30"/>
                  </a:lnTo>
                  <a:lnTo>
                    <a:pt x="407" y="19"/>
                  </a:lnTo>
                  <a:lnTo>
                    <a:pt x="398" y="9"/>
                  </a:lnTo>
                  <a:lnTo>
                    <a:pt x="380" y="3"/>
                  </a:lnTo>
                  <a:lnTo>
                    <a:pt x="367" y="0"/>
                  </a:lnTo>
                  <a:lnTo>
                    <a:pt x="355" y="0"/>
                  </a:lnTo>
                  <a:lnTo>
                    <a:pt x="352" y="99"/>
                  </a:lnTo>
                  <a:lnTo>
                    <a:pt x="0" y="95"/>
                  </a:lnTo>
                  <a:lnTo>
                    <a:pt x="8" y="145"/>
                  </a:lnTo>
                  <a:lnTo>
                    <a:pt x="17" y="167"/>
                  </a:lnTo>
                  <a:lnTo>
                    <a:pt x="22" y="180"/>
                  </a:lnTo>
                  <a:lnTo>
                    <a:pt x="22" y="188"/>
                  </a:lnTo>
                  <a:lnTo>
                    <a:pt x="17" y="195"/>
                  </a:lnTo>
                  <a:lnTo>
                    <a:pt x="13" y="224"/>
                  </a:lnTo>
                  <a:lnTo>
                    <a:pt x="10" y="258"/>
                  </a:lnTo>
                  <a:lnTo>
                    <a:pt x="13" y="303"/>
                  </a:lnTo>
                  <a:lnTo>
                    <a:pt x="16" y="329"/>
                  </a:lnTo>
                  <a:lnTo>
                    <a:pt x="23" y="362"/>
                  </a:lnTo>
                  <a:lnTo>
                    <a:pt x="38" y="408"/>
                  </a:lnTo>
                  <a:lnTo>
                    <a:pt x="45" y="425"/>
                  </a:lnTo>
                  <a:lnTo>
                    <a:pt x="56" y="452"/>
                  </a:lnTo>
                  <a:lnTo>
                    <a:pt x="64" y="613"/>
                  </a:lnTo>
                  <a:lnTo>
                    <a:pt x="66" y="625"/>
                  </a:lnTo>
                  <a:lnTo>
                    <a:pt x="72" y="643"/>
                  </a:lnTo>
                  <a:lnTo>
                    <a:pt x="69" y="673"/>
                  </a:lnTo>
                  <a:lnTo>
                    <a:pt x="69" y="706"/>
                  </a:lnTo>
                  <a:lnTo>
                    <a:pt x="78" y="742"/>
                  </a:lnTo>
                  <a:lnTo>
                    <a:pt x="84" y="768"/>
                  </a:lnTo>
                  <a:lnTo>
                    <a:pt x="99" y="784"/>
                  </a:lnTo>
                  <a:lnTo>
                    <a:pt x="102" y="807"/>
                  </a:lnTo>
                  <a:lnTo>
                    <a:pt x="107" y="847"/>
                  </a:lnTo>
                  <a:lnTo>
                    <a:pt x="107" y="886"/>
                  </a:lnTo>
                  <a:lnTo>
                    <a:pt x="104" y="917"/>
                  </a:lnTo>
                  <a:lnTo>
                    <a:pt x="97" y="933"/>
                  </a:lnTo>
                  <a:lnTo>
                    <a:pt x="82" y="946"/>
                  </a:lnTo>
                  <a:lnTo>
                    <a:pt x="69" y="953"/>
                  </a:lnTo>
                  <a:lnTo>
                    <a:pt x="60" y="962"/>
                  </a:lnTo>
                  <a:lnTo>
                    <a:pt x="54" y="971"/>
                  </a:lnTo>
                  <a:lnTo>
                    <a:pt x="61" y="983"/>
                  </a:lnTo>
                  <a:lnTo>
                    <a:pt x="72" y="996"/>
                  </a:lnTo>
                  <a:lnTo>
                    <a:pt x="76" y="1008"/>
                  </a:lnTo>
                  <a:lnTo>
                    <a:pt x="84" y="1018"/>
                  </a:lnTo>
                  <a:lnTo>
                    <a:pt x="96" y="1021"/>
                  </a:lnTo>
                  <a:lnTo>
                    <a:pt x="107" y="1027"/>
                  </a:lnTo>
                  <a:lnTo>
                    <a:pt x="119" y="1033"/>
                  </a:lnTo>
                  <a:lnTo>
                    <a:pt x="123" y="1044"/>
                  </a:lnTo>
                  <a:lnTo>
                    <a:pt x="126" y="1056"/>
                  </a:lnTo>
                  <a:lnTo>
                    <a:pt x="125" y="1510"/>
                  </a:lnTo>
                  <a:lnTo>
                    <a:pt x="364" y="1511"/>
                  </a:lnTo>
                  <a:lnTo>
                    <a:pt x="548" y="1511"/>
                  </a:lnTo>
                  <a:lnTo>
                    <a:pt x="765" y="1504"/>
                  </a:lnTo>
                  <a:lnTo>
                    <a:pt x="1096" y="1486"/>
                  </a:lnTo>
                </a:path>
              </a:pathLst>
            </a:custGeom>
            <a:solidFill>
              <a:srgbClr val="00CC66"/>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5" name="Freeform 184"/>
            <p:cNvSpPr>
              <a:spLocks/>
            </p:cNvSpPr>
            <p:nvPr/>
          </p:nvSpPr>
          <p:spPr bwMode="auto">
            <a:xfrm>
              <a:off x="2561697" y="3951296"/>
              <a:ext cx="238165" cy="256645"/>
            </a:xfrm>
            <a:custGeom>
              <a:avLst/>
              <a:gdLst>
                <a:gd name="T0" fmla="*/ 779 w 859"/>
                <a:gd name="T1" fmla="*/ 12 h 959"/>
                <a:gd name="T2" fmla="*/ 723 w 859"/>
                <a:gd name="T3" fmla="*/ 43 h 959"/>
                <a:gd name="T4" fmla="*/ 681 w 859"/>
                <a:gd name="T5" fmla="*/ 71 h 959"/>
                <a:gd name="T6" fmla="*/ 651 w 859"/>
                <a:gd name="T7" fmla="*/ 92 h 959"/>
                <a:gd name="T8" fmla="*/ 616 w 859"/>
                <a:gd name="T9" fmla="*/ 137 h 959"/>
                <a:gd name="T10" fmla="*/ 555 w 859"/>
                <a:gd name="T11" fmla="*/ 165 h 959"/>
                <a:gd name="T12" fmla="*/ 523 w 859"/>
                <a:gd name="T13" fmla="*/ 168 h 959"/>
                <a:gd name="T14" fmla="*/ 488 w 859"/>
                <a:gd name="T15" fmla="*/ 191 h 959"/>
                <a:gd name="T16" fmla="*/ 456 w 859"/>
                <a:gd name="T17" fmla="*/ 208 h 959"/>
                <a:gd name="T18" fmla="*/ 412 w 859"/>
                <a:gd name="T19" fmla="*/ 191 h 959"/>
                <a:gd name="T20" fmla="*/ 397 w 859"/>
                <a:gd name="T21" fmla="*/ 174 h 959"/>
                <a:gd name="T22" fmla="*/ 377 w 859"/>
                <a:gd name="T23" fmla="*/ 167 h 959"/>
                <a:gd name="T24" fmla="*/ 368 w 859"/>
                <a:gd name="T25" fmla="*/ 186 h 959"/>
                <a:gd name="T26" fmla="*/ 334 w 859"/>
                <a:gd name="T27" fmla="*/ 171 h 959"/>
                <a:gd name="T28" fmla="*/ 310 w 859"/>
                <a:gd name="T29" fmla="*/ 165 h 959"/>
                <a:gd name="T30" fmla="*/ 256 w 859"/>
                <a:gd name="T31" fmla="*/ 146 h 959"/>
                <a:gd name="T32" fmla="*/ 78 w 859"/>
                <a:gd name="T33" fmla="*/ 839 h 959"/>
                <a:gd name="T34" fmla="*/ 96 w 859"/>
                <a:gd name="T35" fmla="*/ 831 h 959"/>
                <a:gd name="T36" fmla="*/ 155 w 859"/>
                <a:gd name="T37" fmla="*/ 840 h 959"/>
                <a:gd name="T38" fmla="*/ 195 w 859"/>
                <a:gd name="T39" fmla="*/ 875 h 959"/>
                <a:gd name="T40" fmla="*/ 216 w 859"/>
                <a:gd name="T41" fmla="*/ 906 h 959"/>
                <a:gd name="T42" fmla="*/ 262 w 859"/>
                <a:gd name="T43" fmla="*/ 905 h 959"/>
                <a:gd name="T44" fmla="*/ 301 w 859"/>
                <a:gd name="T45" fmla="*/ 925 h 959"/>
                <a:gd name="T46" fmla="*/ 344 w 859"/>
                <a:gd name="T47" fmla="*/ 914 h 959"/>
                <a:gd name="T48" fmla="*/ 407 w 859"/>
                <a:gd name="T49" fmla="*/ 924 h 959"/>
                <a:gd name="T50" fmla="*/ 452 w 859"/>
                <a:gd name="T51" fmla="*/ 889 h 959"/>
                <a:gd name="T52" fmla="*/ 478 w 859"/>
                <a:gd name="T53" fmla="*/ 895 h 959"/>
                <a:gd name="T54" fmla="*/ 506 w 859"/>
                <a:gd name="T55" fmla="*/ 925 h 959"/>
                <a:gd name="T56" fmla="*/ 533 w 859"/>
                <a:gd name="T57" fmla="*/ 942 h 959"/>
                <a:gd name="T58" fmla="*/ 546 w 859"/>
                <a:gd name="T59" fmla="*/ 959 h 959"/>
                <a:gd name="T60" fmla="*/ 596 w 859"/>
                <a:gd name="T61" fmla="*/ 942 h 959"/>
                <a:gd name="T62" fmla="*/ 599 w 859"/>
                <a:gd name="T63" fmla="*/ 908 h 959"/>
                <a:gd name="T64" fmla="*/ 620 w 859"/>
                <a:gd name="T65" fmla="*/ 893 h 959"/>
                <a:gd name="T66" fmla="*/ 614 w 859"/>
                <a:gd name="T67" fmla="*/ 872 h 959"/>
                <a:gd name="T68" fmla="*/ 604 w 859"/>
                <a:gd name="T69" fmla="*/ 854 h 959"/>
                <a:gd name="T70" fmla="*/ 617 w 859"/>
                <a:gd name="T71" fmla="*/ 827 h 959"/>
                <a:gd name="T72" fmla="*/ 626 w 859"/>
                <a:gd name="T73" fmla="*/ 800 h 959"/>
                <a:gd name="T74" fmla="*/ 638 w 859"/>
                <a:gd name="T75" fmla="*/ 787 h 959"/>
                <a:gd name="T76" fmla="*/ 660 w 859"/>
                <a:gd name="T77" fmla="*/ 809 h 959"/>
                <a:gd name="T78" fmla="*/ 672 w 859"/>
                <a:gd name="T79" fmla="*/ 809 h 959"/>
                <a:gd name="T80" fmla="*/ 681 w 859"/>
                <a:gd name="T81" fmla="*/ 778 h 959"/>
                <a:gd name="T82" fmla="*/ 682 w 859"/>
                <a:gd name="T83" fmla="*/ 732 h 959"/>
                <a:gd name="T84" fmla="*/ 691 w 859"/>
                <a:gd name="T85" fmla="*/ 713 h 959"/>
                <a:gd name="T86" fmla="*/ 713 w 859"/>
                <a:gd name="T87" fmla="*/ 699 h 959"/>
                <a:gd name="T88" fmla="*/ 723 w 859"/>
                <a:gd name="T89" fmla="*/ 681 h 959"/>
                <a:gd name="T90" fmla="*/ 738 w 859"/>
                <a:gd name="T91" fmla="*/ 675 h 959"/>
                <a:gd name="T92" fmla="*/ 766 w 859"/>
                <a:gd name="T93" fmla="*/ 672 h 959"/>
                <a:gd name="T94" fmla="*/ 785 w 859"/>
                <a:gd name="T95" fmla="*/ 655 h 959"/>
                <a:gd name="T96" fmla="*/ 822 w 859"/>
                <a:gd name="T97" fmla="*/ 604 h 959"/>
                <a:gd name="T98" fmla="*/ 834 w 859"/>
                <a:gd name="T99" fmla="*/ 583 h 959"/>
                <a:gd name="T100" fmla="*/ 831 w 859"/>
                <a:gd name="T101" fmla="*/ 561 h 959"/>
                <a:gd name="T102" fmla="*/ 838 w 859"/>
                <a:gd name="T103" fmla="*/ 531 h 959"/>
                <a:gd name="T104" fmla="*/ 844 w 859"/>
                <a:gd name="T105" fmla="*/ 505 h 959"/>
                <a:gd name="T106" fmla="*/ 843 w 859"/>
                <a:gd name="T107" fmla="*/ 462 h 959"/>
                <a:gd name="T108" fmla="*/ 857 w 859"/>
                <a:gd name="T109" fmla="*/ 426 h 959"/>
                <a:gd name="T110" fmla="*/ 849 w 859"/>
                <a:gd name="T111" fmla="*/ 390 h 959"/>
                <a:gd name="T112" fmla="*/ 843 w 859"/>
                <a:gd name="T113" fmla="*/ 368 h 959"/>
                <a:gd name="T114" fmla="*/ 834 w 859"/>
                <a:gd name="T115" fmla="*/ 350 h 959"/>
                <a:gd name="T116" fmla="*/ 859 w 859"/>
                <a:gd name="T117" fmla="*/ 335 h 9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9"/>
                <a:gd name="T178" fmla="*/ 0 h 959"/>
                <a:gd name="T179" fmla="*/ 859 w 859"/>
                <a:gd name="T180" fmla="*/ 959 h 9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9" h="959">
                  <a:moveTo>
                    <a:pt x="859" y="335"/>
                  </a:moveTo>
                  <a:lnTo>
                    <a:pt x="800" y="0"/>
                  </a:lnTo>
                  <a:lnTo>
                    <a:pt x="782" y="12"/>
                  </a:lnTo>
                  <a:lnTo>
                    <a:pt x="779" y="12"/>
                  </a:lnTo>
                  <a:lnTo>
                    <a:pt x="776" y="13"/>
                  </a:lnTo>
                  <a:lnTo>
                    <a:pt x="763" y="21"/>
                  </a:lnTo>
                  <a:lnTo>
                    <a:pt x="738" y="36"/>
                  </a:lnTo>
                  <a:lnTo>
                    <a:pt x="723" y="43"/>
                  </a:lnTo>
                  <a:lnTo>
                    <a:pt x="719" y="43"/>
                  </a:lnTo>
                  <a:lnTo>
                    <a:pt x="714" y="46"/>
                  </a:lnTo>
                  <a:lnTo>
                    <a:pt x="692" y="59"/>
                  </a:lnTo>
                  <a:lnTo>
                    <a:pt x="681" y="71"/>
                  </a:lnTo>
                  <a:lnTo>
                    <a:pt x="672" y="77"/>
                  </a:lnTo>
                  <a:lnTo>
                    <a:pt x="666" y="78"/>
                  </a:lnTo>
                  <a:lnTo>
                    <a:pt x="663" y="80"/>
                  </a:lnTo>
                  <a:lnTo>
                    <a:pt x="651" y="92"/>
                  </a:lnTo>
                  <a:lnTo>
                    <a:pt x="632" y="117"/>
                  </a:lnTo>
                  <a:lnTo>
                    <a:pt x="629" y="118"/>
                  </a:lnTo>
                  <a:lnTo>
                    <a:pt x="620" y="127"/>
                  </a:lnTo>
                  <a:lnTo>
                    <a:pt x="616" y="137"/>
                  </a:lnTo>
                  <a:lnTo>
                    <a:pt x="599" y="156"/>
                  </a:lnTo>
                  <a:lnTo>
                    <a:pt x="585" y="161"/>
                  </a:lnTo>
                  <a:lnTo>
                    <a:pt x="571" y="164"/>
                  </a:lnTo>
                  <a:lnTo>
                    <a:pt x="555" y="165"/>
                  </a:lnTo>
                  <a:lnTo>
                    <a:pt x="542" y="159"/>
                  </a:lnTo>
                  <a:lnTo>
                    <a:pt x="535" y="161"/>
                  </a:lnTo>
                  <a:lnTo>
                    <a:pt x="530" y="162"/>
                  </a:lnTo>
                  <a:lnTo>
                    <a:pt x="523" y="168"/>
                  </a:lnTo>
                  <a:lnTo>
                    <a:pt x="506" y="179"/>
                  </a:lnTo>
                  <a:lnTo>
                    <a:pt x="499" y="185"/>
                  </a:lnTo>
                  <a:lnTo>
                    <a:pt x="494" y="191"/>
                  </a:lnTo>
                  <a:lnTo>
                    <a:pt x="488" y="191"/>
                  </a:lnTo>
                  <a:lnTo>
                    <a:pt x="478" y="194"/>
                  </a:lnTo>
                  <a:lnTo>
                    <a:pt x="473" y="194"/>
                  </a:lnTo>
                  <a:lnTo>
                    <a:pt x="465" y="201"/>
                  </a:lnTo>
                  <a:lnTo>
                    <a:pt x="456" y="208"/>
                  </a:lnTo>
                  <a:lnTo>
                    <a:pt x="450" y="208"/>
                  </a:lnTo>
                  <a:lnTo>
                    <a:pt x="431" y="204"/>
                  </a:lnTo>
                  <a:lnTo>
                    <a:pt x="421" y="198"/>
                  </a:lnTo>
                  <a:lnTo>
                    <a:pt x="412" y="191"/>
                  </a:lnTo>
                  <a:lnTo>
                    <a:pt x="403" y="183"/>
                  </a:lnTo>
                  <a:lnTo>
                    <a:pt x="405" y="179"/>
                  </a:lnTo>
                  <a:lnTo>
                    <a:pt x="402" y="176"/>
                  </a:lnTo>
                  <a:lnTo>
                    <a:pt x="397" y="174"/>
                  </a:lnTo>
                  <a:lnTo>
                    <a:pt x="388" y="176"/>
                  </a:lnTo>
                  <a:lnTo>
                    <a:pt x="387" y="173"/>
                  </a:lnTo>
                  <a:lnTo>
                    <a:pt x="380" y="170"/>
                  </a:lnTo>
                  <a:lnTo>
                    <a:pt x="377" y="167"/>
                  </a:lnTo>
                  <a:lnTo>
                    <a:pt x="375" y="170"/>
                  </a:lnTo>
                  <a:lnTo>
                    <a:pt x="377" y="176"/>
                  </a:lnTo>
                  <a:lnTo>
                    <a:pt x="372" y="182"/>
                  </a:lnTo>
                  <a:lnTo>
                    <a:pt x="368" y="186"/>
                  </a:lnTo>
                  <a:lnTo>
                    <a:pt x="357" y="188"/>
                  </a:lnTo>
                  <a:lnTo>
                    <a:pt x="350" y="185"/>
                  </a:lnTo>
                  <a:lnTo>
                    <a:pt x="341" y="179"/>
                  </a:lnTo>
                  <a:lnTo>
                    <a:pt x="334" y="171"/>
                  </a:lnTo>
                  <a:lnTo>
                    <a:pt x="332" y="168"/>
                  </a:lnTo>
                  <a:lnTo>
                    <a:pt x="325" y="167"/>
                  </a:lnTo>
                  <a:lnTo>
                    <a:pt x="316" y="165"/>
                  </a:lnTo>
                  <a:lnTo>
                    <a:pt x="310" y="165"/>
                  </a:lnTo>
                  <a:lnTo>
                    <a:pt x="298" y="161"/>
                  </a:lnTo>
                  <a:lnTo>
                    <a:pt x="288" y="152"/>
                  </a:lnTo>
                  <a:lnTo>
                    <a:pt x="277" y="148"/>
                  </a:lnTo>
                  <a:lnTo>
                    <a:pt x="256" y="146"/>
                  </a:lnTo>
                  <a:lnTo>
                    <a:pt x="2" y="189"/>
                  </a:lnTo>
                  <a:lnTo>
                    <a:pt x="0" y="194"/>
                  </a:lnTo>
                  <a:lnTo>
                    <a:pt x="42" y="517"/>
                  </a:lnTo>
                  <a:lnTo>
                    <a:pt x="78" y="839"/>
                  </a:lnTo>
                  <a:lnTo>
                    <a:pt x="80" y="842"/>
                  </a:lnTo>
                  <a:lnTo>
                    <a:pt x="81" y="839"/>
                  </a:lnTo>
                  <a:lnTo>
                    <a:pt x="89" y="831"/>
                  </a:lnTo>
                  <a:lnTo>
                    <a:pt x="96" y="831"/>
                  </a:lnTo>
                  <a:lnTo>
                    <a:pt x="105" y="836"/>
                  </a:lnTo>
                  <a:lnTo>
                    <a:pt x="114" y="840"/>
                  </a:lnTo>
                  <a:lnTo>
                    <a:pt x="142" y="837"/>
                  </a:lnTo>
                  <a:lnTo>
                    <a:pt x="155" y="840"/>
                  </a:lnTo>
                  <a:lnTo>
                    <a:pt x="173" y="847"/>
                  </a:lnTo>
                  <a:lnTo>
                    <a:pt x="179" y="851"/>
                  </a:lnTo>
                  <a:lnTo>
                    <a:pt x="185" y="859"/>
                  </a:lnTo>
                  <a:lnTo>
                    <a:pt x="195" y="875"/>
                  </a:lnTo>
                  <a:lnTo>
                    <a:pt x="199" y="883"/>
                  </a:lnTo>
                  <a:lnTo>
                    <a:pt x="201" y="892"/>
                  </a:lnTo>
                  <a:lnTo>
                    <a:pt x="207" y="901"/>
                  </a:lnTo>
                  <a:lnTo>
                    <a:pt x="216" y="906"/>
                  </a:lnTo>
                  <a:lnTo>
                    <a:pt x="229" y="909"/>
                  </a:lnTo>
                  <a:lnTo>
                    <a:pt x="244" y="909"/>
                  </a:lnTo>
                  <a:lnTo>
                    <a:pt x="251" y="905"/>
                  </a:lnTo>
                  <a:lnTo>
                    <a:pt x="262" y="905"/>
                  </a:lnTo>
                  <a:lnTo>
                    <a:pt x="277" y="908"/>
                  </a:lnTo>
                  <a:lnTo>
                    <a:pt x="283" y="914"/>
                  </a:lnTo>
                  <a:lnTo>
                    <a:pt x="294" y="918"/>
                  </a:lnTo>
                  <a:lnTo>
                    <a:pt x="301" y="925"/>
                  </a:lnTo>
                  <a:lnTo>
                    <a:pt x="313" y="927"/>
                  </a:lnTo>
                  <a:lnTo>
                    <a:pt x="325" y="924"/>
                  </a:lnTo>
                  <a:lnTo>
                    <a:pt x="335" y="918"/>
                  </a:lnTo>
                  <a:lnTo>
                    <a:pt x="344" y="914"/>
                  </a:lnTo>
                  <a:lnTo>
                    <a:pt x="353" y="914"/>
                  </a:lnTo>
                  <a:lnTo>
                    <a:pt x="380" y="916"/>
                  </a:lnTo>
                  <a:lnTo>
                    <a:pt x="390" y="921"/>
                  </a:lnTo>
                  <a:lnTo>
                    <a:pt x="407" y="924"/>
                  </a:lnTo>
                  <a:lnTo>
                    <a:pt x="424" y="919"/>
                  </a:lnTo>
                  <a:lnTo>
                    <a:pt x="431" y="908"/>
                  </a:lnTo>
                  <a:lnTo>
                    <a:pt x="443" y="895"/>
                  </a:lnTo>
                  <a:lnTo>
                    <a:pt x="452" y="889"/>
                  </a:lnTo>
                  <a:lnTo>
                    <a:pt x="459" y="886"/>
                  </a:lnTo>
                  <a:lnTo>
                    <a:pt x="467" y="880"/>
                  </a:lnTo>
                  <a:lnTo>
                    <a:pt x="476" y="883"/>
                  </a:lnTo>
                  <a:lnTo>
                    <a:pt x="478" y="895"/>
                  </a:lnTo>
                  <a:lnTo>
                    <a:pt x="481" y="903"/>
                  </a:lnTo>
                  <a:lnTo>
                    <a:pt x="484" y="914"/>
                  </a:lnTo>
                  <a:lnTo>
                    <a:pt x="497" y="921"/>
                  </a:lnTo>
                  <a:lnTo>
                    <a:pt x="506" y="925"/>
                  </a:lnTo>
                  <a:lnTo>
                    <a:pt x="515" y="925"/>
                  </a:lnTo>
                  <a:lnTo>
                    <a:pt x="521" y="931"/>
                  </a:lnTo>
                  <a:lnTo>
                    <a:pt x="526" y="936"/>
                  </a:lnTo>
                  <a:lnTo>
                    <a:pt x="533" y="942"/>
                  </a:lnTo>
                  <a:lnTo>
                    <a:pt x="539" y="948"/>
                  </a:lnTo>
                  <a:lnTo>
                    <a:pt x="543" y="955"/>
                  </a:lnTo>
                  <a:lnTo>
                    <a:pt x="546" y="959"/>
                  </a:lnTo>
                  <a:lnTo>
                    <a:pt x="555" y="958"/>
                  </a:lnTo>
                  <a:lnTo>
                    <a:pt x="576" y="948"/>
                  </a:lnTo>
                  <a:lnTo>
                    <a:pt x="585" y="945"/>
                  </a:lnTo>
                  <a:lnTo>
                    <a:pt x="596" y="942"/>
                  </a:lnTo>
                  <a:lnTo>
                    <a:pt x="599" y="934"/>
                  </a:lnTo>
                  <a:lnTo>
                    <a:pt x="599" y="918"/>
                  </a:lnTo>
                  <a:lnTo>
                    <a:pt x="598" y="914"/>
                  </a:lnTo>
                  <a:lnTo>
                    <a:pt x="599" y="908"/>
                  </a:lnTo>
                  <a:lnTo>
                    <a:pt x="602" y="905"/>
                  </a:lnTo>
                  <a:lnTo>
                    <a:pt x="611" y="905"/>
                  </a:lnTo>
                  <a:lnTo>
                    <a:pt x="617" y="901"/>
                  </a:lnTo>
                  <a:lnTo>
                    <a:pt x="620" y="893"/>
                  </a:lnTo>
                  <a:lnTo>
                    <a:pt x="617" y="889"/>
                  </a:lnTo>
                  <a:lnTo>
                    <a:pt x="614" y="884"/>
                  </a:lnTo>
                  <a:lnTo>
                    <a:pt x="614" y="878"/>
                  </a:lnTo>
                  <a:lnTo>
                    <a:pt x="614" y="872"/>
                  </a:lnTo>
                  <a:lnTo>
                    <a:pt x="611" y="866"/>
                  </a:lnTo>
                  <a:lnTo>
                    <a:pt x="610" y="860"/>
                  </a:lnTo>
                  <a:lnTo>
                    <a:pt x="605" y="857"/>
                  </a:lnTo>
                  <a:lnTo>
                    <a:pt x="604" y="854"/>
                  </a:lnTo>
                  <a:lnTo>
                    <a:pt x="605" y="850"/>
                  </a:lnTo>
                  <a:lnTo>
                    <a:pt x="614" y="843"/>
                  </a:lnTo>
                  <a:lnTo>
                    <a:pt x="617" y="839"/>
                  </a:lnTo>
                  <a:lnTo>
                    <a:pt x="617" y="827"/>
                  </a:lnTo>
                  <a:lnTo>
                    <a:pt x="614" y="822"/>
                  </a:lnTo>
                  <a:lnTo>
                    <a:pt x="620" y="813"/>
                  </a:lnTo>
                  <a:lnTo>
                    <a:pt x="620" y="806"/>
                  </a:lnTo>
                  <a:lnTo>
                    <a:pt x="626" y="800"/>
                  </a:lnTo>
                  <a:lnTo>
                    <a:pt x="629" y="794"/>
                  </a:lnTo>
                  <a:lnTo>
                    <a:pt x="630" y="788"/>
                  </a:lnTo>
                  <a:lnTo>
                    <a:pt x="633" y="787"/>
                  </a:lnTo>
                  <a:lnTo>
                    <a:pt x="638" y="787"/>
                  </a:lnTo>
                  <a:lnTo>
                    <a:pt x="641" y="791"/>
                  </a:lnTo>
                  <a:lnTo>
                    <a:pt x="648" y="794"/>
                  </a:lnTo>
                  <a:lnTo>
                    <a:pt x="654" y="801"/>
                  </a:lnTo>
                  <a:lnTo>
                    <a:pt x="660" y="809"/>
                  </a:lnTo>
                  <a:lnTo>
                    <a:pt x="658" y="816"/>
                  </a:lnTo>
                  <a:lnTo>
                    <a:pt x="663" y="821"/>
                  </a:lnTo>
                  <a:lnTo>
                    <a:pt x="667" y="818"/>
                  </a:lnTo>
                  <a:lnTo>
                    <a:pt x="672" y="809"/>
                  </a:lnTo>
                  <a:lnTo>
                    <a:pt x="681" y="804"/>
                  </a:lnTo>
                  <a:lnTo>
                    <a:pt x="682" y="797"/>
                  </a:lnTo>
                  <a:lnTo>
                    <a:pt x="684" y="787"/>
                  </a:lnTo>
                  <a:lnTo>
                    <a:pt x="681" y="778"/>
                  </a:lnTo>
                  <a:lnTo>
                    <a:pt x="681" y="772"/>
                  </a:lnTo>
                  <a:lnTo>
                    <a:pt x="684" y="754"/>
                  </a:lnTo>
                  <a:lnTo>
                    <a:pt x="679" y="738"/>
                  </a:lnTo>
                  <a:lnTo>
                    <a:pt x="682" y="732"/>
                  </a:lnTo>
                  <a:lnTo>
                    <a:pt x="690" y="725"/>
                  </a:lnTo>
                  <a:lnTo>
                    <a:pt x="687" y="722"/>
                  </a:lnTo>
                  <a:lnTo>
                    <a:pt x="688" y="717"/>
                  </a:lnTo>
                  <a:lnTo>
                    <a:pt x="691" y="713"/>
                  </a:lnTo>
                  <a:lnTo>
                    <a:pt x="698" y="711"/>
                  </a:lnTo>
                  <a:lnTo>
                    <a:pt x="705" y="713"/>
                  </a:lnTo>
                  <a:lnTo>
                    <a:pt x="714" y="711"/>
                  </a:lnTo>
                  <a:lnTo>
                    <a:pt x="713" y="699"/>
                  </a:lnTo>
                  <a:lnTo>
                    <a:pt x="711" y="695"/>
                  </a:lnTo>
                  <a:lnTo>
                    <a:pt x="713" y="691"/>
                  </a:lnTo>
                  <a:lnTo>
                    <a:pt x="717" y="687"/>
                  </a:lnTo>
                  <a:lnTo>
                    <a:pt x="723" y="681"/>
                  </a:lnTo>
                  <a:lnTo>
                    <a:pt x="726" y="676"/>
                  </a:lnTo>
                  <a:lnTo>
                    <a:pt x="729" y="673"/>
                  </a:lnTo>
                  <a:lnTo>
                    <a:pt x="732" y="673"/>
                  </a:lnTo>
                  <a:lnTo>
                    <a:pt x="738" y="675"/>
                  </a:lnTo>
                  <a:lnTo>
                    <a:pt x="740" y="679"/>
                  </a:lnTo>
                  <a:lnTo>
                    <a:pt x="748" y="688"/>
                  </a:lnTo>
                  <a:lnTo>
                    <a:pt x="753" y="685"/>
                  </a:lnTo>
                  <a:lnTo>
                    <a:pt x="766" y="672"/>
                  </a:lnTo>
                  <a:lnTo>
                    <a:pt x="772" y="670"/>
                  </a:lnTo>
                  <a:lnTo>
                    <a:pt x="776" y="666"/>
                  </a:lnTo>
                  <a:lnTo>
                    <a:pt x="782" y="655"/>
                  </a:lnTo>
                  <a:lnTo>
                    <a:pt x="785" y="655"/>
                  </a:lnTo>
                  <a:lnTo>
                    <a:pt x="791" y="652"/>
                  </a:lnTo>
                  <a:lnTo>
                    <a:pt x="796" y="640"/>
                  </a:lnTo>
                  <a:lnTo>
                    <a:pt x="813" y="616"/>
                  </a:lnTo>
                  <a:lnTo>
                    <a:pt x="822" y="604"/>
                  </a:lnTo>
                  <a:lnTo>
                    <a:pt x="833" y="601"/>
                  </a:lnTo>
                  <a:lnTo>
                    <a:pt x="834" y="596"/>
                  </a:lnTo>
                  <a:lnTo>
                    <a:pt x="833" y="586"/>
                  </a:lnTo>
                  <a:lnTo>
                    <a:pt x="834" y="583"/>
                  </a:lnTo>
                  <a:lnTo>
                    <a:pt x="837" y="576"/>
                  </a:lnTo>
                  <a:lnTo>
                    <a:pt x="833" y="570"/>
                  </a:lnTo>
                  <a:lnTo>
                    <a:pt x="828" y="567"/>
                  </a:lnTo>
                  <a:lnTo>
                    <a:pt x="831" y="561"/>
                  </a:lnTo>
                  <a:lnTo>
                    <a:pt x="835" y="554"/>
                  </a:lnTo>
                  <a:lnTo>
                    <a:pt x="834" y="545"/>
                  </a:lnTo>
                  <a:lnTo>
                    <a:pt x="837" y="539"/>
                  </a:lnTo>
                  <a:lnTo>
                    <a:pt x="838" y="531"/>
                  </a:lnTo>
                  <a:lnTo>
                    <a:pt x="840" y="526"/>
                  </a:lnTo>
                  <a:lnTo>
                    <a:pt x="843" y="521"/>
                  </a:lnTo>
                  <a:lnTo>
                    <a:pt x="843" y="512"/>
                  </a:lnTo>
                  <a:lnTo>
                    <a:pt x="844" y="505"/>
                  </a:lnTo>
                  <a:lnTo>
                    <a:pt x="843" y="497"/>
                  </a:lnTo>
                  <a:lnTo>
                    <a:pt x="843" y="484"/>
                  </a:lnTo>
                  <a:lnTo>
                    <a:pt x="844" y="473"/>
                  </a:lnTo>
                  <a:lnTo>
                    <a:pt x="843" y="462"/>
                  </a:lnTo>
                  <a:lnTo>
                    <a:pt x="849" y="449"/>
                  </a:lnTo>
                  <a:lnTo>
                    <a:pt x="847" y="441"/>
                  </a:lnTo>
                  <a:lnTo>
                    <a:pt x="850" y="435"/>
                  </a:lnTo>
                  <a:lnTo>
                    <a:pt x="857" y="426"/>
                  </a:lnTo>
                  <a:lnTo>
                    <a:pt x="857" y="416"/>
                  </a:lnTo>
                  <a:lnTo>
                    <a:pt x="856" y="412"/>
                  </a:lnTo>
                  <a:lnTo>
                    <a:pt x="849" y="399"/>
                  </a:lnTo>
                  <a:lnTo>
                    <a:pt x="849" y="390"/>
                  </a:lnTo>
                  <a:lnTo>
                    <a:pt x="850" y="384"/>
                  </a:lnTo>
                  <a:lnTo>
                    <a:pt x="850" y="378"/>
                  </a:lnTo>
                  <a:lnTo>
                    <a:pt x="846" y="373"/>
                  </a:lnTo>
                  <a:lnTo>
                    <a:pt x="843" y="368"/>
                  </a:lnTo>
                  <a:lnTo>
                    <a:pt x="840" y="362"/>
                  </a:lnTo>
                  <a:lnTo>
                    <a:pt x="835" y="357"/>
                  </a:lnTo>
                  <a:lnTo>
                    <a:pt x="833" y="354"/>
                  </a:lnTo>
                  <a:lnTo>
                    <a:pt x="834" y="350"/>
                  </a:lnTo>
                  <a:lnTo>
                    <a:pt x="838" y="344"/>
                  </a:lnTo>
                  <a:lnTo>
                    <a:pt x="844" y="341"/>
                  </a:lnTo>
                  <a:lnTo>
                    <a:pt x="850" y="341"/>
                  </a:lnTo>
                  <a:lnTo>
                    <a:pt x="859" y="335"/>
                  </a:lnTo>
                </a:path>
              </a:pathLst>
            </a:custGeom>
            <a:solidFill>
              <a:srgbClr val="00CC66"/>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6" name="Freeform 185"/>
            <p:cNvSpPr>
              <a:spLocks/>
            </p:cNvSpPr>
            <p:nvPr/>
          </p:nvSpPr>
          <p:spPr bwMode="auto">
            <a:xfrm>
              <a:off x="2213683" y="3974564"/>
              <a:ext cx="224820" cy="382915"/>
            </a:xfrm>
            <a:custGeom>
              <a:avLst/>
              <a:gdLst>
                <a:gd name="T0" fmla="*/ 726 w 812"/>
                <a:gd name="T1" fmla="*/ 1138 h 1418"/>
                <a:gd name="T2" fmla="*/ 742 w 812"/>
                <a:gd name="T3" fmla="*/ 1083 h 1418"/>
                <a:gd name="T4" fmla="*/ 773 w 812"/>
                <a:gd name="T5" fmla="*/ 1022 h 1418"/>
                <a:gd name="T6" fmla="*/ 812 w 812"/>
                <a:gd name="T7" fmla="*/ 944 h 1418"/>
                <a:gd name="T8" fmla="*/ 805 w 812"/>
                <a:gd name="T9" fmla="*/ 887 h 1418"/>
                <a:gd name="T10" fmla="*/ 782 w 812"/>
                <a:gd name="T11" fmla="*/ 856 h 1418"/>
                <a:gd name="T12" fmla="*/ 794 w 812"/>
                <a:gd name="T13" fmla="*/ 785 h 1418"/>
                <a:gd name="T14" fmla="*/ 711 w 812"/>
                <a:gd name="T15" fmla="*/ 133 h 1418"/>
                <a:gd name="T16" fmla="*/ 668 w 812"/>
                <a:gd name="T17" fmla="*/ 0 h 1418"/>
                <a:gd name="T18" fmla="*/ 147 w 812"/>
                <a:gd name="T19" fmla="*/ 49 h 1418"/>
                <a:gd name="T20" fmla="*/ 178 w 812"/>
                <a:gd name="T21" fmla="*/ 79 h 1418"/>
                <a:gd name="T22" fmla="*/ 215 w 812"/>
                <a:gd name="T23" fmla="*/ 116 h 1418"/>
                <a:gd name="T24" fmla="*/ 232 w 812"/>
                <a:gd name="T25" fmla="*/ 140 h 1418"/>
                <a:gd name="T26" fmla="*/ 240 w 812"/>
                <a:gd name="T27" fmla="*/ 178 h 1418"/>
                <a:gd name="T28" fmla="*/ 221 w 812"/>
                <a:gd name="T29" fmla="*/ 215 h 1418"/>
                <a:gd name="T30" fmla="*/ 206 w 812"/>
                <a:gd name="T31" fmla="*/ 245 h 1418"/>
                <a:gd name="T32" fmla="*/ 187 w 812"/>
                <a:gd name="T33" fmla="*/ 280 h 1418"/>
                <a:gd name="T34" fmla="*/ 144 w 812"/>
                <a:gd name="T35" fmla="*/ 304 h 1418"/>
                <a:gd name="T36" fmla="*/ 95 w 812"/>
                <a:gd name="T37" fmla="*/ 310 h 1418"/>
                <a:gd name="T38" fmla="*/ 69 w 812"/>
                <a:gd name="T39" fmla="*/ 350 h 1418"/>
                <a:gd name="T40" fmla="*/ 92 w 812"/>
                <a:gd name="T41" fmla="*/ 392 h 1418"/>
                <a:gd name="T42" fmla="*/ 73 w 812"/>
                <a:gd name="T43" fmla="*/ 469 h 1418"/>
                <a:gd name="T44" fmla="*/ 56 w 812"/>
                <a:gd name="T45" fmla="*/ 516 h 1418"/>
                <a:gd name="T46" fmla="*/ 23 w 812"/>
                <a:gd name="T47" fmla="*/ 552 h 1418"/>
                <a:gd name="T48" fmla="*/ 0 w 812"/>
                <a:gd name="T49" fmla="*/ 620 h 1418"/>
                <a:gd name="T50" fmla="*/ 13 w 812"/>
                <a:gd name="T51" fmla="*/ 686 h 1418"/>
                <a:gd name="T52" fmla="*/ 35 w 812"/>
                <a:gd name="T53" fmla="*/ 748 h 1418"/>
                <a:gd name="T54" fmla="*/ 81 w 812"/>
                <a:gd name="T55" fmla="*/ 791 h 1418"/>
                <a:gd name="T56" fmla="*/ 119 w 812"/>
                <a:gd name="T57" fmla="*/ 826 h 1418"/>
                <a:gd name="T58" fmla="*/ 169 w 812"/>
                <a:gd name="T59" fmla="*/ 872 h 1418"/>
                <a:gd name="T60" fmla="*/ 188 w 812"/>
                <a:gd name="T61" fmla="*/ 946 h 1418"/>
                <a:gd name="T62" fmla="*/ 221 w 812"/>
                <a:gd name="T63" fmla="*/ 930 h 1418"/>
                <a:gd name="T64" fmla="*/ 295 w 812"/>
                <a:gd name="T65" fmla="*/ 956 h 1418"/>
                <a:gd name="T66" fmla="*/ 280 w 812"/>
                <a:gd name="T67" fmla="*/ 990 h 1418"/>
                <a:gd name="T68" fmla="*/ 274 w 812"/>
                <a:gd name="T69" fmla="*/ 1025 h 1418"/>
                <a:gd name="T70" fmla="*/ 258 w 812"/>
                <a:gd name="T71" fmla="*/ 1073 h 1418"/>
                <a:gd name="T72" fmla="*/ 268 w 812"/>
                <a:gd name="T73" fmla="*/ 1129 h 1418"/>
                <a:gd name="T74" fmla="*/ 318 w 812"/>
                <a:gd name="T75" fmla="*/ 1164 h 1418"/>
                <a:gd name="T76" fmla="*/ 357 w 812"/>
                <a:gd name="T77" fmla="*/ 1192 h 1418"/>
                <a:gd name="T78" fmla="*/ 413 w 812"/>
                <a:gd name="T79" fmla="*/ 1230 h 1418"/>
                <a:gd name="T80" fmla="*/ 441 w 812"/>
                <a:gd name="T81" fmla="*/ 1287 h 1418"/>
                <a:gd name="T82" fmla="*/ 442 w 812"/>
                <a:gd name="T83" fmla="*/ 1333 h 1418"/>
                <a:gd name="T84" fmla="*/ 460 w 812"/>
                <a:gd name="T85" fmla="*/ 1371 h 1418"/>
                <a:gd name="T86" fmla="*/ 497 w 812"/>
                <a:gd name="T87" fmla="*/ 1417 h 1418"/>
                <a:gd name="T88" fmla="*/ 512 w 812"/>
                <a:gd name="T89" fmla="*/ 1393 h 1418"/>
                <a:gd name="T90" fmla="*/ 637 w 812"/>
                <a:gd name="T91" fmla="*/ 1378 h 1418"/>
                <a:gd name="T92" fmla="*/ 653 w 812"/>
                <a:gd name="T93" fmla="*/ 1343 h 1418"/>
                <a:gd name="T94" fmla="*/ 674 w 812"/>
                <a:gd name="T95" fmla="*/ 1290 h 1418"/>
                <a:gd name="T96" fmla="*/ 723 w 812"/>
                <a:gd name="T97" fmla="*/ 1269 h 1418"/>
                <a:gd name="T98" fmla="*/ 706 w 812"/>
                <a:gd name="T99" fmla="*/ 1226 h 1418"/>
                <a:gd name="T100" fmla="*/ 726 w 812"/>
                <a:gd name="T101" fmla="*/ 1200 h 1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12"/>
                <a:gd name="T154" fmla="*/ 0 h 1418"/>
                <a:gd name="T155" fmla="*/ 812 w 812"/>
                <a:gd name="T156" fmla="*/ 1418 h 1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12" h="1418">
                  <a:moveTo>
                    <a:pt x="726" y="1192"/>
                  </a:moveTo>
                  <a:lnTo>
                    <a:pt x="726" y="1191"/>
                  </a:lnTo>
                  <a:lnTo>
                    <a:pt x="729" y="1183"/>
                  </a:lnTo>
                  <a:lnTo>
                    <a:pt x="726" y="1160"/>
                  </a:lnTo>
                  <a:lnTo>
                    <a:pt x="726" y="1138"/>
                  </a:lnTo>
                  <a:lnTo>
                    <a:pt x="727" y="1129"/>
                  </a:lnTo>
                  <a:lnTo>
                    <a:pt x="734" y="1123"/>
                  </a:lnTo>
                  <a:lnTo>
                    <a:pt x="736" y="1113"/>
                  </a:lnTo>
                  <a:lnTo>
                    <a:pt x="740" y="1098"/>
                  </a:lnTo>
                  <a:lnTo>
                    <a:pt x="742" y="1083"/>
                  </a:lnTo>
                  <a:lnTo>
                    <a:pt x="743" y="1074"/>
                  </a:lnTo>
                  <a:lnTo>
                    <a:pt x="749" y="1061"/>
                  </a:lnTo>
                  <a:lnTo>
                    <a:pt x="759" y="1046"/>
                  </a:lnTo>
                  <a:lnTo>
                    <a:pt x="767" y="1037"/>
                  </a:lnTo>
                  <a:lnTo>
                    <a:pt x="773" y="1022"/>
                  </a:lnTo>
                  <a:lnTo>
                    <a:pt x="780" y="1008"/>
                  </a:lnTo>
                  <a:lnTo>
                    <a:pt x="788" y="989"/>
                  </a:lnTo>
                  <a:lnTo>
                    <a:pt x="794" y="968"/>
                  </a:lnTo>
                  <a:lnTo>
                    <a:pt x="805" y="953"/>
                  </a:lnTo>
                  <a:lnTo>
                    <a:pt x="812" y="944"/>
                  </a:lnTo>
                  <a:lnTo>
                    <a:pt x="811" y="927"/>
                  </a:lnTo>
                  <a:lnTo>
                    <a:pt x="806" y="918"/>
                  </a:lnTo>
                  <a:lnTo>
                    <a:pt x="803" y="903"/>
                  </a:lnTo>
                  <a:lnTo>
                    <a:pt x="805" y="896"/>
                  </a:lnTo>
                  <a:lnTo>
                    <a:pt x="805" y="887"/>
                  </a:lnTo>
                  <a:lnTo>
                    <a:pt x="798" y="884"/>
                  </a:lnTo>
                  <a:lnTo>
                    <a:pt x="794" y="873"/>
                  </a:lnTo>
                  <a:lnTo>
                    <a:pt x="792" y="866"/>
                  </a:lnTo>
                  <a:lnTo>
                    <a:pt x="789" y="862"/>
                  </a:lnTo>
                  <a:lnTo>
                    <a:pt x="782" y="856"/>
                  </a:lnTo>
                  <a:lnTo>
                    <a:pt x="780" y="834"/>
                  </a:lnTo>
                  <a:lnTo>
                    <a:pt x="785" y="817"/>
                  </a:lnTo>
                  <a:lnTo>
                    <a:pt x="788" y="798"/>
                  </a:lnTo>
                  <a:lnTo>
                    <a:pt x="794" y="790"/>
                  </a:lnTo>
                  <a:lnTo>
                    <a:pt x="794" y="785"/>
                  </a:lnTo>
                  <a:lnTo>
                    <a:pt x="739" y="192"/>
                  </a:lnTo>
                  <a:lnTo>
                    <a:pt x="737" y="184"/>
                  </a:lnTo>
                  <a:lnTo>
                    <a:pt x="729" y="181"/>
                  </a:lnTo>
                  <a:lnTo>
                    <a:pt x="723" y="169"/>
                  </a:lnTo>
                  <a:lnTo>
                    <a:pt x="711" y="133"/>
                  </a:lnTo>
                  <a:lnTo>
                    <a:pt x="699" y="102"/>
                  </a:lnTo>
                  <a:lnTo>
                    <a:pt x="671" y="68"/>
                  </a:lnTo>
                  <a:lnTo>
                    <a:pt x="668" y="46"/>
                  </a:lnTo>
                  <a:lnTo>
                    <a:pt x="669" y="29"/>
                  </a:lnTo>
                  <a:lnTo>
                    <a:pt x="668" y="0"/>
                  </a:lnTo>
                  <a:lnTo>
                    <a:pt x="410" y="19"/>
                  </a:lnTo>
                  <a:lnTo>
                    <a:pt x="134" y="34"/>
                  </a:lnTo>
                  <a:lnTo>
                    <a:pt x="135" y="40"/>
                  </a:lnTo>
                  <a:lnTo>
                    <a:pt x="138" y="43"/>
                  </a:lnTo>
                  <a:lnTo>
                    <a:pt x="147" y="49"/>
                  </a:lnTo>
                  <a:lnTo>
                    <a:pt x="156" y="59"/>
                  </a:lnTo>
                  <a:lnTo>
                    <a:pt x="163" y="62"/>
                  </a:lnTo>
                  <a:lnTo>
                    <a:pt x="168" y="65"/>
                  </a:lnTo>
                  <a:lnTo>
                    <a:pt x="175" y="71"/>
                  </a:lnTo>
                  <a:lnTo>
                    <a:pt x="178" y="79"/>
                  </a:lnTo>
                  <a:lnTo>
                    <a:pt x="178" y="87"/>
                  </a:lnTo>
                  <a:lnTo>
                    <a:pt x="185" y="102"/>
                  </a:lnTo>
                  <a:lnTo>
                    <a:pt x="191" y="109"/>
                  </a:lnTo>
                  <a:lnTo>
                    <a:pt x="203" y="112"/>
                  </a:lnTo>
                  <a:lnTo>
                    <a:pt x="215" y="116"/>
                  </a:lnTo>
                  <a:lnTo>
                    <a:pt x="223" y="121"/>
                  </a:lnTo>
                  <a:lnTo>
                    <a:pt x="231" y="127"/>
                  </a:lnTo>
                  <a:lnTo>
                    <a:pt x="234" y="133"/>
                  </a:lnTo>
                  <a:lnTo>
                    <a:pt x="234" y="136"/>
                  </a:lnTo>
                  <a:lnTo>
                    <a:pt x="232" y="140"/>
                  </a:lnTo>
                  <a:lnTo>
                    <a:pt x="231" y="145"/>
                  </a:lnTo>
                  <a:lnTo>
                    <a:pt x="232" y="148"/>
                  </a:lnTo>
                  <a:lnTo>
                    <a:pt x="240" y="162"/>
                  </a:lnTo>
                  <a:lnTo>
                    <a:pt x="240" y="168"/>
                  </a:lnTo>
                  <a:lnTo>
                    <a:pt x="240" y="178"/>
                  </a:lnTo>
                  <a:lnTo>
                    <a:pt x="237" y="186"/>
                  </a:lnTo>
                  <a:lnTo>
                    <a:pt x="234" y="193"/>
                  </a:lnTo>
                  <a:lnTo>
                    <a:pt x="234" y="201"/>
                  </a:lnTo>
                  <a:lnTo>
                    <a:pt x="231" y="205"/>
                  </a:lnTo>
                  <a:lnTo>
                    <a:pt x="221" y="215"/>
                  </a:lnTo>
                  <a:lnTo>
                    <a:pt x="218" y="221"/>
                  </a:lnTo>
                  <a:lnTo>
                    <a:pt x="209" y="224"/>
                  </a:lnTo>
                  <a:lnTo>
                    <a:pt x="206" y="230"/>
                  </a:lnTo>
                  <a:lnTo>
                    <a:pt x="209" y="240"/>
                  </a:lnTo>
                  <a:lnTo>
                    <a:pt x="206" y="245"/>
                  </a:lnTo>
                  <a:lnTo>
                    <a:pt x="206" y="255"/>
                  </a:lnTo>
                  <a:lnTo>
                    <a:pt x="199" y="270"/>
                  </a:lnTo>
                  <a:lnTo>
                    <a:pt x="196" y="270"/>
                  </a:lnTo>
                  <a:lnTo>
                    <a:pt x="191" y="276"/>
                  </a:lnTo>
                  <a:lnTo>
                    <a:pt x="187" y="280"/>
                  </a:lnTo>
                  <a:lnTo>
                    <a:pt x="171" y="285"/>
                  </a:lnTo>
                  <a:lnTo>
                    <a:pt x="165" y="286"/>
                  </a:lnTo>
                  <a:lnTo>
                    <a:pt x="158" y="292"/>
                  </a:lnTo>
                  <a:lnTo>
                    <a:pt x="155" y="296"/>
                  </a:lnTo>
                  <a:lnTo>
                    <a:pt x="144" y="304"/>
                  </a:lnTo>
                  <a:lnTo>
                    <a:pt x="137" y="305"/>
                  </a:lnTo>
                  <a:lnTo>
                    <a:pt x="126" y="304"/>
                  </a:lnTo>
                  <a:lnTo>
                    <a:pt x="113" y="304"/>
                  </a:lnTo>
                  <a:lnTo>
                    <a:pt x="104" y="307"/>
                  </a:lnTo>
                  <a:lnTo>
                    <a:pt x="95" y="310"/>
                  </a:lnTo>
                  <a:lnTo>
                    <a:pt x="87" y="310"/>
                  </a:lnTo>
                  <a:lnTo>
                    <a:pt x="75" y="319"/>
                  </a:lnTo>
                  <a:lnTo>
                    <a:pt x="73" y="329"/>
                  </a:lnTo>
                  <a:lnTo>
                    <a:pt x="72" y="339"/>
                  </a:lnTo>
                  <a:lnTo>
                    <a:pt x="69" y="350"/>
                  </a:lnTo>
                  <a:lnTo>
                    <a:pt x="66" y="356"/>
                  </a:lnTo>
                  <a:lnTo>
                    <a:pt x="70" y="366"/>
                  </a:lnTo>
                  <a:lnTo>
                    <a:pt x="78" y="374"/>
                  </a:lnTo>
                  <a:lnTo>
                    <a:pt x="91" y="388"/>
                  </a:lnTo>
                  <a:lnTo>
                    <a:pt x="92" y="392"/>
                  </a:lnTo>
                  <a:lnTo>
                    <a:pt x="97" y="406"/>
                  </a:lnTo>
                  <a:lnTo>
                    <a:pt x="98" y="421"/>
                  </a:lnTo>
                  <a:lnTo>
                    <a:pt x="92" y="435"/>
                  </a:lnTo>
                  <a:lnTo>
                    <a:pt x="82" y="454"/>
                  </a:lnTo>
                  <a:lnTo>
                    <a:pt x="73" y="469"/>
                  </a:lnTo>
                  <a:lnTo>
                    <a:pt x="72" y="478"/>
                  </a:lnTo>
                  <a:lnTo>
                    <a:pt x="70" y="502"/>
                  </a:lnTo>
                  <a:lnTo>
                    <a:pt x="69" y="507"/>
                  </a:lnTo>
                  <a:lnTo>
                    <a:pt x="63" y="513"/>
                  </a:lnTo>
                  <a:lnTo>
                    <a:pt x="56" y="516"/>
                  </a:lnTo>
                  <a:lnTo>
                    <a:pt x="44" y="518"/>
                  </a:lnTo>
                  <a:lnTo>
                    <a:pt x="35" y="521"/>
                  </a:lnTo>
                  <a:lnTo>
                    <a:pt x="26" y="527"/>
                  </a:lnTo>
                  <a:lnTo>
                    <a:pt x="20" y="546"/>
                  </a:lnTo>
                  <a:lnTo>
                    <a:pt x="23" y="552"/>
                  </a:lnTo>
                  <a:lnTo>
                    <a:pt x="23" y="564"/>
                  </a:lnTo>
                  <a:lnTo>
                    <a:pt x="23" y="571"/>
                  </a:lnTo>
                  <a:lnTo>
                    <a:pt x="10" y="588"/>
                  </a:lnTo>
                  <a:lnTo>
                    <a:pt x="6" y="597"/>
                  </a:lnTo>
                  <a:lnTo>
                    <a:pt x="0" y="620"/>
                  </a:lnTo>
                  <a:lnTo>
                    <a:pt x="1" y="639"/>
                  </a:lnTo>
                  <a:lnTo>
                    <a:pt x="1" y="653"/>
                  </a:lnTo>
                  <a:lnTo>
                    <a:pt x="4" y="659"/>
                  </a:lnTo>
                  <a:lnTo>
                    <a:pt x="7" y="670"/>
                  </a:lnTo>
                  <a:lnTo>
                    <a:pt x="13" y="686"/>
                  </a:lnTo>
                  <a:lnTo>
                    <a:pt x="17" y="699"/>
                  </a:lnTo>
                  <a:lnTo>
                    <a:pt x="17" y="714"/>
                  </a:lnTo>
                  <a:lnTo>
                    <a:pt x="21" y="720"/>
                  </a:lnTo>
                  <a:lnTo>
                    <a:pt x="27" y="732"/>
                  </a:lnTo>
                  <a:lnTo>
                    <a:pt x="35" y="748"/>
                  </a:lnTo>
                  <a:lnTo>
                    <a:pt x="44" y="758"/>
                  </a:lnTo>
                  <a:lnTo>
                    <a:pt x="53" y="766"/>
                  </a:lnTo>
                  <a:lnTo>
                    <a:pt x="65" y="776"/>
                  </a:lnTo>
                  <a:lnTo>
                    <a:pt x="75" y="787"/>
                  </a:lnTo>
                  <a:lnTo>
                    <a:pt x="81" y="791"/>
                  </a:lnTo>
                  <a:lnTo>
                    <a:pt x="89" y="798"/>
                  </a:lnTo>
                  <a:lnTo>
                    <a:pt x="98" y="811"/>
                  </a:lnTo>
                  <a:lnTo>
                    <a:pt x="104" y="817"/>
                  </a:lnTo>
                  <a:lnTo>
                    <a:pt x="112" y="822"/>
                  </a:lnTo>
                  <a:lnTo>
                    <a:pt x="119" y="826"/>
                  </a:lnTo>
                  <a:lnTo>
                    <a:pt x="134" y="834"/>
                  </a:lnTo>
                  <a:lnTo>
                    <a:pt x="143" y="838"/>
                  </a:lnTo>
                  <a:lnTo>
                    <a:pt x="156" y="850"/>
                  </a:lnTo>
                  <a:lnTo>
                    <a:pt x="165" y="860"/>
                  </a:lnTo>
                  <a:lnTo>
                    <a:pt x="169" y="872"/>
                  </a:lnTo>
                  <a:lnTo>
                    <a:pt x="175" y="887"/>
                  </a:lnTo>
                  <a:lnTo>
                    <a:pt x="175" y="906"/>
                  </a:lnTo>
                  <a:lnTo>
                    <a:pt x="176" y="921"/>
                  </a:lnTo>
                  <a:lnTo>
                    <a:pt x="181" y="933"/>
                  </a:lnTo>
                  <a:lnTo>
                    <a:pt x="188" y="946"/>
                  </a:lnTo>
                  <a:lnTo>
                    <a:pt x="196" y="952"/>
                  </a:lnTo>
                  <a:lnTo>
                    <a:pt x="203" y="952"/>
                  </a:lnTo>
                  <a:lnTo>
                    <a:pt x="209" y="944"/>
                  </a:lnTo>
                  <a:lnTo>
                    <a:pt x="214" y="936"/>
                  </a:lnTo>
                  <a:lnTo>
                    <a:pt x="221" y="930"/>
                  </a:lnTo>
                  <a:lnTo>
                    <a:pt x="235" y="930"/>
                  </a:lnTo>
                  <a:lnTo>
                    <a:pt x="259" y="934"/>
                  </a:lnTo>
                  <a:lnTo>
                    <a:pt x="274" y="943"/>
                  </a:lnTo>
                  <a:lnTo>
                    <a:pt x="289" y="950"/>
                  </a:lnTo>
                  <a:lnTo>
                    <a:pt x="295" y="956"/>
                  </a:lnTo>
                  <a:lnTo>
                    <a:pt x="295" y="966"/>
                  </a:lnTo>
                  <a:lnTo>
                    <a:pt x="292" y="969"/>
                  </a:lnTo>
                  <a:lnTo>
                    <a:pt x="286" y="972"/>
                  </a:lnTo>
                  <a:lnTo>
                    <a:pt x="283" y="980"/>
                  </a:lnTo>
                  <a:lnTo>
                    <a:pt x="280" y="990"/>
                  </a:lnTo>
                  <a:lnTo>
                    <a:pt x="281" y="996"/>
                  </a:lnTo>
                  <a:lnTo>
                    <a:pt x="284" y="1001"/>
                  </a:lnTo>
                  <a:lnTo>
                    <a:pt x="284" y="1016"/>
                  </a:lnTo>
                  <a:lnTo>
                    <a:pt x="281" y="1022"/>
                  </a:lnTo>
                  <a:lnTo>
                    <a:pt x="274" y="1025"/>
                  </a:lnTo>
                  <a:lnTo>
                    <a:pt x="273" y="1028"/>
                  </a:lnTo>
                  <a:lnTo>
                    <a:pt x="267" y="1046"/>
                  </a:lnTo>
                  <a:lnTo>
                    <a:pt x="267" y="1057"/>
                  </a:lnTo>
                  <a:lnTo>
                    <a:pt x="264" y="1064"/>
                  </a:lnTo>
                  <a:lnTo>
                    <a:pt x="258" y="1073"/>
                  </a:lnTo>
                  <a:lnTo>
                    <a:pt x="253" y="1080"/>
                  </a:lnTo>
                  <a:lnTo>
                    <a:pt x="252" y="1098"/>
                  </a:lnTo>
                  <a:lnTo>
                    <a:pt x="252" y="1107"/>
                  </a:lnTo>
                  <a:lnTo>
                    <a:pt x="255" y="1116"/>
                  </a:lnTo>
                  <a:lnTo>
                    <a:pt x="268" y="1129"/>
                  </a:lnTo>
                  <a:lnTo>
                    <a:pt x="283" y="1142"/>
                  </a:lnTo>
                  <a:lnTo>
                    <a:pt x="301" y="1152"/>
                  </a:lnTo>
                  <a:lnTo>
                    <a:pt x="305" y="1158"/>
                  </a:lnTo>
                  <a:lnTo>
                    <a:pt x="311" y="1163"/>
                  </a:lnTo>
                  <a:lnTo>
                    <a:pt x="318" y="1164"/>
                  </a:lnTo>
                  <a:lnTo>
                    <a:pt x="331" y="1176"/>
                  </a:lnTo>
                  <a:lnTo>
                    <a:pt x="334" y="1189"/>
                  </a:lnTo>
                  <a:lnTo>
                    <a:pt x="340" y="1194"/>
                  </a:lnTo>
                  <a:lnTo>
                    <a:pt x="352" y="1197"/>
                  </a:lnTo>
                  <a:lnTo>
                    <a:pt x="357" y="1192"/>
                  </a:lnTo>
                  <a:lnTo>
                    <a:pt x="364" y="1189"/>
                  </a:lnTo>
                  <a:lnTo>
                    <a:pt x="384" y="1201"/>
                  </a:lnTo>
                  <a:lnTo>
                    <a:pt x="398" y="1212"/>
                  </a:lnTo>
                  <a:lnTo>
                    <a:pt x="402" y="1219"/>
                  </a:lnTo>
                  <a:lnTo>
                    <a:pt x="413" y="1230"/>
                  </a:lnTo>
                  <a:lnTo>
                    <a:pt x="426" y="1235"/>
                  </a:lnTo>
                  <a:lnTo>
                    <a:pt x="431" y="1242"/>
                  </a:lnTo>
                  <a:lnTo>
                    <a:pt x="432" y="1251"/>
                  </a:lnTo>
                  <a:lnTo>
                    <a:pt x="435" y="1271"/>
                  </a:lnTo>
                  <a:lnTo>
                    <a:pt x="441" y="1287"/>
                  </a:lnTo>
                  <a:lnTo>
                    <a:pt x="446" y="1297"/>
                  </a:lnTo>
                  <a:lnTo>
                    <a:pt x="454" y="1304"/>
                  </a:lnTo>
                  <a:lnTo>
                    <a:pt x="455" y="1315"/>
                  </a:lnTo>
                  <a:lnTo>
                    <a:pt x="454" y="1325"/>
                  </a:lnTo>
                  <a:lnTo>
                    <a:pt x="442" y="1333"/>
                  </a:lnTo>
                  <a:lnTo>
                    <a:pt x="439" y="1343"/>
                  </a:lnTo>
                  <a:lnTo>
                    <a:pt x="445" y="1350"/>
                  </a:lnTo>
                  <a:lnTo>
                    <a:pt x="451" y="1359"/>
                  </a:lnTo>
                  <a:lnTo>
                    <a:pt x="454" y="1366"/>
                  </a:lnTo>
                  <a:lnTo>
                    <a:pt x="460" y="1371"/>
                  </a:lnTo>
                  <a:lnTo>
                    <a:pt x="470" y="1393"/>
                  </a:lnTo>
                  <a:lnTo>
                    <a:pt x="470" y="1399"/>
                  </a:lnTo>
                  <a:lnTo>
                    <a:pt x="478" y="1405"/>
                  </a:lnTo>
                  <a:lnTo>
                    <a:pt x="485" y="1412"/>
                  </a:lnTo>
                  <a:lnTo>
                    <a:pt x="497" y="1417"/>
                  </a:lnTo>
                  <a:lnTo>
                    <a:pt x="515" y="1418"/>
                  </a:lnTo>
                  <a:lnTo>
                    <a:pt x="516" y="1414"/>
                  </a:lnTo>
                  <a:lnTo>
                    <a:pt x="515" y="1411"/>
                  </a:lnTo>
                  <a:lnTo>
                    <a:pt x="510" y="1405"/>
                  </a:lnTo>
                  <a:lnTo>
                    <a:pt x="512" y="1393"/>
                  </a:lnTo>
                  <a:lnTo>
                    <a:pt x="542" y="1352"/>
                  </a:lnTo>
                  <a:lnTo>
                    <a:pt x="550" y="1349"/>
                  </a:lnTo>
                  <a:lnTo>
                    <a:pt x="565" y="1350"/>
                  </a:lnTo>
                  <a:lnTo>
                    <a:pt x="592" y="1361"/>
                  </a:lnTo>
                  <a:lnTo>
                    <a:pt x="637" y="1378"/>
                  </a:lnTo>
                  <a:lnTo>
                    <a:pt x="650" y="1378"/>
                  </a:lnTo>
                  <a:lnTo>
                    <a:pt x="659" y="1372"/>
                  </a:lnTo>
                  <a:lnTo>
                    <a:pt x="662" y="1366"/>
                  </a:lnTo>
                  <a:lnTo>
                    <a:pt x="662" y="1358"/>
                  </a:lnTo>
                  <a:lnTo>
                    <a:pt x="653" y="1343"/>
                  </a:lnTo>
                  <a:lnTo>
                    <a:pt x="644" y="1318"/>
                  </a:lnTo>
                  <a:lnTo>
                    <a:pt x="647" y="1300"/>
                  </a:lnTo>
                  <a:lnTo>
                    <a:pt x="656" y="1291"/>
                  </a:lnTo>
                  <a:lnTo>
                    <a:pt x="665" y="1291"/>
                  </a:lnTo>
                  <a:lnTo>
                    <a:pt x="674" y="1290"/>
                  </a:lnTo>
                  <a:lnTo>
                    <a:pt x="677" y="1285"/>
                  </a:lnTo>
                  <a:lnTo>
                    <a:pt x="692" y="1278"/>
                  </a:lnTo>
                  <a:lnTo>
                    <a:pt x="708" y="1275"/>
                  </a:lnTo>
                  <a:lnTo>
                    <a:pt x="715" y="1274"/>
                  </a:lnTo>
                  <a:lnTo>
                    <a:pt x="723" y="1269"/>
                  </a:lnTo>
                  <a:lnTo>
                    <a:pt x="724" y="1257"/>
                  </a:lnTo>
                  <a:lnTo>
                    <a:pt x="718" y="1253"/>
                  </a:lnTo>
                  <a:lnTo>
                    <a:pt x="711" y="1244"/>
                  </a:lnTo>
                  <a:lnTo>
                    <a:pt x="706" y="1233"/>
                  </a:lnTo>
                  <a:lnTo>
                    <a:pt x="706" y="1226"/>
                  </a:lnTo>
                  <a:lnTo>
                    <a:pt x="708" y="1219"/>
                  </a:lnTo>
                  <a:lnTo>
                    <a:pt x="711" y="1215"/>
                  </a:lnTo>
                  <a:lnTo>
                    <a:pt x="721" y="1206"/>
                  </a:lnTo>
                  <a:lnTo>
                    <a:pt x="723" y="1206"/>
                  </a:lnTo>
                  <a:lnTo>
                    <a:pt x="726" y="1200"/>
                  </a:lnTo>
                  <a:lnTo>
                    <a:pt x="726" y="1192"/>
                  </a:lnTo>
                </a:path>
              </a:pathLst>
            </a:custGeom>
            <a:solidFill>
              <a:srgbClr val="00CC66"/>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7" name="Freeform 186"/>
            <p:cNvSpPr>
              <a:spLocks/>
            </p:cNvSpPr>
            <p:nvPr/>
          </p:nvSpPr>
          <p:spPr bwMode="auto">
            <a:xfrm>
              <a:off x="2087413" y="4626789"/>
              <a:ext cx="321321" cy="268964"/>
            </a:xfrm>
            <a:custGeom>
              <a:avLst/>
              <a:gdLst>
                <a:gd name="T0" fmla="*/ 628 w 1158"/>
                <a:gd name="T1" fmla="*/ 49 h 1000"/>
                <a:gd name="T2" fmla="*/ 646 w 1158"/>
                <a:gd name="T3" fmla="*/ 126 h 1000"/>
                <a:gd name="T4" fmla="*/ 679 w 1158"/>
                <a:gd name="T5" fmla="*/ 173 h 1000"/>
                <a:gd name="T6" fmla="*/ 655 w 1158"/>
                <a:gd name="T7" fmla="*/ 238 h 1000"/>
                <a:gd name="T8" fmla="*/ 631 w 1158"/>
                <a:gd name="T9" fmla="*/ 284 h 1000"/>
                <a:gd name="T10" fmla="*/ 588 w 1158"/>
                <a:gd name="T11" fmla="*/ 346 h 1000"/>
                <a:gd name="T12" fmla="*/ 563 w 1158"/>
                <a:gd name="T13" fmla="*/ 398 h 1000"/>
                <a:gd name="T14" fmla="*/ 560 w 1158"/>
                <a:gd name="T15" fmla="*/ 449 h 1000"/>
                <a:gd name="T16" fmla="*/ 557 w 1158"/>
                <a:gd name="T17" fmla="*/ 504 h 1000"/>
                <a:gd name="T18" fmla="*/ 966 w 1158"/>
                <a:gd name="T19" fmla="*/ 499 h 1000"/>
                <a:gd name="T20" fmla="*/ 945 w 1158"/>
                <a:gd name="T21" fmla="*/ 578 h 1000"/>
                <a:gd name="T22" fmla="*/ 982 w 1158"/>
                <a:gd name="T23" fmla="*/ 639 h 1000"/>
                <a:gd name="T24" fmla="*/ 1004 w 1158"/>
                <a:gd name="T25" fmla="*/ 691 h 1000"/>
                <a:gd name="T26" fmla="*/ 1080 w 1158"/>
                <a:gd name="T27" fmla="*/ 709 h 1000"/>
                <a:gd name="T28" fmla="*/ 1102 w 1158"/>
                <a:gd name="T29" fmla="*/ 698 h 1000"/>
                <a:gd name="T30" fmla="*/ 1109 w 1158"/>
                <a:gd name="T31" fmla="*/ 763 h 1000"/>
                <a:gd name="T32" fmla="*/ 1089 w 1158"/>
                <a:gd name="T33" fmla="*/ 800 h 1000"/>
                <a:gd name="T34" fmla="*/ 1024 w 1158"/>
                <a:gd name="T35" fmla="*/ 824 h 1000"/>
                <a:gd name="T36" fmla="*/ 1036 w 1158"/>
                <a:gd name="T37" fmla="*/ 883 h 1000"/>
                <a:gd name="T38" fmla="*/ 1081 w 1158"/>
                <a:gd name="T39" fmla="*/ 902 h 1000"/>
                <a:gd name="T40" fmla="*/ 1130 w 1158"/>
                <a:gd name="T41" fmla="*/ 932 h 1000"/>
                <a:gd name="T42" fmla="*/ 1158 w 1158"/>
                <a:gd name="T43" fmla="*/ 947 h 1000"/>
                <a:gd name="T44" fmla="*/ 1127 w 1158"/>
                <a:gd name="T45" fmla="*/ 985 h 1000"/>
                <a:gd name="T46" fmla="*/ 1075 w 1158"/>
                <a:gd name="T47" fmla="*/ 980 h 1000"/>
                <a:gd name="T48" fmla="*/ 1016 w 1158"/>
                <a:gd name="T49" fmla="*/ 936 h 1000"/>
                <a:gd name="T50" fmla="*/ 879 w 1158"/>
                <a:gd name="T51" fmla="*/ 976 h 1000"/>
                <a:gd name="T52" fmla="*/ 854 w 1158"/>
                <a:gd name="T53" fmla="*/ 941 h 1000"/>
                <a:gd name="T54" fmla="*/ 799 w 1158"/>
                <a:gd name="T55" fmla="*/ 961 h 1000"/>
                <a:gd name="T56" fmla="*/ 773 w 1158"/>
                <a:gd name="T57" fmla="*/ 985 h 1000"/>
                <a:gd name="T58" fmla="*/ 740 w 1158"/>
                <a:gd name="T59" fmla="*/ 997 h 1000"/>
                <a:gd name="T60" fmla="*/ 693 w 1158"/>
                <a:gd name="T61" fmla="*/ 973 h 1000"/>
                <a:gd name="T62" fmla="*/ 676 w 1158"/>
                <a:gd name="T63" fmla="*/ 936 h 1000"/>
                <a:gd name="T64" fmla="*/ 638 w 1158"/>
                <a:gd name="T65" fmla="*/ 900 h 1000"/>
                <a:gd name="T66" fmla="*/ 606 w 1158"/>
                <a:gd name="T67" fmla="*/ 889 h 1000"/>
                <a:gd name="T68" fmla="*/ 582 w 1158"/>
                <a:gd name="T69" fmla="*/ 886 h 1000"/>
                <a:gd name="T70" fmla="*/ 531 w 1158"/>
                <a:gd name="T71" fmla="*/ 895 h 1000"/>
                <a:gd name="T72" fmla="*/ 494 w 1158"/>
                <a:gd name="T73" fmla="*/ 895 h 1000"/>
                <a:gd name="T74" fmla="*/ 444 w 1158"/>
                <a:gd name="T75" fmla="*/ 883 h 1000"/>
                <a:gd name="T76" fmla="*/ 368 w 1158"/>
                <a:gd name="T77" fmla="*/ 895 h 1000"/>
                <a:gd name="T78" fmla="*/ 203 w 1158"/>
                <a:gd name="T79" fmla="*/ 845 h 1000"/>
                <a:gd name="T80" fmla="*/ 85 w 1158"/>
                <a:gd name="T81" fmla="*/ 864 h 1000"/>
                <a:gd name="T82" fmla="*/ 55 w 1158"/>
                <a:gd name="T83" fmla="*/ 864 h 1000"/>
                <a:gd name="T84" fmla="*/ 79 w 1158"/>
                <a:gd name="T85" fmla="*/ 826 h 1000"/>
                <a:gd name="T86" fmla="*/ 87 w 1158"/>
                <a:gd name="T87" fmla="*/ 771 h 1000"/>
                <a:gd name="T88" fmla="*/ 81 w 1158"/>
                <a:gd name="T89" fmla="*/ 686 h 1000"/>
                <a:gd name="T90" fmla="*/ 96 w 1158"/>
                <a:gd name="T91" fmla="*/ 626 h 1000"/>
                <a:gd name="T92" fmla="*/ 115 w 1158"/>
                <a:gd name="T93" fmla="*/ 591 h 1000"/>
                <a:gd name="T94" fmla="*/ 113 w 1158"/>
                <a:gd name="T95" fmla="*/ 539 h 1000"/>
                <a:gd name="T96" fmla="*/ 109 w 1158"/>
                <a:gd name="T97" fmla="*/ 486 h 1000"/>
                <a:gd name="T98" fmla="*/ 61 w 1158"/>
                <a:gd name="T99" fmla="*/ 349 h 1000"/>
                <a:gd name="T100" fmla="*/ 22 w 1158"/>
                <a:gd name="T101" fmla="*/ 302 h 1000"/>
                <a:gd name="T102" fmla="*/ 310 w 1158"/>
                <a:gd name="T103" fmla="*/ 11 h 1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58"/>
                <a:gd name="T157" fmla="*/ 0 h 1000"/>
                <a:gd name="T158" fmla="*/ 1158 w 1158"/>
                <a:gd name="T159" fmla="*/ 1000 h 1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58" h="1000">
                  <a:moveTo>
                    <a:pt x="625" y="5"/>
                  </a:moveTo>
                  <a:lnTo>
                    <a:pt x="632" y="14"/>
                  </a:lnTo>
                  <a:lnTo>
                    <a:pt x="637" y="21"/>
                  </a:lnTo>
                  <a:lnTo>
                    <a:pt x="637" y="39"/>
                  </a:lnTo>
                  <a:lnTo>
                    <a:pt x="628" y="49"/>
                  </a:lnTo>
                  <a:lnTo>
                    <a:pt x="627" y="62"/>
                  </a:lnTo>
                  <a:lnTo>
                    <a:pt x="634" y="94"/>
                  </a:lnTo>
                  <a:lnTo>
                    <a:pt x="637" y="100"/>
                  </a:lnTo>
                  <a:lnTo>
                    <a:pt x="644" y="114"/>
                  </a:lnTo>
                  <a:lnTo>
                    <a:pt x="646" y="126"/>
                  </a:lnTo>
                  <a:lnTo>
                    <a:pt x="653" y="135"/>
                  </a:lnTo>
                  <a:lnTo>
                    <a:pt x="655" y="136"/>
                  </a:lnTo>
                  <a:lnTo>
                    <a:pt x="667" y="155"/>
                  </a:lnTo>
                  <a:lnTo>
                    <a:pt x="676" y="164"/>
                  </a:lnTo>
                  <a:lnTo>
                    <a:pt x="679" y="173"/>
                  </a:lnTo>
                  <a:lnTo>
                    <a:pt x="674" y="182"/>
                  </a:lnTo>
                  <a:lnTo>
                    <a:pt x="671" y="188"/>
                  </a:lnTo>
                  <a:lnTo>
                    <a:pt x="667" y="210"/>
                  </a:lnTo>
                  <a:lnTo>
                    <a:pt x="656" y="222"/>
                  </a:lnTo>
                  <a:lnTo>
                    <a:pt x="655" y="238"/>
                  </a:lnTo>
                  <a:lnTo>
                    <a:pt x="656" y="252"/>
                  </a:lnTo>
                  <a:lnTo>
                    <a:pt x="650" y="259"/>
                  </a:lnTo>
                  <a:lnTo>
                    <a:pt x="638" y="264"/>
                  </a:lnTo>
                  <a:lnTo>
                    <a:pt x="634" y="273"/>
                  </a:lnTo>
                  <a:lnTo>
                    <a:pt x="631" y="284"/>
                  </a:lnTo>
                  <a:lnTo>
                    <a:pt x="616" y="293"/>
                  </a:lnTo>
                  <a:lnTo>
                    <a:pt x="600" y="299"/>
                  </a:lnTo>
                  <a:lnTo>
                    <a:pt x="596" y="311"/>
                  </a:lnTo>
                  <a:lnTo>
                    <a:pt x="588" y="327"/>
                  </a:lnTo>
                  <a:lnTo>
                    <a:pt x="588" y="346"/>
                  </a:lnTo>
                  <a:lnTo>
                    <a:pt x="588" y="364"/>
                  </a:lnTo>
                  <a:lnTo>
                    <a:pt x="584" y="372"/>
                  </a:lnTo>
                  <a:lnTo>
                    <a:pt x="572" y="381"/>
                  </a:lnTo>
                  <a:lnTo>
                    <a:pt x="566" y="386"/>
                  </a:lnTo>
                  <a:lnTo>
                    <a:pt x="563" y="398"/>
                  </a:lnTo>
                  <a:lnTo>
                    <a:pt x="568" y="406"/>
                  </a:lnTo>
                  <a:lnTo>
                    <a:pt x="574" y="415"/>
                  </a:lnTo>
                  <a:lnTo>
                    <a:pt x="569" y="425"/>
                  </a:lnTo>
                  <a:lnTo>
                    <a:pt x="566" y="437"/>
                  </a:lnTo>
                  <a:lnTo>
                    <a:pt x="560" y="449"/>
                  </a:lnTo>
                  <a:lnTo>
                    <a:pt x="548" y="458"/>
                  </a:lnTo>
                  <a:lnTo>
                    <a:pt x="545" y="470"/>
                  </a:lnTo>
                  <a:lnTo>
                    <a:pt x="547" y="489"/>
                  </a:lnTo>
                  <a:lnTo>
                    <a:pt x="556" y="499"/>
                  </a:lnTo>
                  <a:lnTo>
                    <a:pt x="557" y="504"/>
                  </a:lnTo>
                  <a:lnTo>
                    <a:pt x="553" y="510"/>
                  </a:lnTo>
                  <a:lnTo>
                    <a:pt x="548" y="517"/>
                  </a:lnTo>
                  <a:lnTo>
                    <a:pt x="965" y="490"/>
                  </a:lnTo>
                  <a:lnTo>
                    <a:pt x="966" y="493"/>
                  </a:lnTo>
                  <a:lnTo>
                    <a:pt x="966" y="499"/>
                  </a:lnTo>
                  <a:lnTo>
                    <a:pt x="962" y="504"/>
                  </a:lnTo>
                  <a:lnTo>
                    <a:pt x="960" y="522"/>
                  </a:lnTo>
                  <a:lnTo>
                    <a:pt x="953" y="544"/>
                  </a:lnTo>
                  <a:lnTo>
                    <a:pt x="945" y="564"/>
                  </a:lnTo>
                  <a:lnTo>
                    <a:pt x="945" y="578"/>
                  </a:lnTo>
                  <a:lnTo>
                    <a:pt x="951" y="600"/>
                  </a:lnTo>
                  <a:lnTo>
                    <a:pt x="960" y="612"/>
                  </a:lnTo>
                  <a:lnTo>
                    <a:pt x="968" y="619"/>
                  </a:lnTo>
                  <a:lnTo>
                    <a:pt x="973" y="623"/>
                  </a:lnTo>
                  <a:lnTo>
                    <a:pt x="982" y="639"/>
                  </a:lnTo>
                  <a:lnTo>
                    <a:pt x="985" y="647"/>
                  </a:lnTo>
                  <a:lnTo>
                    <a:pt x="991" y="653"/>
                  </a:lnTo>
                  <a:lnTo>
                    <a:pt x="998" y="662"/>
                  </a:lnTo>
                  <a:lnTo>
                    <a:pt x="998" y="677"/>
                  </a:lnTo>
                  <a:lnTo>
                    <a:pt x="1004" y="691"/>
                  </a:lnTo>
                  <a:lnTo>
                    <a:pt x="1015" y="709"/>
                  </a:lnTo>
                  <a:lnTo>
                    <a:pt x="1044" y="730"/>
                  </a:lnTo>
                  <a:lnTo>
                    <a:pt x="1060" y="727"/>
                  </a:lnTo>
                  <a:lnTo>
                    <a:pt x="1069" y="718"/>
                  </a:lnTo>
                  <a:lnTo>
                    <a:pt x="1080" y="709"/>
                  </a:lnTo>
                  <a:lnTo>
                    <a:pt x="1087" y="707"/>
                  </a:lnTo>
                  <a:lnTo>
                    <a:pt x="1090" y="703"/>
                  </a:lnTo>
                  <a:lnTo>
                    <a:pt x="1093" y="697"/>
                  </a:lnTo>
                  <a:lnTo>
                    <a:pt x="1096" y="694"/>
                  </a:lnTo>
                  <a:lnTo>
                    <a:pt x="1102" y="698"/>
                  </a:lnTo>
                  <a:lnTo>
                    <a:pt x="1105" y="722"/>
                  </a:lnTo>
                  <a:lnTo>
                    <a:pt x="1100" y="727"/>
                  </a:lnTo>
                  <a:lnTo>
                    <a:pt x="1096" y="743"/>
                  </a:lnTo>
                  <a:lnTo>
                    <a:pt x="1103" y="749"/>
                  </a:lnTo>
                  <a:lnTo>
                    <a:pt x="1109" y="763"/>
                  </a:lnTo>
                  <a:lnTo>
                    <a:pt x="1106" y="771"/>
                  </a:lnTo>
                  <a:lnTo>
                    <a:pt x="1098" y="775"/>
                  </a:lnTo>
                  <a:lnTo>
                    <a:pt x="1090" y="786"/>
                  </a:lnTo>
                  <a:lnTo>
                    <a:pt x="1089" y="792"/>
                  </a:lnTo>
                  <a:lnTo>
                    <a:pt x="1089" y="800"/>
                  </a:lnTo>
                  <a:lnTo>
                    <a:pt x="1087" y="805"/>
                  </a:lnTo>
                  <a:lnTo>
                    <a:pt x="1080" y="805"/>
                  </a:lnTo>
                  <a:lnTo>
                    <a:pt x="1050" y="811"/>
                  </a:lnTo>
                  <a:lnTo>
                    <a:pt x="1037" y="815"/>
                  </a:lnTo>
                  <a:lnTo>
                    <a:pt x="1024" y="824"/>
                  </a:lnTo>
                  <a:lnTo>
                    <a:pt x="1018" y="836"/>
                  </a:lnTo>
                  <a:lnTo>
                    <a:pt x="1018" y="845"/>
                  </a:lnTo>
                  <a:lnTo>
                    <a:pt x="1021" y="862"/>
                  </a:lnTo>
                  <a:lnTo>
                    <a:pt x="1025" y="871"/>
                  </a:lnTo>
                  <a:lnTo>
                    <a:pt x="1036" y="883"/>
                  </a:lnTo>
                  <a:lnTo>
                    <a:pt x="1033" y="892"/>
                  </a:lnTo>
                  <a:lnTo>
                    <a:pt x="1044" y="902"/>
                  </a:lnTo>
                  <a:lnTo>
                    <a:pt x="1060" y="902"/>
                  </a:lnTo>
                  <a:lnTo>
                    <a:pt x="1077" y="900"/>
                  </a:lnTo>
                  <a:lnTo>
                    <a:pt x="1081" y="902"/>
                  </a:lnTo>
                  <a:lnTo>
                    <a:pt x="1093" y="911"/>
                  </a:lnTo>
                  <a:lnTo>
                    <a:pt x="1103" y="914"/>
                  </a:lnTo>
                  <a:lnTo>
                    <a:pt x="1108" y="914"/>
                  </a:lnTo>
                  <a:lnTo>
                    <a:pt x="1125" y="923"/>
                  </a:lnTo>
                  <a:lnTo>
                    <a:pt x="1130" y="932"/>
                  </a:lnTo>
                  <a:lnTo>
                    <a:pt x="1133" y="942"/>
                  </a:lnTo>
                  <a:lnTo>
                    <a:pt x="1139" y="941"/>
                  </a:lnTo>
                  <a:lnTo>
                    <a:pt x="1149" y="938"/>
                  </a:lnTo>
                  <a:lnTo>
                    <a:pt x="1156" y="942"/>
                  </a:lnTo>
                  <a:lnTo>
                    <a:pt x="1158" y="947"/>
                  </a:lnTo>
                  <a:lnTo>
                    <a:pt x="1153" y="960"/>
                  </a:lnTo>
                  <a:lnTo>
                    <a:pt x="1148" y="974"/>
                  </a:lnTo>
                  <a:lnTo>
                    <a:pt x="1145" y="977"/>
                  </a:lnTo>
                  <a:lnTo>
                    <a:pt x="1133" y="976"/>
                  </a:lnTo>
                  <a:lnTo>
                    <a:pt x="1127" y="985"/>
                  </a:lnTo>
                  <a:lnTo>
                    <a:pt x="1114" y="986"/>
                  </a:lnTo>
                  <a:lnTo>
                    <a:pt x="1102" y="983"/>
                  </a:lnTo>
                  <a:lnTo>
                    <a:pt x="1090" y="988"/>
                  </a:lnTo>
                  <a:lnTo>
                    <a:pt x="1081" y="985"/>
                  </a:lnTo>
                  <a:lnTo>
                    <a:pt x="1075" y="980"/>
                  </a:lnTo>
                  <a:lnTo>
                    <a:pt x="1071" y="977"/>
                  </a:lnTo>
                  <a:lnTo>
                    <a:pt x="1066" y="970"/>
                  </a:lnTo>
                  <a:lnTo>
                    <a:pt x="1063" y="964"/>
                  </a:lnTo>
                  <a:lnTo>
                    <a:pt x="1044" y="945"/>
                  </a:lnTo>
                  <a:lnTo>
                    <a:pt x="1016" y="936"/>
                  </a:lnTo>
                  <a:lnTo>
                    <a:pt x="988" y="926"/>
                  </a:lnTo>
                  <a:lnTo>
                    <a:pt x="969" y="926"/>
                  </a:lnTo>
                  <a:lnTo>
                    <a:pt x="954" y="930"/>
                  </a:lnTo>
                  <a:lnTo>
                    <a:pt x="944" y="938"/>
                  </a:lnTo>
                  <a:lnTo>
                    <a:pt x="879" y="976"/>
                  </a:lnTo>
                  <a:lnTo>
                    <a:pt x="872" y="974"/>
                  </a:lnTo>
                  <a:lnTo>
                    <a:pt x="866" y="966"/>
                  </a:lnTo>
                  <a:lnTo>
                    <a:pt x="866" y="954"/>
                  </a:lnTo>
                  <a:lnTo>
                    <a:pt x="864" y="948"/>
                  </a:lnTo>
                  <a:lnTo>
                    <a:pt x="854" y="941"/>
                  </a:lnTo>
                  <a:lnTo>
                    <a:pt x="843" y="950"/>
                  </a:lnTo>
                  <a:lnTo>
                    <a:pt x="840" y="954"/>
                  </a:lnTo>
                  <a:lnTo>
                    <a:pt x="819" y="961"/>
                  </a:lnTo>
                  <a:lnTo>
                    <a:pt x="807" y="961"/>
                  </a:lnTo>
                  <a:lnTo>
                    <a:pt x="799" y="961"/>
                  </a:lnTo>
                  <a:lnTo>
                    <a:pt x="792" y="961"/>
                  </a:lnTo>
                  <a:lnTo>
                    <a:pt x="790" y="966"/>
                  </a:lnTo>
                  <a:lnTo>
                    <a:pt x="789" y="970"/>
                  </a:lnTo>
                  <a:lnTo>
                    <a:pt x="777" y="980"/>
                  </a:lnTo>
                  <a:lnTo>
                    <a:pt x="773" y="985"/>
                  </a:lnTo>
                  <a:lnTo>
                    <a:pt x="765" y="985"/>
                  </a:lnTo>
                  <a:lnTo>
                    <a:pt x="759" y="988"/>
                  </a:lnTo>
                  <a:lnTo>
                    <a:pt x="754" y="994"/>
                  </a:lnTo>
                  <a:lnTo>
                    <a:pt x="746" y="1000"/>
                  </a:lnTo>
                  <a:lnTo>
                    <a:pt x="740" y="997"/>
                  </a:lnTo>
                  <a:lnTo>
                    <a:pt x="734" y="988"/>
                  </a:lnTo>
                  <a:lnTo>
                    <a:pt x="723" y="976"/>
                  </a:lnTo>
                  <a:lnTo>
                    <a:pt x="717" y="973"/>
                  </a:lnTo>
                  <a:lnTo>
                    <a:pt x="705" y="976"/>
                  </a:lnTo>
                  <a:lnTo>
                    <a:pt x="693" y="973"/>
                  </a:lnTo>
                  <a:lnTo>
                    <a:pt x="680" y="969"/>
                  </a:lnTo>
                  <a:lnTo>
                    <a:pt x="679" y="953"/>
                  </a:lnTo>
                  <a:lnTo>
                    <a:pt x="677" y="947"/>
                  </a:lnTo>
                  <a:lnTo>
                    <a:pt x="676" y="936"/>
                  </a:lnTo>
                  <a:lnTo>
                    <a:pt x="668" y="930"/>
                  </a:lnTo>
                  <a:lnTo>
                    <a:pt x="659" y="926"/>
                  </a:lnTo>
                  <a:lnTo>
                    <a:pt x="652" y="915"/>
                  </a:lnTo>
                  <a:lnTo>
                    <a:pt x="644" y="905"/>
                  </a:lnTo>
                  <a:lnTo>
                    <a:pt x="638" y="900"/>
                  </a:lnTo>
                  <a:lnTo>
                    <a:pt x="631" y="898"/>
                  </a:lnTo>
                  <a:lnTo>
                    <a:pt x="621" y="897"/>
                  </a:lnTo>
                  <a:lnTo>
                    <a:pt x="621" y="892"/>
                  </a:lnTo>
                  <a:lnTo>
                    <a:pt x="612" y="894"/>
                  </a:lnTo>
                  <a:lnTo>
                    <a:pt x="606" y="889"/>
                  </a:lnTo>
                  <a:lnTo>
                    <a:pt x="608" y="886"/>
                  </a:lnTo>
                  <a:lnTo>
                    <a:pt x="605" y="883"/>
                  </a:lnTo>
                  <a:lnTo>
                    <a:pt x="599" y="885"/>
                  </a:lnTo>
                  <a:lnTo>
                    <a:pt x="591" y="889"/>
                  </a:lnTo>
                  <a:lnTo>
                    <a:pt x="582" y="886"/>
                  </a:lnTo>
                  <a:lnTo>
                    <a:pt x="562" y="885"/>
                  </a:lnTo>
                  <a:lnTo>
                    <a:pt x="551" y="883"/>
                  </a:lnTo>
                  <a:lnTo>
                    <a:pt x="544" y="883"/>
                  </a:lnTo>
                  <a:lnTo>
                    <a:pt x="537" y="891"/>
                  </a:lnTo>
                  <a:lnTo>
                    <a:pt x="531" y="895"/>
                  </a:lnTo>
                  <a:lnTo>
                    <a:pt x="525" y="903"/>
                  </a:lnTo>
                  <a:lnTo>
                    <a:pt x="513" y="902"/>
                  </a:lnTo>
                  <a:lnTo>
                    <a:pt x="506" y="902"/>
                  </a:lnTo>
                  <a:lnTo>
                    <a:pt x="500" y="898"/>
                  </a:lnTo>
                  <a:lnTo>
                    <a:pt x="494" y="895"/>
                  </a:lnTo>
                  <a:lnTo>
                    <a:pt x="485" y="892"/>
                  </a:lnTo>
                  <a:lnTo>
                    <a:pt x="474" y="886"/>
                  </a:lnTo>
                  <a:lnTo>
                    <a:pt x="469" y="883"/>
                  </a:lnTo>
                  <a:lnTo>
                    <a:pt x="466" y="883"/>
                  </a:lnTo>
                  <a:lnTo>
                    <a:pt x="444" y="883"/>
                  </a:lnTo>
                  <a:lnTo>
                    <a:pt x="426" y="895"/>
                  </a:lnTo>
                  <a:lnTo>
                    <a:pt x="413" y="895"/>
                  </a:lnTo>
                  <a:lnTo>
                    <a:pt x="402" y="898"/>
                  </a:lnTo>
                  <a:lnTo>
                    <a:pt x="389" y="892"/>
                  </a:lnTo>
                  <a:lnTo>
                    <a:pt x="368" y="895"/>
                  </a:lnTo>
                  <a:lnTo>
                    <a:pt x="339" y="889"/>
                  </a:lnTo>
                  <a:lnTo>
                    <a:pt x="295" y="877"/>
                  </a:lnTo>
                  <a:lnTo>
                    <a:pt x="269" y="865"/>
                  </a:lnTo>
                  <a:lnTo>
                    <a:pt x="236" y="853"/>
                  </a:lnTo>
                  <a:lnTo>
                    <a:pt x="203" y="845"/>
                  </a:lnTo>
                  <a:lnTo>
                    <a:pt x="193" y="846"/>
                  </a:lnTo>
                  <a:lnTo>
                    <a:pt x="172" y="852"/>
                  </a:lnTo>
                  <a:lnTo>
                    <a:pt x="141" y="853"/>
                  </a:lnTo>
                  <a:lnTo>
                    <a:pt x="110" y="856"/>
                  </a:lnTo>
                  <a:lnTo>
                    <a:pt x="85" y="864"/>
                  </a:lnTo>
                  <a:lnTo>
                    <a:pt x="73" y="871"/>
                  </a:lnTo>
                  <a:lnTo>
                    <a:pt x="69" y="876"/>
                  </a:lnTo>
                  <a:lnTo>
                    <a:pt x="64" y="870"/>
                  </a:lnTo>
                  <a:lnTo>
                    <a:pt x="63" y="865"/>
                  </a:lnTo>
                  <a:lnTo>
                    <a:pt x="55" y="864"/>
                  </a:lnTo>
                  <a:lnTo>
                    <a:pt x="51" y="855"/>
                  </a:lnTo>
                  <a:lnTo>
                    <a:pt x="53" y="849"/>
                  </a:lnTo>
                  <a:lnTo>
                    <a:pt x="64" y="843"/>
                  </a:lnTo>
                  <a:lnTo>
                    <a:pt x="75" y="834"/>
                  </a:lnTo>
                  <a:lnTo>
                    <a:pt x="79" y="826"/>
                  </a:lnTo>
                  <a:lnTo>
                    <a:pt x="81" y="815"/>
                  </a:lnTo>
                  <a:lnTo>
                    <a:pt x="78" y="805"/>
                  </a:lnTo>
                  <a:lnTo>
                    <a:pt x="79" y="797"/>
                  </a:lnTo>
                  <a:lnTo>
                    <a:pt x="81" y="789"/>
                  </a:lnTo>
                  <a:lnTo>
                    <a:pt x="87" y="771"/>
                  </a:lnTo>
                  <a:lnTo>
                    <a:pt x="93" y="755"/>
                  </a:lnTo>
                  <a:lnTo>
                    <a:pt x="90" y="727"/>
                  </a:lnTo>
                  <a:lnTo>
                    <a:pt x="82" y="716"/>
                  </a:lnTo>
                  <a:lnTo>
                    <a:pt x="79" y="707"/>
                  </a:lnTo>
                  <a:lnTo>
                    <a:pt x="81" y="686"/>
                  </a:lnTo>
                  <a:lnTo>
                    <a:pt x="82" y="657"/>
                  </a:lnTo>
                  <a:lnTo>
                    <a:pt x="84" y="648"/>
                  </a:lnTo>
                  <a:lnTo>
                    <a:pt x="88" y="642"/>
                  </a:lnTo>
                  <a:lnTo>
                    <a:pt x="93" y="635"/>
                  </a:lnTo>
                  <a:lnTo>
                    <a:pt x="96" y="626"/>
                  </a:lnTo>
                  <a:lnTo>
                    <a:pt x="102" y="620"/>
                  </a:lnTo>
                  <a:lnTo>
                    <a:pt x="105" y="613"/>
                  </a:lnTo>
                  <a:lnTo>
                    <a:pt x="105" y="606"/>
                  </a:lnTo>
                  <a:lnTo>
                    <a:pt x="109" y="601"/>
                  </a:lnTo>
                  <a:lnTo>
                    <a:pt x="115" y="591"/>
                  </a:lnTo>
                  <a:lnTo>
                    <a:pt x="117" y="573"/>
                  </a:lnTo>
                  <a:lnTo>
                    <a:pt x="119" y="564"/>
                  </a:lnTo>
                  <a:lnTo>
                    <a:pt x="117" y="557"/>
                  </a:lnTo>
                  <a:lnTo>
                    <a:pt x="115" y="546"/>
                  </a:lnTo>
                  <a:lnTo>
                    <a:pt x="113" y="539"/>
                  </a:lnTo>
                  <a:lnTo>
                    <a:pt x="117" y="526"/>
                  </a:lnTo>
                  <a:lnTo>
                    <a:pt x="119" y="516"/>
                  </a:lnTo>
                  <a:lnTo>
                    <a:pt x="117" y="510"/>
                  </a:lnTo>
                  <a:lnTo>
                    <a:pt x="113" y="492"/>
                  </a:lnTo>
                  <a:lnTo>
                    <a:pt x="109" y="486"/>
                  </a:lnTo>
                  <a:lnTo>
                    <a:pt x="102" y="464"/>
                  </a:lnTo>
                  <a:lnTo>
                    <a:pt x="93" y="448"/>
                  </a:lnTo>
                  <a:lnTo>
                    <a:pt x="84" y="422"/>
                  </a:lnTo>
                  <a:lnTo>
                    <a:pt x="66" y="378"/>
                  </a:lnTo>
                  <a:lnTo>
                    <a:pt x="61" y="349"/>
                  </a:lnTo>
                  <a:lnTo>
                    <a:pt x="60" y="335"/>
                  </a:lnTo>
                  <a:lnTo>
                    <a:pt x="50" y="327"/>
                  </a:lnTo>
                  <a:lnTo>
                    <a:pt x="43" y="318"/>
                  </a:lnTo>
                  <a:lnTo>
                    <a:pt x="32" y="306"/>
                  </a:lnTo>
                  <a:lnTo>
                    <a:pt x="22" y="302"/>
                  </a:lnTo>
                  <a:lnTo>
                    <a:pt x="8" y="284"/>
                  </a:lnTo>
                  <a:lnTo>
                    <a:pt x="5" y="278"/>
                  </a:lnTo>
                  <a:lnTo>
                    <a:pt x="0" y="20"/>
                  </a:lnTo>
                  <a:lnTo>
                    <a:pt x="119" y="15"/>
                  </a:lnTo>
                  <a:lnTo>
                    <a:pt x="310" y="11"/>
                  </a:lnTo>
                  <a:lnTo>
                    <a:pt x="432" y="8"/>
                  </a:lnTo>
                  <a:lnTo>
                    <a:pt x="619" y="0"/>
                  </a:lnTo>
                  <a:lnTo>
                    <a:pt x="625" y="5"/>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8" name="Freeform 187"/>
            <p:cNvSpPr>
              <a:spLocks/>
            </p:cNvSpPr>
            <p:nvPr/>
          </p:nvSpPr>
          <p:spPr bwMode="auto">
            <a:xfrm>
              <a:off x="2576067" y="4456111"/>
              <a:ext cx="309002" cy="316014"/>
            </a:xfrm>
            <a:custGeom>
              <a:avLst/>
              <a:gdLst>
                <a:gd name="T0" fmla="*/ 677 w 1121"/>
                <a:gd name="T1" fmla="*/ 246 h 1138"/>
                <a:gd name="T2" fmla="*/ 631 w 1121"/>
                <a:gd name="T3" fmla="*/ 202 h 1138"/>
                <a:gd name="T4" fmla="*/ 590 w 1121"/>
                <a:gd name="T5" fmla="*/ 133 h 1138"/>
                <a:gd name="T6" fmla="*/ 553 w 1121"/>
                <a:gd name="T7" fmla="*/ 126 h 1138"/>
                <a:gd name="T8" fmla="*/ 507 w 1121"/>
                <a:gd name="T9" fmla="*/ 99 h 1138"/>
                <a:gd name="T10" fmla="*/ 476 w 1121"/>
                <a:gd name="T11" fmla="*/ 65 h 1138"/>
                <a:gd name="T12" fmla="*/ 510 w 1121"/>
                <a:gd name="T13" fmla="*/ 19 h 1138"/>
                <a:gd name="T14" fmla="*/ 148 w 1121"/>
                <a:gd name="T15" fmla="*/ 595 h 1138"/>
                <a:gd name="T16" fmla="*/ 178 w 1121"/>
                <a:gd name="T17" fmla="*/ 651 h 1138"/>
                <a:gd name="T18" fmla="*/ 202 w 1121"/>
                <a:gd name="T19" fmla="*/ 682 h 1138"/>
                <a:gd name="T20" fmla="*/ 209 w 1121"/>
                <a:gd name="T21" fmla="*/ 716 h 1138"/>
                <a:gd name="T22" fmla="*/ 222 w 1121"/>
                <a:gd name="T23" fmla="*/ 735 h 1138"/>
                <a:gd name="T24" fmla="*/ 214 w 1121"/>
                <a:gd name="T25" fmla="*/ 760 h 1138"/>
                <a:gd name="T26" fmla="*/ 203 w 1121"/>
                <a:gd name="T27" fmla="*/ 815 h 1138"/>
                <a:gd name="T28" fmla="*/ 193 w 1121"/>
                <a:gd name="T29" fmla="*/ 853 h 1138"/>
                <a:gd name="T30" fmla="*/ 214 w 1121"/>
                <a:gd name="T31" fmla="*/ 909 h 1138"/>
                <a:gd name="T32" fmla="*/ 219 w 1121"/>
                <a:gd name="T33" fmla="*/ 933 h 1138"/>
                <a:gd name="T34" fmla="*/ 219 w 1121"/>
                <a:gd name="T35" fmla="*/ 953 h 1138"/>
                <a:gd name="T36" fmla="*/ 216 w 1121"/>
                <a:gd name="T37" fmla="*/ 974 h 1138"/>
                <a:gd name="T38" fmla="*/ 218 w 1121"/>
                <a:gd name="T39" fmla="*/ 992 h 1138"/>
                <a:gd name="T40" fmla="*/ 218 w 1121"/>
                <a:gd name="T41" fmla="*/ 1006 h 1138"/>
                <a:gd name="T42" fmla="*/ 221 w 1121"/>
                <a:gd name="T43" fmla="*/ 1023 h 1138"/>
                <a:gd name="T44" fmla="*/ 235 w 1121"/>
                <a:gd name="T45" fmla="*/ 1033 h 1138"/>
                <a:gd name="T46" fmla="*/ 244 w 1121"/>
                <a:gd name="T47" fmla="*/ 1049 h 1138"/>
                <a:gd name="T48" fmla="*/ 250 w 1121"/>
                <a:gd name="T49" fmla="*/ 1067 h 1138"/>
                <a:gd name="T50" fmla="*/ 268 w 1121"/>
                <a:gd name="T51" fmla="*/ 1107 h 1138"/>
                <a:gd name="T52" fmla="*/ 514 w 1121"/>
                <a:gd name="T53" fmla="*/ 1117 h 1138"/>
                <a:gd name="T54" fmla="*/ 880 w 1121"/>
                <a:gd name="T55" fmla="*/ 1126 h 1138"/>
                <a:gd name="T56" fmla="*/ 920 w 1121"/>
                <a:gd name="T57" fmla="*/ 1138 h 1138"/>
                <a:gd name="T58" fmla="*/ 907 w 1121"/>
                <a:gd name="T59" fmla="*/ 1048 h 1138"/>
                <a:gd name="T60" fmla="*/ 1022 w 1121"/>
                <a:gd name="T61" fmla="*/ 1027 h 1138"/>
                <a:gd name="T62" fmla="*/ 1043 w 1121"/>
                <a:gd name="T63" fmla="*/ 995 h 1138"/>
                <a:gd name="T64" fmla="*/ 1035 w 1121"/>
                <a:gd name="T65" fmla="*/ 971 h 1138"/>
                <a:gd name="T66" fmla="*/ 1028 w 1121"/>
                <a:gd name="T67" fmla="*/ 967 h 1138"/>
                <a:gd name="T68" fmla="*/ 1019 w 1121"/>
                <a:gd name="T69" fmla="*/ 967 h 1138"/>
                <a:gd name="T70" fmla="*/ 1037 w 1121"/>
                <a:gd name="T71" fmla="*/ 943 h 1138"/>
                <a:gd name="T72" fmla="*/ 1044 w 1121"/>
                <a:gd name="T73" fmla="*/ 911 h 1138"/>
                <a:gd name="T74" fmla="*/ 1053 w 1121"/>
                <a:gd name="T75" fmla="*/ 869 h 1138"/>
                <a:gd name="T76" fmla="*/ 1049 w 1121"/>
                <a:gd name="T77" fmla="*/ 853 h 1138"/>
                <a:gd name="T78" fmla="*/ 1062 w 1121"/>
                <a:gd name="T79" fmla="*/ 832 h 1138"/>
                <a:gd name="T80" fmla="*/ 1059 w 1121"/>
                <a:gd name="T81" fmla="*/ 813 h 1138"/>
                <a:gd name="T82" fmla="*/ 1058 w 1121"/>
                <a:gd name="T83" fmla="*/ 804 h 1138"/>
                <a:gd name="T84" fmla="*/ 1069 w 1121"/>
                <a:gd name="T85" fmla="*/ 806 h 1138"/>
                <a:gd name="T86" fmla="*/ 1065 w 1121"/>
                <a:gd name="T87" fmla="*/ 769 h 1138"/>
                <a:gd name="T88" fmla="*/ 1061 w 1121"/>
                <a:gd name="T89" fmla="*/ 754 h 1138"/>
                <a:gd name="T90" fmla="*/ 1081 w 1121"/>
                <a:gd name="T91" fmla="*/ 745 h 1138"/>
                <a:gd name="T92" fmla="*/ 1079 w 1121"/>
                <a:gd name="T93" fmla="*/ 732 h 1138"/>
                <a:gd name="T94" fmla="*/ 1090 w 1121"/>
                <a:gd name="T95" fmla="*/ 719 h 1138"/>
                <a:gd name="T96" fmla="*/ 1094 w 1121"/>
                <a:gd name="T97" fmla="*/ 701 h 1138"/>
                <a:gd name="T98" fmla="*/ 1111 w 1121"/>
                <a:gd name="T99" fmla="*/ 694 h 1138"/>
                <a:gd name="T100" fmla="*/ 1100 w 1121"/>
                <a:gd name="T101" fmla="*/ 670 h 1138"/>
                <a:gd name="T102" fmla="*/ 1049 w 1121"/>
                <a:gd name="T103" fmla="*/ 654 h 1138"/>
                <a:gd name="T104" fmla="*/ 1016 w 1121"/>
                <a:gd name="T105" fmla="*/ 576 h 1138"/>
                <a:gd name="T106" fmla="*/ 964 w 1121"/>
                <a:gd name="T107" fmla="*/ 539 h 1138"/>
                <a:gd name="T108" fmla="*/ 951 w 1121"/>
                <a:gd name="T109" fmla="*/ 487 h 1138"/>
                <a:gd name="T110" fmla="*/ 900 w 1121"/>
                <a:gd name="T111" fmla="*/ 431 h 1138"/>
                <a:gd name="T112" fmla="*/ 859 w 1121"/>
                <a:gd name="T113" fmla="*/ 407 h 1138"/>
                <a:gd name="T114" fmla="*/ 821 w 1121"/>
                <a:gd name="T115" fmla="*/ 350 h 1138"/>
                <a:gd name="T116" fmla="*/ 758 w 1121"/>
                <a:gd name="T117" fmla="*/ 311 h 1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1"/>
                <a:gd name="T178" fmla="*/ 0 h 1138"/>
                <a:gd name="T179" fmla="*/ 1121 w 1121"/>
                <a:gd name="T180" fmla="*/ 1138 h 11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1" h="1138">
                  <a:moveTo>
                    <a:pt x="743" y="285"/>
                  </a:moveTo>
                  <a:lnTo>
                    <a:pt x="731" y="273"/>
                  </a:lnTo>
                  <a:lnTo>
                    <a:pt x="719" y="267"/>
                  </a:lnTo>
                  <a:lnTo>
                    <a:pt x="703" y="263"/>
                  </a:lnTo>
                  <a:lnTo>
                    <a:pt x="677" y="246"/>
                  </a:lnTo>
                  <a:lnTo>
                    <a:pt x="663" y="235"/>
                  </a:lnTo>
                  <a:lnTo>
                    <a:pt x="659" y="229"/>
                  </a:lnTo>
                  <a:lnTo>
                    <a:pt x="651" y="224"/>
                  </a:lnTo>
                  <a:lnTo>
                    <a:pt x="639" y="208"/>
                  </a:lnTo>
                  <a:lnTo>
                    <a:pt x="631" y="202"/>
                  </a:lnTo>
                  <a:lnTo>
                    <a:pt x="624" y="193"/>
                  </a:lnTo>
                  <a:lnTo>
                    <a:pt x="619" y="180"/>
                  </a:lnTo>
                  <a:lnTo>
                    <a:pt x="615" y="171"/>
                  </a:lnTo>
                  <a:lnTo>
                    <a:pt x="606" y="156"/>
                  </a:lnTo>
                  <a:lnTo>
                    <a:pt x="590" y="133"/>
                  </a:lnTo>
                  <a:lnTo>
                    <a:pt x="584" y="124"/>
                  </a:lnTo>
                  <a:lnTo>
                    <a:pt x="578" y="120"/>
                  </a:lnTo>
                  <a:lnTo>
                    <a:pt x="566" y="121"/>
                  </a:lnTo>
                  <a:lnTo>
                    <a:pt x="560" y="124"/>
                  </a:lnTo>
                  <a:lnTo>
                    <a:pt x="553" y="126"/>
                  </a:lnTo>
                  <a:lnTo>
                    <a:pt x="545" y="124"/>
                  </a:lnTo>
                  <a:lnTo>
                    <a:pt x="535" y="115"/>
                  </a:lnTo>
                  <a:lnTo>
                    <a:pt x="525" y="112"/>
                  </a:lnTo>
                  <a:lnTo>
                    <a:pt x="519" y="105"/>
                  </a:lnTo>
                  <a:lnTo>
                    <a:pt x="507" y="99"/>
                  </a:lnTo>
                  <a:lnTo>
                    <a:pt x="501" y="97"/>
                  </a:lnTo>
                  <a:lnTo>
                    <a:pt x="492" y="93"/>
                  </a:lnTo>
                  <a:lnTo>
                    <a:pt x="485" y="85"/>
                  </a:lnTo>
                  <a:lnTo>
                    <a:pt x="478" y="68"/>
                  </a:lnTo>
                  <a:lnTo>
                    <a:pt x="476" y="65"/>
                  </a:lnTo>
                  <a:lnTo>
                    <a:pt x="481" y="52"/>
                  </a:lnTo>
                  <a:lnTo>
                    <a:pt x="488" y="44"/>
                  </a:lnTo>
                  <a:lnTo>
                    <a:pt x="494" y="34"/>
                  </a:lnTo>
                  <a:lnTo>
                    <a:pt x="501" y="28"/>
                  </a:lnTo>
                  <a:lnTo>
                    <a:pt x="510" y="19"/>
                  </a:lnTo>
                  <a:lnTo>
                    <a:pt x="513" y="10"/>
                  </a:lnTo>
                  <a:lnTo>
                    <a:pt x="516" y="0"/>
                  </a:lnTo>
                  <a:lnTo>
                    <a:pt x="262" y="35"/>
                  </a:lnTo>
                  <a:lnTo>
                    <a:pt x="0" y="70"/>
                  </a:lnTo>
                  <a:lnTo>
                    <a:pt x="148" y="595"/>
                  </a:lnTo>
                  <a:lnTo>
                    <a:pt x="156" y="607"/>
                  </a:lnTo>
                  <a:lnTo>
                    <a:pt x="163" y="623"/>
                  </a:lnTo>
                  <a:lnTo>
                    <a:pt x="168" y="633"/>
                  </a:lnTo>
                  <a:lnTo>
                    <a:pt x="169" y="639"/>
                  </a:lnTo>
                  <a:lnTo>
                    <a:pt x="178" y="651"/>
                  </a:lnTo>
                  <a:lnTo>
                    <a:pt x="181" y="655"/>
                  </a:lnTo>
                  <a:lnTo>
                    <a:pt x="185" y="663"/>
                  </a:lnTo>
                  <a:lnTo>
                    <a:pt x="196" y="673"/>
                  </a:lnTo>
                  <a:lnTo>
                    <a:pt x="202" y="679"/>
                  </a:lnTo>
                  <a:lnTo>
                    <a:pt x="202" y="682"/>
                  </a:lnTo>
                  <a:lnTo>
                    <a:pt x="202" y="688"/>
                  </a:lnTo>
                  <a:lnTo>
                    <a:pt x="206" y="697"/>
                  </a:lnTo>
                  <a:lnTo>
                    <a:pt x="208" y="706"/>
                  </a:lnTo>
                  <a:lnTo>
                    <a:pt x="209" y="710"/>
                  </a:lnTo>
                  <a:lnTo>
                    <a:pt x="209" y="716"/>
                  </a:lnTo>
                  <a:lnTo>
                    <a:pt x="205" y="724"/>
                  </a:lnTo>
                  <a:lnTo>
                    <a:pt x="208" y="729"/>
                  </a:lnTo>
                  <a:lnTo>
                    <a:pt x="214" y="730"/>
                  </a:lnTo>
                  <a:lnTo>
                    <a:pt x="218" y="732"/>
                  </a:lnTo>
                  <a:lnTo>
                    <a:pt x="222" y="735"/>
                  </a:lnTo>
                  <a:lnTo>
                    <a:pt x="229" y="738"/>
                  </a:lnTo>
                  <a:lnTo>
                    <a:pt x="232" y="741"/>
                  </a:lnTo>
                  <a:lnTo>
                    <a:pt x="229" y="750"/>
                  </a:lnTo>
                  <a:lnTo>
                    <a:pt x="216" y="756"/>
                  </a:lnTo>
                  <a:lnTo>
                    <a:pt x="214" y="760"/>
                  </a:lnTo>
                  <a:lnTo>
                    <a:pt x="202" y="785"/>
                  </a:lnTo>
                  <a:lnTo>
                    <a:pt x="202" y="788"/>
                  </a:lnTo>
                  <a:lnTo>
                    <a:pt x="203" y="795"/>
                  </a:lnTo>
                  <a:lnTo>
                    <a:pt x="203" y="804"/>
                  </a:lnTo>
                  <a:lnTo>
                    <a:pt x="203" y="815"/>
                  </a:lnTo>
                  <a:lnTo>
                    <a:pt x="202" y="822"/>
                  </a:lnTo>
                  <a:lnTo>
                    <a:pt x="199" y="831"/>
                  </a:lnTo>
                  <a:lnTo>
                    <a:pt x="196" y="838"/>
                  </a:lnTo>
                  <a:lnTo>
                    <a:pt x="193" y="846"/>
                  </a:lnTo>
                  <a:lnTo>
                    <a:pt x="193" y="853"/>
                  </a:lnTo>
                  <a:lnTo>
                    <a:pt x="193" y="865"/>
                  </a:lnTo>
                  <a:lnTo>
                    <a:pt x="200" y="888"/>
                  </a:lnTo>
                  <a:lnTo>
                    <a:pt x="208" y="897"/>
                  </a:lnTo>
                  <a:lnTo>
                    <a:pt x="211" y="906"/>
                  </a:lnTo>
                  <a:lnTo>
                    <a:pt x="214" y="909"/>
                  </a:lnTo>
                  <a:lnTo>
                    <a:pt x="215" y="914"/>
                  </a:lnTo>
                  <a:lnTo>
                    <a:pt x="216" y="920"/>
                  </a:lnTo>
                  <a:lnTo>
                    <a:pt x="218" y="924"/>
                  </a:lnTo>
                  <a:lnTo>
                    <a:pt x="219" y="927"/>
                  </a:lnTo>
                  <a:lnTo>
                    <a:pt x="219" y="933"/>
                  </a:lnTo>
                  <a:lnTo>
                    <a:pt x="219" y="938"/>
                  </a:lnTo>
                  <a:lnTo>
                    <a:pt x="216" y="943"/>
                  </a:lnTo>
                  <a:lnTo>
                    <a:pt x="216" y="947"/>
                  </a:lnTo>
                  <a:lnTo>
                    <a:pt x="219" y="950"/>
                  </a:lnTo>
                  <a:lnTo>
                    <a:pt x="219" y="953"/>
                  </a:lnTo>
                  <a:lnTo>
                    <a:pt x="218" y="958"/>
                  </a:lnTo>
                  <a:lnTo>
                    <a:pt x="218" y="964"/>
                  </a:lnTo>
                  <a:lnTo>
                    <a:pt x="216" y="967"/>
                  </a:lnTo>
                  <a:lnTo>
                    <a:pt x="216" y="970"/>
                  </a:lnTo>
                  <a:lnTo>
                    <a:pt x="216" y="974"/>
                  </a:lnTo>
                  <a:lnTo>
                    <a:pt x="216" y="977"/>
                  </a:lnTo>
                  <a:lnTo>
                    <a:pt x="218" y="982"/>
                  </a:lnTo>
                  <a:lnTo>
                    <a:pt x="219" y="985"/>
                  </a:lnTo>
                  <a:lnTo>
                    <a:pt x="218" y="989"/>
                  </a:lnTo>
                  <a:lnTo>
                    <a:pt x="218" y="992"/>
                  </a:lnTo>
                  <a:lnTo>
                    <a:pt x="215" y="995"/>
                  </a:lnTo>
                  <a:lnTo>
                    <a:pt x="214" y="998"/>
                  </a:lnTo>
                  <a:lnTo>
                    <a:pt x="214" y="1001"/>
                  </a:lnTo>
                  <a:lnTo>
                    <a:pt x="216" y="1004"/>
                  </a:lnTo>
                  <a:lnTo>
                    <a:pt x="218" y="1006"/>
                  </a:lnTo>
                  <a:lnTo>
                    <a:pt x="219" y="1012"/>
                  </a:lnTo>
                  <a:lnTo>
                    <a:pt x="219" y="1015"/>
                  </a:lnTo>
                  <a:lnTo>
                    <a:pt x="219" y="1017"/>
                  </a:lnTo>
                  <a:lnTo>
                    <a:pt x="221" y="1018"/>
                  </a:lnTo>
                  <a:lnTo>
                    <a:pt x="221" y="1023"/>
                  </a:lnTo>
                  <a:lnTo>
                    <a:pt x="224" y="1024"/>
                  </a:lnTo>
                  <a:lnTo>
                    <a:pt x="229" y="1027"/>
                  </a:lnTo>
                  <a:lnTo>
                    <a:pt x="231" y="1030"/>
                  </a:lnTo>
                  <a:lnTo>
                    <a:pt x="232" y="1032"/>
                  </a:lnTo>
                  <a:lnTo>
                    <a:pt x="235" y="1033"/>
                  </a:lnTo>
                  <a:lnTo>
                    <a:pt x="238" y="1038"/>
                  </a:lnTo>
                  <a:lnTo>
                    <a:pt x="238" y="1039"/>
                  </a:lnTo>
                  <a:lnTo>
                    <a:pt x="241" y="1043"/>
                  </a:lnTo>
                  <a:lnTo>
                    <a:pt x="241" y="1046"/>
                  </a:lnTo>
                  <a:lnTo>
                    <a:pt x="244" y="1049"/>
                  </a:lnTo>
                  <a:lnTo>
                    <a:pt x="244" y="1052"/>
                  </a:lnTo>
                  <a:lnTo>
                    <a:pt x="246" y="1055"/>
                  </a:lnTo>
                  <a:lnTo>
                    <a:pt x="247" y="1058"/>
                  </a:lnTo>
                  <a:lnTo>
                    <a:pt x="247" y="1064"/>
                  </a:lnTo>
                  <a:lnTo>
                    <a:pt x="250" y="1067"/>
                  </a:lnTo>
                  <a:lnTo>
                    <a:pt x="253" y="1075"/>
                  </a:lnTo>
                  <a:lnTo>
                    <a:pt x="258" y="1083"/>
                  </a:lnTo>
                  <a:lnTo>
                    <a:pt x="265" y="1091"/>
                  </a:lnTo>
                  <a:lnTo>
                    <a:pt x="267" y="1099"/>
                  </a:lnTo>
                  <a:lnTo>
                    <a:pt x="268" y="1107"/>
                  </a:lnTo>
                  <a:lnTo>
                    <a:pt x="273" y="1123"/>
                  </a:lnTo>
                  <a:lnTo>
                    <a:pt x="279" y="1126"/>
                  </a:lnTo>
                  <a:lnTo>
                    <a:pt x="284" y="1129"/>
                  </a:lnTo>
                  <a:lnTo>
                    <a:pt x="288" y="1135"/>
                  </a:lnTo>
                  <a:lnTo>
                    <a:pt x="514" y="1117"/>
                  </a:lnTo>
                  <a:lnTo>
                    <a:pt x="874" y="1091"/>
                  </a:lnTo>
                  <a:lnTo>
                    <a:pt x="877" y="1105"/>
                  </a:lnTo>
                  <a:lnTo>
                    <a:pt x="880" y="1110"/>
                  </a:lnTo>
                  <a:lnTo>
                    <a:pt x="883" y="1120"/>
                  </a:lnTo>
                  <a:lnTo>
                    <a:pt x="880" y="1126"/>
                  </a:lnTo>
                  <a:lnTo>
                    <a:pt x="880" y="1129"/>
                  </a:lnTo>
                  <a:lnTo>
                    <a:pt x="883" y="1134"/>
                  </a:lnTo>
                  <a:lnTo>
                    <a:pt x="883" y="1138"/>
                  </a:lnTo>
                  <a:lnTo>
                    <a:pt x="888" y="1138"/>
                  </a:lnTo>
                  <a:lnTo>
                    <a:pt x="920" y="1138"/>
                  </a:lnTo>
                  <a:lnTo>
                    <a:pt x="922" y="1128"/>
                  </a:lnTo>
                  <a:lnTo>
                    <a:pt x="922" y="1102"/>
                  </a:lnTo>
                  <a:lnTo>
                    <a:pt x="910" y="1064"/>
                  </a:lnTo>
                  <a:lnTo>
                    <a:pt x="907" y="1055"/>
                  </a:lnTo>
                  <a:lnTo>
                    <a:pt x="907" y="1048"/>
                  </a:lnTo>
                  <a:lnTo>
                    <a:pt x="911" y="1036"/>
                  </a:lnTo>
                  <a:lnTo>
                    <a:pt x="914" y="1029"/>
                  </a:lnTo>
                  <a:lnTo>
                    <a:pt x="920" y="1021"/>
                  </a:lnTo>
                  <a:lnTo>
                    <a:pt x="929" y="1018"/>
                  </a:lnTo>
                  <a:lnTo>
                    <a:pt x="1022" y="1027"/>
                  </a:lnTo>
                  <a:lnTo>
                    <a:pt x="1038" y="1030"/>
                  </a:lnTo>
                  <a:lnTo>
                    <a:pt x="1037" y="1029"/>
                  </a:lnTo>
                  <a:lnTo>
                    <a:pt x="1037" y="1006"/>
                  </a:lnTo>
                  <a:lnTo>
                    <a:pt x="1041" y="999"/>
                  </a:lnTo>
                  <a:lnTo>
                    <a:pt x="1043" y="995"/>
                  </a:lnTo>
                  <a:lnTo>
                    <a:pt x="1043" y="982"/>
                  </a:lnTo>
                  <a:lnTo>
                    <a:pt x="1043" y="974"/>
                  </a:lnTo>
                  <a:lnTo>
                    <a:pt x="1038" y="964"/>
                  </a:lnTo>
                  <a:lnTo>
                    <a:pt x="1035" y="965"/>
                  </a:lnTo>
                  <a:lnTo>
                    <a:pt x="1035" y="971"/>
                  </a:lnTo>
                  <a:lnTo>
                    <a:pt x="1035" y="976"/>
                  </a:lnTo>
                  <a:lnTo>
                    <a:pt x="1034" y="976"/>
                  </a:lnTo>
                  <a:lnTo>
                    <a:pt x="1034" y="973"/>
                  </a:lnTo>
                  <a:lnTo>
                    <a:pt x="1032" y="970"/>
                  </a:lnTo>
                  <a:lnTo>
                    <a:pt x="1028" y="967"/>
                  </a:lnTo>
                  <a:lnTo>
                    <a:pt x="1022" y="970"/>
                  </a:lnTo>
                  <a:lnTo>
                    <a:pt x="1016" y="970"/>
                  </a:lnTo>
                  <a:lnTo>
                    <a:pt x="1013" y="967"/>
                  </a:lnTo>
                  <a:lnTo>
                    <a:pt x="1017" y="965"/>
                  </a:lnTo>
                  <a:lnTo>
                    <a:pt x="1019" y="967"/>
                  </a:lnTo>
                  <a:lnTo>
                    <a:pt x="1022" y="965"/>
                  </a:lnTo>
                  <a:lnTo>
                    <a:pt x="1025" y="961"/>
                  </a:lnTo>
                  <a:lnTo>
                    <a:pt x="1028" y="961"/>
                  </a:lnTo>
                  <a:lnTo>
                    <a:pt x="1035" y="953"/>
                  </a:lnTo>
                  <a:lnTo>
                    <a:pt x="1037" y="943"/>
                  </a:lnTo>
                  <a:lnTo>
                    <a:pt x="1037" y="932"/>
                  </a:lnTo>
                  <a:lnTo>
                    <a:pt x="1034" y="927"/>
                  </a:lnTo>
                  <a:lnTo>
                    <a:pt x="1035" y="921"/>
                  </a:lnTo>
                  <a:lnTo>
                    <a:pt x="1040" y="920"/>
                  </a:lnTo>
                  <a:lnTo>
                    <a:pt x="1044" y="911"/>
                  </a:lnTo>
                  <a:lnTo>
                    <a:pt x="1052" y="900"/>
                  </a:lnTo>
                  <a:lnTo>
                    <a:pt x="1055" y="896"/>
                  </a:lnTo>
                  <a:lnTo>
                    <a:pt x="1056" y="888"/>
                  </a:lnTo>
                  <a:lnTo>
                    <a:pt x="1055" y="877"/>
                  </a:lnTo>
                  <a:lnTo>
                    <a:pt x="1053" y="869"/>
                  </a:lnTo>
                  <a:lnTo>
                    <a:pt x="1055" y="868"/>
                  </a:lnTo>
                  <a:lnTo>
                    <a:pt x="1055" y="865"/>
                  </a:lnTo>
                  <a:lnTo>
                    <a:pt x="1053" y="862"/>
                  </a:lnTo>
                  <a:lnTo>
                    <a:pt x="1050" y="858"/>
                  </a:lnTo>
                  <a:lnTo>
                    <a:pt x="1049" y="853"/>
                  </a:lnTo>
                  <a:lnTo>
                    <a:pt x="1052" y="852"/>
                  </a:lnTo>
                  <a:lnTo>
                    <a:pt x="1053" y="853"/>
                  </a:lnTo>
                  <a:lnTo>
                    <a:pt x="1055" y="853"/>
                  </a:lnTo>
                  <a:lnTo>
                    <a:pt x="1058" y="843"/>
                  </a:lnTo>
                  <a:lnTo>
                    <a:pt x="1062" y="832"/>
                  </a:lnTo>
                  <a:lnTo>
                    <a:pt x="1066" y="827"/>
                  </a:lnTo>
                  <a:lnTo>
                    <a:pt x="1066" y="819"/>
                  </a:lnTo>
                  <a:lnTo>
                    <a:pt x="1071" y="813"/>
                  </a:lnTo>
                  <a:lnTo>
                    <a:pt x="1065" y="810"/>
                  </a:lnTo>
                  <a:lnTo>
                    <a:pt x="1059" y="813"/>
                  </a:lnTo>
                  <a:lnTo>
                    <a:pt x="1050" y="816"/>
                  </a:lnTo>
                  <a:lnTo>
                    <a:pt x="1046" y="815"/>
                  </a:lnTo>
                  <a:lnTo>
                    <a:pt x="1046" y="810"/>
                  </a:lnTo>
                  <a:lnTo>
                    <a:pt x="1052" y="807"/>
                  </a:lnTo>
                  <a:lnTo>
                    <a:pt x="1058" y="804"/>
                  </a:lnTo>
                  <a:lnTo>
                    <a:pt x="1061" y="801"/>
                  </a:lnTo>
                  <a:lnTo>
                    <a:pt x="1061" y="794"/>
                  </a:lnTo>
                  <a:lnTo>
                    <a:pt x="1065" y="797"/>
                  </a:lnTo>
                  <a:lnTo>
                    <a:pt x="1065" y="801"/>
                  </a:lnTo>
                  <a:lnTo>
                    <a:pt x="1069" y="806"/>
                  </a:lnTo>
                  <a:lnTo>
                    <a:pt x="1072" y="801"/>
                  </a:lnTo>
                  <a:lnTo>
                    <a:pt x="1071" y="795"/>
                  </a:lnTo>
                  <a:lnTo>
                    <a:pt x="1075" y="788"/>
                  </a:lnTo>
                  <a:lnTo>
                    <a:pt x="1071" y="768"/>
                  </a:lnTo>
                  <a:lnTo>
                    <a:pt x="1065" y="769"/>
                  </a:lnTo>
                  <a:lnTo>
                    <a:pt x="1056" y="768"/>
                  </a:lnTo>
                  <a:lnTo>
                    <a:pt x="1052" y="760"/>
                  </a:lnTo>
                  <a:lnTo>
                    <a:pt x="1059" y="762"/>
                  </a:lnTo>
                  <a:lnTo>
                    <a:pt x="1062" y="759"/>
                  </a:lnTo>
                  <a:lnTo>
                    <a:pt x="1061" y="754"/>
                  </a:lnTo>
                  <a:lnTo>
                    <a:pt x="1065" y="753"/>
                  </a:lnTo>
                  <a:lnTo>
                    <a:pt x="1066" y="759"/>
                  </a:lnTo>
                  <a:lnTo>
                    <a:pt x="1071" y="760"/>
                  </a:lnTo>
                  <a:lnTo>
                    <a:pt x="1075" y="754"/>
                  </a:lnTo>
                  <a:lnTo>
                    <a:pt x="1081" y="745"/>
                  </a:lnTo>
                  <a:lnTo>
                    <a:pt x="1085" y="744"/>
                  </a:lnTo>
                  <a:lnTo>
                    <a:pt x="1085" y="735"/>
                  </a:lnTo>
                  <a:lnTo>
                    <a:pt x="1084" y="732"/>
                  </a:lnTo>
                  <a:lnTo>
                    <a:pt x="1082" y="735"/>
                  </a:lnTo>
                  <a:lnTo>
                    <a:pt x="1079" y="732"/>
                  </a:lnTo>
                  <a:lnTo>
                    <a:pt x="1073" y="729"/>
                  </a:lnTo>
                  <a:lnTo>
                    <a:pt x="1073" y="724"/>
                  </a:lnTo>
                  <a:lnTo>
                    <a:pt x="1076" y="719"/>
                  </a:lnTo>
                  <a:lnTo>
                    <a:pt x="1082" y="719"/>
                  </a:lnTo>
                  <a:lnTo>
                    <a:pt x="1090" y="719"/>
                  </a:lnTo>
                  <a:lnTo>
                    <a:pt x="1096" y="719"/>
                  </a:lnTo>
                  <a:lnTo>
                    <a:pt x="1099" y="715"/>
                  </a:lnTo>
                  <a:lnTo>
                    <a:pt x="1106" y="707"/>
                  </a:lnTo>
                  <a:lnTo>
                    <a:pt x="1099" y="707"/>
                  </a:lnTo>
                  <a:lnTo>
                    <a:pt x="1094" y="701"/>
                  </a:lnTo>
                  <a:lnTo>
                    <a:pt x="1099" y="698"/>
                  </a:lnTo>
                  <a:lnTo>
                    <a:pt x="1102" y="695"/>
                  </a:lnTo>
                  <a:lnTo>
                    <a:pt x="1105" y="694"/>
                  </a:lnTo>
                  <a:lnTo>
                    <a:pt x="1106" y="697"/>
                  </a:lnTo>
                  <a:lnTo>
                    <a:pt x="1111" y="694"/>
                  </a:lnTo>
                  <a:lnTo>
                    <a:pt x="1121" y="688"/>
                  </a:lnTo>
                  <a:lnTo>
                    <a:pt x="1121" y="682"/>
                  </a:lnTo>
                  <a:lnTo>
                    <a:pt x="1114" y="674"/>
                  </a:lnTo>
                  <a:lnTo>
                    <a:pt x="1108" y="676"/>
                  </a:lnTo>
                  <a:lnTo>
                    <a:pt x="1100" y="670"/>
                  </a:lnTo>
                  <a:lnTo>
                    <a:pt x="1096" y="670"/>
                  </a:lnTo>
                  <a:lnTo>
                    <a:pt x="1084" y="663"/>
                  </a:lnTo>
                  <a:lnTo>
                    <a:pt x="1073" y="655"/>
                  </a:lnTo>
                  <a:lnTo>
                    <a:pt x="1061" y="660"/>
                  </a:lnTo>
                  <a:lnTo>
                    <a:pt x="1049" y="654"/>
                  </a:lnTo>
                  <a:lnTo>
                    <a:pt x="1037" y="621"/>
                  </a:lnTo>
                  <a:lnTo>
                    <a:pt x="1040" y="611"/>
                  </a:lnTo>
                  <a:lnTo>
                    <a:pt x="1026" y="595"/>
                  </a:lnTo>
                  <a:lnTo>
                    <a:pt x="1016" y="581"/>
                  </a:lnTo>
                  <a:lnTo>
                    <a:pt x="1016" y="576"/>
                  </a:lnTo>
                  <a:lnTo>
                    <a:pt x="1019" y="573"/>
                  </a:lnTo>
                  <a:lnTo>
                    <a:pt x="997" y="557"/>
                  </a:lnTo>
                  <a:lnTo>
                    <a:pt x="985" y="552"/>
                  </a:lnTo>
                  <a:lnTo>
                    <a:pt x="972" y="546"/>
                  </a:lnTo>
                  <a:lnTo>
                    <a:pt x="964" y="539"/>
                  </a:lnTo>
                  <a:lnTo>
                    <a:pt x="964" y="528"/>
                  </a:lnTo>
                  <a:lnTo>
                    <a:pt x="961" y="521"/>
                  </a:lnTo>
                  <a:lnTo>
                    <a:pt x="959" y="512"/>
                  </a:lnTo>
                  <a:lnTo>
                    <a:pt x="954" y="498"/>
                  </a:lnTo>
                  <a:lnTo>
                    <a:pt x="951" y="487"/>
                  </a:lnTo>
                  <a:lnTo>
                    <a:pt x="941" y="478"/>
                  </a:lnTo>
                  <a:lnTo>
                    <a:pt x="932" y="463"/>
                  </a:lnTo>
                  <a:lnTo>
                    <a:pt x="930" y="446"/>
                  </a:lnTo>
                  <a:lnTo>
                    <a:pt x="919" y="438"/>
                  </a:lnTo>
                  <a:lnTo>
                    <a:pt x="900" y="431"/>
                  </a:lnTo>
                  <a:lnTo>
                    <a:pt x="895" y="431"/>
                  </a:lnTo>
                  <a:lnTo>
                    <a:pt x="871" y="422"/>
                  </a:lnTo>
                  <a:lnTo>
                    <a:pt x="865" y="413"/>
                  </a:lnTo>
                  <a:lnTo>
                    <a:pt x="865" y="406"/>
                  </a:lnTo>
                  <a:lnTo>
                    <a:pt x="859" y="407"/>
                  </a:lnTo>
                  <a:lnTo>
                    <a:pt x="844" y="397"/>
                  </a:lnTo>
                  <a:lnTo>
                    <a:pt x="832" y="379"/>
                  </a:lnTo>
                  <a:lnTo>
                    <a:pt x="821" y="364"/>
                  </a:lnTo>
                  <a:lnTo>
                    <a:pt x="821" y="354"/>
                  </a:lnTo>
                  <a:lnTo>
                    <a:pt x="821" y="350"/>
                  </a:lnTo>
                  <a:lnTo>
                    <a:pt x="817" y="344"/>
                  </a:lnTo>
                  <a:lnTo>
                    <a:pt x="809" y="343"/>
                  </a:lnTo>
                  <a:lnTo>
                    <a:pt x="793" y="328"/>
                  </a:lnTo>
                  <a:lnTo>
                    <a:pt x="771" y="322"/>
                  </a:lnTo>
                  <a:lnTo>
                    <a:pt x="758" y="311"/>
                  </a:lnTo>
                  <a:lnTo>
                    <a:pt x="753" y="299"/>
                  </a:lnTo>
                  <a:lnTo>
                    <a:pt x="743" y="285"/>
                  </a:lnTo>
                </a:path>
              </a:pathLst>
            </a:custGeom>
            <a:solidFill>
              <a:srgbClr val="7A8CB0"/>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39" name="Freeform 188"/>
            <p:cNvSpPr>
              <a:spLocks/>
            </p:cNvSpPr>
            <p:nvPr/>
          </p:nvSpPr>
          <p:spPr bwMode="auto">
            <a:xfrm>
              <a:off x="2243556" y="4477933"/>
              <a:ext cx="202237" cy="336717"/>
            </a:xfrm>
            <a:custGeom>
              <a:avLst/>
              <a:gdLst>
                <a:gd name="T0" fmla="*/ 92 w 729"/>
                <a:gd name="T1" fmla="*/ 593 h 1254"/>
                <a:gd name="T2" fmla="*/ 92 w 729"/>
                <a:gd name="T3" fmla="*/ 654 h 1254"/>
                <a:gd name="T4" fmla="*/ 110 w 729"/>
                <a:gd name="T5" fmla="*/ 690 h 1254"/>
                <a:gd name="T6" fmla="*/ 129 w 729"/>
                <a:gd name="T7" fmla="*/ 736 h 1254"/>
                <a:gd name="T8" fmla="*/ 110 w 729"/>
                <a:gd name="T9" fmla="*/ 792 h 1254"/>
                <a:gd name="T10" fmla="*/ 89 w 729"/>
                <a:gd name="T11" fmla="*/ 827 h 1254"/>
                <a:gd name="T12" fmla="*/ 51 w 729"/>
                <a:gd name="T13" fmla="*/ 865 h 1254"/>
                <a:gd name="T14" fmla="*/ 39 w 729"/>
                <a:gd name="T15" fmla="*/ 926 h 1254"/>
                <a:gd name="T16" fmla="*/ 23 w 729"/>
                <a:gd name="T17" fmla="*/ 960 h 1254"/>
                <a:gd name="T18" fmla="*/ 15 w 729"/>
                <a:gd name="T19" fmla="*/ 1003 h 1254"/>
                <a:gd name="T20" fmla="*/ 11 w 729"/>
                <a:gd name="T21" fmla="*/ 1053 h 1254"/>
                <a:gd name="T22" fmla="*/ 420 w 729"/>
                <a:gd name="T23" fmla="*/ 1044 h 1254"/>
                <a:gd name="T24" fmla="*/ 415 w 729"/>
                <a:gd name="T25" fmla="*/ 1076 h 1254"/>
                <a:gd name="T26" fmla="*/ 406 w 729"/>
                <a:gd name="T27" fmla="*/ 1154 h 1254"/>
                <a:gd name="T28" fmla="*/ 437 w 729"/>
                <a:gd name="T29" fmla="*/ 1193 h 1254"/>
                <a:gd name="T30" fmla="*/ 453 w 729"/>
                <a:gd name="T31" fmla="*/ 1231 h 1254"/>
                <a:gd name="T32" fmla="*/ 471 w 729"/>
                <a:gd name="T33" fmla="*/ 1252 h 1254"/>
                <a:gd name="T34" fmla="*/ 498 w 729"/>
                <a:gd name="T35" fmla="*/ 1243 h 1254"/>
                <a:gd name="T36" fmla="*/ 530 w 729"/>
                <a:gd name="T37" fmla="*/ 1217 h 1254"/>
                <a:gd name="T38" fmla="*/ 625 w 729"/>
                <a:gd name="T39" fmla="*/ 1182 h 1254"/>
                <a:gd name="T40" fmla="*/ 673 w 729"/>
                <a:gd name="T41" fmla="*/ 1190 h 1254"/>
                <a:gd name="T42" fmla="*/ 705 w 729"/>
                <a:gd name="T43" fmla="*/ 1198 h 1254"/>
                <a:gd name="T44" fmla="*/ 729 w 729"/>
                <a:gd name="T45" fmla="*/ 1182 h 1254"/>
                <a:gd name="T46" fmla="*/ 691 w 729"/>
                <a:gd name="T47" fmla="*/ 39 h 1254"/>
                <a:gd name="T48" fmla="*/ 681 w 729"/>
                <a:gd name="T49" fmla="*/ 23 h 1254"/>
                <a:gd name="T50" fmla="*/ 673 w 729"/>
                <a:gd name="T51" fmla="*/ 10 h 1254"/>
                <a:gd name="T52" fmla="*/ 234 w 729"/>
                <a:gd name="T53" fmla="*/ 45 h 1254"/>
                <a:gd name="T54" fmla="*/ 235 w 729"/>
                <a:gd name="T55" fmla="*/ 63 h 1254"/>
                <a:gd name="T56" fmla="*/ 217 w 729"/>
                <a:gd name="T57" fmla="*/ 73 h 1254"/>
                <a:gd name="T58" fmla="*/ 201 w 729"/>
                <a:gd name="T59" fmla="*/ 84 h 1254"/>
                <a:gd name="T60" fmla="*/ 197 w 729"/>
                <a:gd name="T61" fmla="*/ 94 h 1254"/>
                <a:gd name="T62" fmla="*/ 197 w 729"/>
                <a:gd name="T63" fmla="*/ 118 h 1254"/>
                <a:gd name="T64" fmla="*/ 184 w 729"/>
                <a:gd name="T65" fmla="*/ 149 h 1254"/>
                <a:gd name="T66" fmla="*/ 175 w 729"/>
                <a:gd name="T67" fmla="*/ 165 h 1254"/>
                <a:gd name="T68" fmla="*/ 169 w 729"/>
                <a:gd name="T69" fmla="*/ 191 h 1254"/>
                <a:gd name="T70" fmla="*/ 157 w 729"/>
                <a:gd name="T71" fmla="*/ 214 h 1254"/>
                <a:gd name="T72" fmla="*/ 131 w 729"/>
                <a:gd name="T73" fmla="*/ 223 h 1254"/>
                <a:gd name="T74" fmla="*/ 129 w 729"/>
                <a:gd name="T75" fmla="*/ 250 h 1254"/>
                <a:gd name="T76" fmla="*/ 117 w 729"/>
                <a:gd name="T77" fmla="*/ 258 h 1254"/>
                <a:gd name="T78" fmla="*/ 101 w 729"/>
                <a:gd name="T79" fmla="*/ 265 h 1254"/>
                <a:gd name="T80" fmla="*/ 113 w 729"/>
                <a:gd name="T81" fmla="*/ 279 h 1254"/>
                <a:gd name="T82" fmla="*/ 114 w 729"/>
                <a:gd name="T83" fmla="*/ 290 h 1254"/>
                <a:gd name="T84" fmla="*/ 104 w 729"/>
                <a:gd name="T85" fmla="*/ 290 h 1254"/>
                <a:gd name="T86" fmla="*/ 101 w 729"/>
                <a:gd name="T87" fmla="*/ 305 h 1254"/>
                <a:gd name="T88" fmla="*/ 86 w 729"/>
                <a:gd name="T89" fmla="*/ 321 h 1254"/>
                <a:gd name="T90" fmla="*/ 86 w 729"/>
                <a:gd name="T91" fmla="*/ 342 h 1254"/>
                <a:gd name="T92" fmla="*/ 99 w 729"/>
                <a:gd name="T93" fmla="*/ 351 h 1254"/>
                <a:gd name="T94" fmla="*/ 86 w 729"/>
                <a:gd name="T95" fmla="*/ 384 h 1254"/>
                <a:gd name="T96" fmla="*/ 60 w 729"/>
                <a:gd name="T97" fmla="*/ 408 h 1254"/>
                <a:gd name="T98" fmla="*/ 70 w 729"/>
                <a:gd name="T99" fmla="*/ 429 h 1254"/>
                <a:gd name="T100" fmla="*/ 92 w 729"/>
                <a:gd name="T101" fmla="*/ 442 h 1254"/>
                <a:gd name="T102" fmla="*/ 76 w 729"/>
                <a:gd name="T103" fmla="*/ 463 h 1254"/>
                <a:gd name="T104" fmla="*/ 89 w 729"/>
                <a:gd name="T105" fmla="*/ 484 h 1254"/>
                <a:gd name="T106" fmla="*/ 87 w 729"/>
                <a:gd name="T107" fmla="*/ 507 h 1254"/>
                <a:gd name="T108" fmla="*/ 89 w 729"/>
                <a:gd name="T109" fmla="*/ 519 h 1254"/>
                <a:gd name="T110" fmla="*/ 77 w 729"/>
                <a:gd name="T111" fmla="*/ 546 h 1254"/>
                <a:gd name="T112" fmla="*/ 79 w 729"/>
                <a:gd name="T113" fmla="*/ 559 h 1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9"/>
                <a:gd name="T172" fmla="*/ 0 h 1254"/>
                <a:gd name="T173" fmla="*/ 729 w 729"/>
                <a:gd name="T174" fmla="*/ 1254 h 1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9" h="1254">
                  <a:moveTo>
                    <a:pt x="82" y="562"/>
                  </a:moveTo>
                  <a:lnTo>
                    <a:pt x="87" y="568"/>
                  </a:lnTo>
                  <a:lnTo>
                    <a:pt x="92" y="575"/>
                  </a:lnTo>
                  <a:lnTo>
                    <a:pt x="92" y="593"/>
                  </a:lnTo>
                  <a:lnTo>
                    <a:pt x="83" y="603"/>
                  </a:lnTo>
                  <a:lnTo>
                    <a:pt x="82" y="616"/>
                  </a:lnTo>
                  <a:lnTo>
                    <a:pt x="89" y="648"/>
                  </a:lnTo>
                  <a:lnTo>
                    <a:pt x="92" y="654"/>
                  </a:lnTo>
                  <a:lnTo>
                    <a:pt x="99" y="668"/>
                  </a:lnTo>
                  <a:lnTo>
                    <a:pt x="101" y="680"/>
                  </a:lnTo>
                  <a:lnTo>
                    <a:pt x="108" y="689"/>
                  </a:lnTo>
                  <a:lnTo>
                    <a:pt x="110" y="690"/>
                  </a:lnTo>
                  <a:lnTo>
                    <a:pt x="122" y="709"/>
                  </a:lnTo>
                  <a:lnTo>
                    <a:pt x="131" y="718"/>
                  </a:lnTo>
                  <a:lnTo>
                    <a:pt x="134" y="727"/>
                  </a:lnTo>
                  <a:lnTo>
                    <a:pt x="129" y="736"/>
                  </a:lnTo>
                  <a:lnTo>
                    <a:pt x="126" y="742"/>
                  </a:lnTo>
                  <a:lnTo>
                    <a:pt x="122" y="764"/>
                  </a:lnTo>
                  <a:lnTo>
                    <a:pt x="111" y="776"/>
                  </a:lnTo>
                  <a:lnTo>
                    <a:pt x="110" y="792"/>
                  </a:lnTo>
                  <a:lnTo>
                    <a:pt x="111" y="806"/>
                  </a:lnTo>
                  <a:lnTo>
                    <a:pt x="105" y="813"/>
                  </a:lnTo>
                  <a:lnTo>
                    <a:pt x="93" y="818"/>
                  </a:lnTo>
                  <a:lnTo>
                    <a:pt x="89" y="827"/>
                  </a:lnTo>
                  <a:lnTo>
                    <a:pt x="86" y="838"/>
                  </a:lnTo>
                  <a:lnTo>
                    <a:pt x="71" y="847"/>
                  </a:lnTo>
                  <a:lnTo>
                    <a:pt x="55" y="853"/>
                  </a:lnTo>
                  <a:lnTo>
                    <a:pt x="51" y="865"/>
                  </a:lnTo>
                  <a:lnTo>
                    <a:pt x="43" y="881"/>
                  </a:lnTo>
                  <a:lnTo>
                    <a:pt x="43" y="900"/>
                  </a:lnTo>
                  <a:lnTo>
                    <a:pt x="43" y="918"/>
                  </a:lnTo>
                  <a:lnTo>
                    <a:pt x="39" y="926"/>
                  </a:lnTo>
                  <a:lnTo>
                    <a:pt x="27" y="935"/>
                  </a:lnTo>
                  <a:lnTo>
                    <a:pt x="21" y="940"/>
                  </a:lnTo>
                  <a:lnTo>
                    <a:pt x="18" y="952"/>
                  </a:lnTo>
                  <a:lnTo>
                    <a:pt x="23" y="960"/>
                  </a:lnTo>
                  <a:lnTo>
                    <a:pt x="29" y="969"/>
                  </a:lnTo>
                  <a:lnTo>
                    <a:pt x="24" y="979"/>
                  </a:lnTo>
                  <a:lnTo>
                    <a:pt x="21" y="991"/>
                  </a:lnTo>
                  <a:lnTo>
                    <a:pt x="15" y="1003"/>
                  </a:lnTo>
                  <a:lnTo>
                    <a:pt x="3" y="1012"/>
                  </a:lnTo>
                  <a:lnTo>
                    <a:pt x="0" y="1024"/>
                  </a:lnTo>
                  <a:lnTo>
                    <a:pt x="2" y="1043"/>
                  </a:lnTo>
                  <a:lnTo>
                    <a:pt x="11" y="1053"/>
                  </a:lnTo>
                  <a:lnTo>
                    <a:pt x="12" y="1058"/>
                  </a:lnTo>
                  <a:lnTo>
                    <a:pt x="8" y="1064"/>
                  </a:lnTo>
                  <a:lnTo>
                    <a:pt x="3" y="1071"/>
                  </a:lnTo>
                  <a:lnTo>
                    <a:pt x="420" y="1044"/>
                  </a:lnTo>
                  <a:lnTo>
                    <a:pt x="421" y="1047"/>
                  </a:lnTo>
                  <a:lnTo>
                    <a:pt x="421" y="1053"/>
                  </a:lnTo>
                  <a:lnTo>
                    <a:pt x="417" y="1058"/>
                  </a:lnTo>
                  <a:lnTo>
                    <a:pt x="415" y="1076"/>
                  </a:lnTo>
                  <a:lnTo>
                    <a:pt x="408" y="1098"/>
                  </a:lnTo>
                  <a:lnTo>
                    <a:pt x="400" y="1118"/>
                  </a:lnTo>
                  <a:lnTo>
                    <a:pt x="400" y="1132"/>
                  </a:lnTo>
                  <a:lnTo>
                    <a:pt x="406" y="1154"/>
                  </a:lnTo>
                  <a:lnTo>
                    <a:pt x="415" y="1166"/>
                  </a:lnTo>
                  <a:lnTo>
                    <a:pt x="423" y="1173"/>
                  </a:lnTo>
                  <a:lnTo>
                    <a:pt x="428" y="1177"/>
                  </a:lnTo>
                  <a:lnTo>
                    <a:pt x="437" y="1193"/>
                  </a:lnTo>
                  <a:lnTo>
                    <a:pt x="440" y="1201"/>
                  </a:lnTo>
                  <a:lnTo>
                    <a:pt x="446" y="1207"/>
                  </a:lnTo>
                  <a:lnTo>
                    <a:pt x="453" y="1216"/>
                  </a:lnTo>
                  <a:lnTo>
                    <a:pt x="453" y="1231"/>
                  </a:lnTo>
                  <a:lnTo>
                    <a:pt x="456" y="1235"/>
                  </a:lnTo>
                  <a:lnTo>
                    <a:pt x="459" y="1245"/>
                  </a:lnTo>
                  <a:lnTo>
                    <a:pt x="465" y="1254"/>
                  </a:lnTo>
                  <a:lnTo>
                    <a:pt x="471" y="1252"/>
                  </a:lnTo>
                  <a:lnTo>
                    <a:pt x="479" y="1248"/>
                  </a:lnTo>
                  <a:lnTo>
                    <a:pt x="485" y="1251"/>
                  </a:lnTo>
                  <a:lnTo>
                    <a:pt x="492" y="1248"/>
                  </a:lnTo>
                  <a:lnTo>
                    <a:pt x="498" y="1243"/>
                  </a:lnTo>
                  <a:lnTo>
                    <a:pt x="505" y="1235"/>
                  </a:lnTo>
                  <a:lnTo>
                    <a:pt x="512" y="1223"/>
                  </a:lnTo>
                  <a:lnTo>
                    <a:pt x="521" y="1217"/>
                  </a:lnTo>
                  <a:lnTo>
                    <a:pt x="530" y="1217"/>
                  </a:lnTo>
                  <a:lnTo>
                    <a:pt x="544" y="1210"/>
                  </a:lnTo>
                  <a:lnTo>
                    <a:pt x="569" y="1199"/>
                  </a:lnTo>
                  <a:lnTo>
                    <a:pt x="589" y="1190"/>
                  </a:lnTo>
                  <a:lnTo>
                    <a:pt x="625" y="1182"/>
                  </a:lnTo>
                  <a:lnTo>
                    <a:pt x="640" y="1186"/>
                  </a:lnTo>
                  <a:lnTo>
                    <a:pt x="647" y="1196"/>
                  </a:lnTo>
                  <a:lnTo>
                    <a:pt x="661" y="1196"/>
                  </a:lnTo>
                  <a:lnTo>
                    <a:pt x="673" y="1190"/>
                  </a:lnTo>
                  <a:lnTo>
                    <a:pt x="684" y="1180"/>
                  </a:lnTo>
                  <a:lnTo>
                    <a:pt x="691" y="1183"/>
                  </a:lnTo>
                  <a:lnTo>
                    <a:pt x="696" y="1193"/>
                  </a:lnTo>
                  <a:lnTo>
                    <a:pt x="705" y="1198"/>
                  </a:lnTo>
                  <a:lnTo>
                    <a:pt x="716" y="1196"/>
                  </a:lnTo>
                  <a:lnTo>
                    <a:pt x="723" y="1186"/>
                  </a:lnTo>
                  <a:lnTo>
                    <a:pt x="729" y="1180"/>
                  </a:lnTo>
                  <a:lnTo>
                    <a:pt x="729" y="1182"/>
                  </a:lnTo>
                  <a:lnTo>
                    <a:pt x="728" y="1190"/>
                  </a:lnTo>
                  <a:lnTo>
                    <a:pt x="678" y="795"/>
                  </a:lnTo>
                  <a:lnTo>
                    <a:pt x="685" y="410"/>
                  </a:lnTo>
                  <a:lnTo>
                    <a:pt x="691" y="39"/>
                  </a:lnTo>
                  <a:lnTo>
                    <a:pt x="693" y="28"/>
                  </a:lnTo>
                  <a:lnTo>
                    <a:pt x="690" y="26"/>
                  </a:lnTo>
                  <a:lnTo>
                    <a:pt x="684" y="26"/>
                  </a:lnTo>
                  <a:lnTo>
                    <a:pt x="681" y="23"/>
                  </a:lnTo>
                  <a:lnTo>
                    <a:pt x="678" y="13"/>
                  </a:lnTo>
                  <a:lnTo>
                    <a:pt x="676" y="12"/>
                  </a:lnTo>
                  <a:lnTo>
                    <a:pt x="676" y="9"/>
                  </a:lnTo>
                  <a:lnTo>
                    <a:pt x="673" y="10"/>
                  </a:lnTo>
                  <a:lnTo>
                    <a:pt x="669" y="0"/>
                  </a:lnTo>
                  <a:lnTo>
                    <a:pt x="228" y="32"/>
                  </a:lnTo>
                  <a:lnTo>
                    <a:pt x="229" y="38"/>
                  </a:lnTo>
                  <a:lnTo>
                    <a:pt x="234" y="45"/>
                  </a:lnTo>
                  <a:lnTo>
                    <a:pt x="241" y="45"/>
                  </a:lnTo>
                  <a:lnTo>
                    <a:pt x="244" y="50"/>
                  </a:lnTo>
                  <a:lnTo>
                    <a:pt x="242" y="57"/>
                  </a:lnTo>
                  <a:lnTo>
                    <a:pt x="235" y="63"/>
                  </a:lnTo>
                  <a:lnTo>
                    <a:pt x="232" y="65"/>
                  </a:lnTo>
                  <a:lnTo>
                    <a:pt x="229" y="70"/>
                  </a:lnTo>
                  <a:lnTo>
                    <a:pt x="223" y="72"/>
                  </a:lnTo>
                  <a:lnTo>
                    <a:pt x="217" y="73"/>
                  </a:lnTo>
                  <a:lnTo>
                    <a:pt x="209" y="76"/>
                  </a:lnTo>
                  <a:lnTo>
                    <a:pt x="204" y="79"/>
                  </a:lnTo>
                  <a:lnTo>
                    <a:pt x="200" y="82"/>
                  </a:lnTo>
                  <a:lnTo>
                    <a:pt x="201" y="84"/>
                  </a:lnTo>
                  <a:lnTo>
                    <a:pt x="198" y="84"/>
                  </a:lnTo>
                  <a:lnTo>
                    <a:pt x="197" y="88"/>
                  </a:lnTo>
                  <a:lnTo>
                    <a:pt x="197" y="93"/>
                  </a:lnTo>
                  <a:lnTo>
                    <a:pt x="197" y="94"/>
                  </a:lnTo>
                  <a:lnTo>
                    <a:pt x="200" y="97"/>
                  </a:lnTo>
                  <a:lnTo>
                    <a:pt x="198" y="100"/>
                  </a:lnTo>
                  <a:lnTo>
                    <a:pt x="197" y="109"/>
                  </a:lnTo>
                  <a:lnTo>
                    <a:pt x="197" y="118"/>
                  </a:lnTo>
                  <a:lnTo>
                    <a:pt x="197" y="123"/>
                  </a:lnTo>
                  <a:lnTo>
                    <a:pt x="192" y="129"/>
                  </a:lnTo>
                  <a:lnTo>
                    <a:pt x="185" y="132"/>
                  </a:lnTo>
                  <a:lnTo>
                    <a:pt x="184" y="149"/>
                  </a:lnTo>
                  <a:lnTo>
                    <a:pt x="182" y="152"/>
                  </a:lnTo>
                  <a:lnTo>
                    <a:pt x="178" y="156"/>
                  </a:lnTo>
                  <a:lnTo>
                    <a:pt x="175" y="159"/>
                  </a:lnTo>
                  <a:lnTo>
                    <a:pt x="175" y="165"/>
                  </a:lnTo>
                  <a:lnTo>
                    <a:pt x="175" y="172"/>
                  </a:lnTo>
                  <a:lnTo>
                    <a:pt x="176" y="182"/>
                  </a:lnTo>
                  <a:lnTo>
                    <a:pt x="173" y="188"/>
                  </a:lnTo>
                  <a:lnTo>
                    <a:pt x="169" y="191"/>
                  </a:lnTo>
                  <a:lnTo>
                    <a:pt x="166" y="196"/>
                  </a:lnTo>
                  <a:lnTo>
                    <a:pt x="163" y="200"/>
                  </a:lnTo>
                  <a:lnTo>
                    <a:pt x="163" y="208"/>
                  </a:lnTo>
                  <a:lnTo>
                    <a:pt x="157" y="214"/>
                  </a:lnTo>
                  <a:lnTo>
                    <a:pt x="145" y="217"/>
                  </a:lnTo>
                  <a:lnTo>
                    <a:pt x="143" y="223"/>
                  </a:lnTo>
                  <a:lnTo>
                    <a:pt x="138" y="221"/>
                  </a:lnTo>
                  <a:lnTo>
                    <a:pt x="131" y="223"/>
                  </a:lnTo>
                  <a:lnTo>
                    <a:pt x="126" y="230"/>
                  </a:lnTo>
                  <a:lnTo>
                    <a:pt x="125" y="236"/>
                  </a:lnTo>
                  <a:lnTo>
                    <a:pt x="123" y="242"/>
                  </a:lnTo>
                  <a:lnTo>
                    <a:pt x="129" y="250"/>
                  </a:lnTo>
                  <a:lnTo>
                    <a:pt x="134" y="253"/>
                  </a:lnTo>
                  <a:lnTo>
                    <a:pt x="132" y="258"/>
                  </a:lnTo>
                  <a:lnTo>
                    <a:pt x="125" y="262"/>
                  </a:lnTo>
                  <a:lnTo>
                    <a:pt x="117" y="258"/>
                  </a:lnTo>
                  <a:lnTo>
                    <a:pt x="111" y="256"/>
                  </a:lnTo>
                  <a:lnTo>
                    <a:pt x="107" y="256"/>
                  </a:lnTo>
                  <a:lnTo>
                    <a:pt x="102" y="261"/>
                  </a:lnTo>
                  <a:lnTo>
                    <a:pt x="101" y="265"/>
                  </a:lnTo>
                  <a:lnTo>
                    <a:pt x="104" y="268"/>
                  </a:lnTo>
                  <a:lnTo>
                    <a:pt x="108" y="274"/>
                  </a:lnTo>
                  <a:lnTo>
                    <a:pt x="113" y="277"/>
                  </a:lnTo>
                  <a:lnTo>
                    <a:pt x="113" y="279"/>
                  </a:lnTo>
                  <a:lnTo>
                    <a:pt x="111" y="280"/>
                  </a:lnTo>
                  <a:lnTo>
                    <a:pt x="114" y="283"/>
                  </a:lnTo>
                  <a:lnTo>
                    <a:pt x="116" y="286"/>
                  </a:lnTo>
                  <a:lnTo>
                    <a:pt x="114" y="290"/>
                  </a:lnTo>
                  <a:lnTo>
                    <a:pt x="111" y="292"/>
                  </a:lnTo>
                  <a:lnTo>
                    <a:pt x="108" y="292"/>
                  </a:lnTo>
                  <a:lnTo>
                    <a:pt x="108" y="289"/>
                  </a:lnTo>
                  <a:lnTo>
                    <a:pt x="104" y="290"/>
                  </a:lnTo>
                  <a:lnTo>
                    <a:pt x="102" y="295"/>
                  </a:lnTo>
                  <a:lnTo>
                    <a:pt x="101" y="299"/>
                  </a:lnTo>
                  <a:lnTo>
                    <a:pt x="102" y="302"/>
                  </a:lnTo>
                  <a:lnTo>
                    <a:pt x="101" y="305"/>
                  </a:lnTo>
                  <a:lnTo>
                    <a:pt x="96" y="305"/>
                  </a:lnTo>
                  <a:lnTo>
                    <a:pt x="92" y="314"/>
                  </a:lnTo>
                  <a:lnTo>
                    <a:pt x="90" y="317"/>
                  </a:lnTo>
                  <a:lnTo>
                    <a:pt x="86" y="321"/>
                  </a:lnTo>
                  <a:lnTo>
                    <a:pt x="83" y="327"/>
                  </a:lnTo>
                  <a:lnTo>
                    <a:pt x="82" y="332"/>
                  </a:lnTo>
                  <a:lnTo>
                    <a:pt x="83" y="339"/>
                  </a:lnTo>
                  <a:lnTo>
                    <a:pt x="86" y="342"/>
                  </a:lnTo>
                  <a:lnTo>
                    <a:pt x="86" y="346"/>
                  </a:lnTo>
                  <a:lnTo>
                    <a:pt x="95" y="345"/>
                  </a:lnTo>
                  <a:lnTo>
                    <a:pt x="96" y="346"/>
                  </a:lnTo>
                  <a:lnTo>
                    <a:pt x="99" y="351"/>
                  </a:lnTo>
                  <a:lnTo>
                    <a:pt x="96" y="366"/>
                  </a:lnTo>
                  <a:lnTo>
                    <a:pt x="93" y="375"/>
                  </a:lnTo>
                  <a:lnTo>
                    <a:pt x="90" y="381"/>
                  </a:lnTo>
                  <a:lnTo>
                    <a:pt x="86" y="384"/>
                  </a:lnTo>
                  <a:lnTo>
                    <a:pt x="82" y="386"/>
                  </a:lnTo>
                  <a:lnTo>
                    <a:pt x="66" y="396"/>
                  </a:lnTo>
                  <a:lnTo>
                    <a:pt x="64" y="404"/>
                  </a:lnTo>
                  <a:lnTo>
                    <a:pt x="60" y="408"/>
                  </a:lnTo>
                  <a:lnTo>
                    <a:pt x="61" y="422"/>
                  </a:lnTo>
                  <a:lnTo>
                    <a:pt x="64" y="425"/>
                  </a:lnTo>
                  <a:lnTo>
                    <a:pt x="64" y="428"/>
                  </a:lnTo>
                  <a:lnTo>
                    <a:pt x="70" y="429"/>
                  </a:lnTo>
                  <a:lnTo>
                    <a:pt x="74" y="434"/>
                  </a:lnTo>
                  <a:lnTo>
                    <a:pt x="76" y="437"/>
                  </a:lnTo>
                  <a:lnTo>
                    <a:pt x="87" y="440"/>
                  </a:lnTo>
                  <a:lnTo>
                    <a:pt x="92" y="442"/>
                  </a:lnTo>
                  <a:lnTo>
                    <a:pt x="92" y="447"/>
                  </a:lnTo>
                  <a:lnTo>
                    <a:pt x="89" y="454"/>
                  </a:lnTo>
                  <a:lnTo>
                    <a:pt x="82" y="458"/>
                  </a:lnTo>
                  <a:lnTo>
                    <a:pt x="76" y="463"/>
                  </a:lnTo>
                  <a:lnTo>
                    <a:pt x="76" y="467"/>
                  </a:lnTo>
                  <a:lnTo>
                    <a:pt x="76" y="475"/>
                  </a:lnTo>
                  <a:lnTo>
                    <a:pt x="80" y="481"/>
                  </a:lnTo>
                  <a:lnTo>
                    <a:pt x="89" y="484"/>
                  </a:lnTo>
                  <a:lnTo>
                    <a:pt x="92" y="491"/>
                  </a:lnTo>
                  <a:lnTo>
                    <a:pt x="87" y="501"/>
                  </a:lnTo>
                  <a:lnTo>
                    <a:pt x="87" y="504"/>
                  </a:lnTo>
                  <a:lnTo>
                    <a:pt x="87" y="507"/>
                  </a:lnTo>
                  <a:lnTo>
                    <a:pt x="89" y="510"/>
                  </a:lnTo>
                  <a:lnTo>
                    <a:pt x="90" y="513"/>
                  </a:lnTo>
                  <a:lnTo>
                    <a:pt x="92" y="518"/>
                  </a:lnTo>
                  <a:lnTo>
                    <a:pt x="89" y="519"/>
                  </a:lnTo>
                  <a:lnTo>
                    <a:pt x="77" y="534"/>
                  </a:lnTo>
                  <a:lnTo>
                    <a:pt x="80" y="537"/>
                  </a:lnTo>
                  <a:lnTo>
                    <a:pt x="82" y="541"/>
                  </a:lnTo>
                  <a:lnTo>
                    <a:pt x="77" y="546"/>
                  </a:lnTo>
                  <a:lnTo>
                    <a:pt x="74" y="551"/>
                  </a:lnTo>
                  <a:lnTo>
                    <a:pt x="74" y="553"/>
                  </a:lnTo>
                  <a:lnTo>
                    <a:pt x="76" y="556"/>
                  </a:lnTo>
                  <a:lnTo>
                    <a:pt x="79" y="559"/>
                  </a:lnTo>
                  <a:lnTo>
                    <a:pt x="80" y="559"/>
                  </a:lnTo>
                  <a:lnTo>
                    <a:pt x="82" y="562"/>
                  </a:lnTo>
                </a:path>
              </a:pathLst>
            </a:custGeom>
            <a:solidFill>
              <a:srgbClr val="7A8CB0"/>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0" name="Freeform 189"/>
            <p:cNvSpPr>
              <a:spLocks/>
            </p:cNvSpPr>
            <p:nvPr/>
          </p:nvSpPr>
          <p:spPr bwMode="auto">
            <a:xfrm>
              <a:off x="2647929" y="4270056"/>
              <a:ext cx="500973" cy="212501"/>
            </a:xfrm>
            <a:custGeom>
              <a:avLst/>
              <a:gdLst>
                <a:gd name="T0" fmla="*/ 785 w 1806"/>
                <a:gd name="T1" fmla="*/ 177 h 787"/>
                <a:gd name="T2" fmla="*/ 485 w 1806"/>
                <a:gd name="T3" fmla="*/ 221 h 787"/>
                <a:gd name="T4" fmla="*/ 488 w 1806"/>
                <a:gd name="T5" fmla="*/ 242 h 787"/>
                <a:gd name="T6" fmla="*/ 482 w 1806"/>
                <a:gd name="T7" fmla="*/ 267 h 787"/>
                <a:gd name="T8" fmla="*/ 481 w 1806"/>
                <a:gd name="T9" fmla="*/ 280 h 787"/>
                <a:gd name="T10" fmla="*/ 457 w 1806"/>
                <a:gd name="T11" fmla="*/ 288 h 787"/>
                <a:gd name="T12" fmla="*/ 432 w 1806"/>
                <a:gd name="T13" fmla="*/ 342 h 787"/>
                <a:gd name="T14" fmla="*/ 414 w 1806"/>
                <a:gd name="T15" fmla="*/ 350 h 787"/>
                <a:gd name="T16" fmla="*/ 396 w 1806"/>
                <a:gd name="T17" fmla="*/ 341 h 787"/>
                <a:gd name="T18" fmla="*/ 355 w 1806"/>
                <a:gd name="T19" fmla="*/ 366 h 787"/>
                <a:gd name="T20" fmla="*/ 357 w 1806"/>
                <a:gd name="T21" fmla="*/ 381 h 787"/>
                <a:gd name="T22" fmla="*/ 336 w 1806"/>
                <a:gd name="T23" fmla="*/ 395 h 787"/>
                <a:gd name="T24" fmla="*/ 320 w 1806"/>
                <a:gd name="T25" fmla="*/ 394 h 787"/>
                <a:gd name="T26" fmla="*/ 314 w 1806"/>
                <a:gd name="T27" fmla="*/ 376 h 787"/>
                <a:gd name="T28" fmla="*/ 284 w 1806"/>
                <a:gd name="T29" fmla="*/ 400 h 787"/>
                <a:gd name="T30" fmla="*/ 261 w 1806"/>
                <a:gd name="T31" fmla="*/ 425 h 787"/>
                <a:gd name="T32" fmla="*/ 259 w 1806"/>
                <a:gd name="T33" fmla="*/ 441 h 787"/>
                <a:gd name="T34" fmla="*/ 243 w 1806"/>
                <a:gd name="T35" fmla="*/ 459 h 787"/>
                <a:gd name="T36" fmla="*/ 221 w 1806"/>
                <a:gd name="T37" fmla="*/ 465 h 787"/>
                <a:gd name="T38" fmla="*/ 209 w 1806"/>
                <a:gd name="T39" fmla="*/ 479 h 787"/>
                <a:gd name="T40" fmla="*/ 197 w 1806"/>
                <a:gd name="T41" fmla="*/ 488 h 787"/>
                <a:gd name="T42" fmla="*/ 184 w 1806"/>
                <a:gd name="T43" fmla="*/ 497 h 787"/>
                <a:gd name="T44" fmla="*/ 162 w 1806"/>
                <a:gd name="T45" fmla="*/ 514 h 787"/>
                <a:gd name="T46" fmla="*/ 152 w 1806"/>
                <a:gd name="T47" fmla="*/ 529 h 787"/>
                <a:gd name="T48" fmla="*/ 112 w 1806"/>
                <a:gd name="T49" fmla="*/ 534 h 787"/>
                <a:gd name="T50" fmla="*/ 85 w 1806"/>
                <a:gd name="T51" fmla="*/ 550 h 787"/>
                <a:gd name="T52" fmla="*/ 68 w 1806"/>
                <a:gd name="T53" fmla="*/ 562 h 787"/>
                <a:gd name="T54" fmla="*/ 53 w 1806"/>
                <a:gd name="T55" fmla="*/ 577 h 787"/>
                <a:gd name="T56" fmla="*/ 50 w 1806"/>
                <a:gd name="T57" fmla="*/ 600 h 787"/>
                <a:gd name="T58" fmla="*/ 45 w 1806"/>
                <a:gd name="T59" fmla="*/ 621 h 787"/>
                <a:gd name="T60" fmla="*/ 23 w 1806"/>
                <a:gd name="T61" fmla="*/ 630 h 787"/>
                <a:gd name="T62" fmla="*/ 7 w 1806"/>
                <a:gd name="T63" fmla="*/ 632 h 787"/>
                <a:gd name="T64" fmla="*/ 252 w 1806"/>
                <a:gd name="T65" fmla="*/ 661 h 787"/>
                <a:gd name="T66" fmla="*/ 326 w 1806"/>
                <a:gd name="T67" fmla="*/ 630 h 787"/>
                <a:gd name="T68" fmla="*/ 333 w 1806"/>
                <a:gd name="T69" fmla="*/ 620 h 787"/>
                <a:gd name="T70" fmla="*/ 352 w 1806"/>
                <a:gd name="T71" fmla="*/ 611 h 787"/>
                <a:gd name="T72" fmla="*/ 387 w 1806"/>
                <a:gd name="T73" fmla="*/ 593 h 787"/>
                <a:gd name="T74" fmla="*/ 677 w 1806"/>
                <a:gd name="T75" fmla="*/ 555 h 787"/>
                <a:gd name="T76" fmla="*/ 678 w 1806"/>
                <a:gd name="T77" fmla="*/ 562 h 787"/>
                <a:gd name="T78" fmla="*/ 675 w 1806"/>
                <a:gd name="T79" fmla="*/ 573 h 787"/>
                <a:gd name="T80" fmla="*/ 700 w 1806"/>
                <a:gd name="T81" fmla="*/ 561 h 787"/>
                <a:gd name="T82" fmla="*/ 972 w 1806"/>
                <a:gd name="T83" fmla="*/ 590 h 787"/>
                <a:gd name="T84" fmla="*/ 1288 w 1806"/>
                <a:gd name="T85" fmla="*/ 770 h 787"/>
                <a:gd name="T86" fmla="*/ 1359 w 1806"/>
                <a:gd name="T87" fmla="*/ 761 h 787"/>
                <a:gd name="T88" fmla="*/ 1374 w 1806"/>
                <a:gd name="T89" fmla="*/ 770 h 787"/>
                <a:gd name="T90" fmla="*/ 1380 w 1806"/>
                <a:gd name="T91" fmla="*/ 735 h 787"/>
                <a:gd name="T92" fmla="*/ 1391 w 1806"/>
                <a:gd name="T93" fmla="*/ 673 h 787"/>
                <a:gd name="T94" fmla="*/ 1435 w 1806"/>
                <a:gd name="T95" fmla="*/ 605 h 787"/>
                <a:gd name="T96" fmla="*/ 1490 w 1806"/>
                <a:gd name="T97" fmla="*/ 550 h 787"/>
                <a:gd name="T98" fmla="*/ 1556 w 1806"/>
                <a:gd name="T99" fmla="*/ 514 h 787"/>
                <a:gd name="T100" fmla="*/ 1615 w 1806"/>
                <a:gd name="T101" fmla="*/ 505 h 787"/>
                <a:gd name="T102" fmla="*/ 1632 w 1806"/>
                <a:gd name="T103" fmla="*/ 520 h 787"/>
                <a:gd name="T104" fmla="*/ 1646 w 1806"/>
                <a:gd name="T105" fmla="*/ 481 h 787"/>
                <a:gd name="T106" fmla="*/ 1704 w 1806"/>
                <a:gd name="T107" fmla="*/ 391 h 787"/>
                <a:gd name="T108" fmla="*/ 1775 w 1806"/>
                <a:gd name="T109" fmla="*/ 327 h 787"/>
                <a:gd name="T110" fmla="*/ 1804 w 1806"/>
                <a:gd name="T111" fmla="*/ 314 h 787"/>
                <a:gd name="T112" fmla="*/ 1797 w 1806"/>
                <a:gd name="T113" fmla="*/ 215 h 787"/>
                <a:gd name="T114" fmla="*/ 1769 w 1806"/>
                <a:gd name="T115" fmla="*/ 169 h 787"/>
                <a:gd name="T116" fmla="*/ 1713 w 1806"/>
                <a:gd name="T117" fmla="*/ 96 h 787"/>
                <a:gd name="T118" fmla="*/ 1661 w 1806"/>
                <a:gd name="T119" fmla="*/ 0 h 787"/>
                <a:gd name="T120" fmla="*/ 1080 w 1806"/>
                <a:gd name="T121" fmla="*/ 119 h 7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6"/>
                <a:gd name="T184" fmla="*/ 0 h 787"/>
                <a:gd name="T185" fmla="*/ 1806 w 1806"/>
                <a:gd name="T186" fmla="*/ 787 h 7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6" h="787">
                  <a:moveTo>
                    <a:pt x="1080" y="119"/>
                  </a:moveTo>
                  <a:lnTo>
                    <a:pt x="926" y="149"/>
                  </a:lnTo>
                  <a:lnTo>
                    <a:pt x="785" y="177"/>
                  </a:lnTo>
                  <a:lnTo>
                    <a:pt x="661" y="193"/>
                  </a:lnTo>
                  <a:lnTo>
                    <a:pt x="485" y="214"/>
                  </a:lnTo>
                  <a:lnTo>
                    <a:pt x="485" y="221"/>
                  </a:lnTo>
                  <a:lnTo>
                    <a:pt x="482" y="229"/>
                  </a:lnTo>
                  <a:lnTo>
                    <a:pt x="482" y="235"/>
                  </a:lnTo>
                  <a:lnTo>
                    <a:pt x="488" y="242"/>
                  </a:lnTo>
                  <a:lnTo>
                    <a:pt x="484" y="249"/>
                  </a:lnTo>
                  <a:lnTo>
                    <a:pt x="481" y="260"/>
                  </a:lnTo>
                  <a:lnTo>
                    <a:pt x="482" y="267"/>
                  </a:lnTo>
                  <a:lnTo>
                    <a:pt x="488" y="274"/>
                  </a:lnTo>
                  <a:lnTo>
                    <a:pt x="489" y="279"/>
                  </a:lnTo>
                  <a:lnTo>
                    <a:pt x="481" y="280"/>
                  </a:lnTo>
                  <a:lnTo>
                    <a:pt x="472" y="276"/>
                  </a:lnTo>
                  <a:lnTo>
                    <a:pt x="463" y="279"/>
                  </a:lnTo>
                  <a:lnTo>
                    <a:pt x="457" y="288"/>
                  </a:lnTo>
                  <a:lnTo>
                    <a:pt x="455" y="291"/>
                  </a:lnTo>
                  <a:lnTo>
                    <a:pt x="451" y="291"/>
                  </a:lnTo>
                  <a:lnTo>
                    <a:pt x="432" y="342"/>
                  </a:lnTo>
                  <a:lnTo>
                    <a:pt x="429" y="342"/>
                  </a:lnTo>
                  <a:lnTo>
                    <a:pt x="425" y="350"/>
                  </a:lnTo>
                  <a:lnTo>
                    <a:pt x="414" y="350"/>
                  </a:lnTo>
                  <a:lnTo>
                    <a:pt x="411" y="344"/>
                  </a:lnTo>
                  <a:lnTo>
                    <a:pt x="408" y="339"/>
                  </a:lnTo>
                  <a:lnTo>
                    <a:pt x="396" y="341"/>
                  </a:lnTo>
                  <a:lnTo>
                    <a:pt x="379" y="348"/>
                  </a:lnTo>
                  <a:lnTo>
                    <a:pt x="367" y="354"/>
                  </a:lnTo>
                  <a:lnTo>
                    <a:pt x="355" y="366"/>
                  </a:lnTo>
                  <a:lnTo>
                    <a:pt x="360" y="369"/>
                  </a:lnTo>
                  <a:lnTo>
                    <a:pt x="358" y="375"/>
                  </a:lnTo>
                  <a:lnTo>
                    <a:pt x="357" y="381"/>
                  </a:lnTo>
                  <a:lnTo>
                    <a:pt x="348" y="388"/>
                  </a:lnTo>
                  <a:lnTo>
                    <a:pt x="342" y="394"/>
                  </a:lnTo>
                  <a:lnTo>
                    <a:pt x="336" y="395"/>
                  </a:lnTo>
                  <a:lnTo>
                    <a:pt x="329" y="400"/>
                  </a:lnTo>
                  <a:lnTo>
                    <a:pt x="323" y="400"/>
                  </a:lnTo>
                  <a:lnTo>
                    <a:pt x="320" y="394"/>
                  </a:lnTo>
                  <a:lnTo>
                    <a:pt x="320" y="388"/>
                  </a:lnTo>
                  <a:lnTo>
                    <a:pt x="318" y="382"/>
                  </a:lnTo>
                  <a:lnTo>
                    <a:pt x="314" y="376"/>
                  </a:lnTo>
                  <a:lnTo>
                    <a:pt x="311" y="376"/>
                  </a:lnTo>
                  <a:lnTo>
                    <a:pt x="293" y="394"/>
                  </a:lnTo>
                  <a:lnTo>
                    <a:pt x="284" y="400"/>
                  </a:lnTo>
                  <a:lnTo>
                    <a:pt x="264" y="412"/>
                  </a:lnTo>
                  <a:lnTo>
                    <a:pt x="261" y="418"/>
                  </a:lnTo>
                  <a:lnTo>
                    <a:pt x="261" y="425"/>
                  </a:lnTo>
                  <a:lnTo>
                    <a:pt x="264" y="432"/>
                  </a:lnTo>
                  <a:lnTo>
                    <a:pt x="261" y="437"/>
                  </a:lnTo>
                  <a:lnTo>
                    <a:pt x="259" y="441"/>
                  </a:lnTo>
                  <a:lnTo>
                    <a:pt x="252" y="456"/>
                  </a:lnTo>
                  <a:lnTo>
                    <a:pt x="247" y="460"/>
                  </a:lnTo>
                  <a:lnTo>
                    <a:pt x="243" y="459"/>
                  </a:lnTo>
                  <a:lnTo>
                    <a:pt x="234" y="459"/>
                  </a:lnTo>
                  <a:lnTo>
                    <a:pt x="228" y="463"/>
                  </a:lnTo>
                  <a:lnTo>
                    <a:pt x="221" y="465"/>
                  </a:lnTo>
                  <a:lnTo>
                    <a:pt x="215" y="468"/>
                  </a:lnTo>
                  <a:lnTo>
                    <a:pt x="214" y="474"/>
                  </a:lnTo>
                  <a:lnTo>
                    <a:pt x="209" y="479"/>
                  </a:lnTo>
                  <a:lnTo>
                    <a:pt x="203" y="481"/>
                  </a:lnTo>
                  <a:lnTo>
                    <a:pt x="197" y="484"/>
                  </a:lnTo>
                  <a:lnTo>
                    <a:pt x="197" y="488"/>
                  </a:lnTo>
                  <a:lnTo>
                    <a:pt x="194" y="493"/>
                  </a:lnTo>
                  <a:lnTo>
                    <a:pt x="190" y="497"/>
                  </a:lnTo>
                  <a:lnTo>
                    <a:pt x="184" y="497"/>
                  </a:lnTo>
                  <a:lnTo>
                    <a:pt x="178" y="505"/>
                  </a:lnTo>
                  <a:lnTo>
                    <a:pt x="169" y="511"/>
                  </a:lnTo>
                  <a:lnTo>
                    <a:pt x="162" y="514"/>
                  </a:lnTo>
                  <a:lnTo>
                    <a:pt x="161" y="520"/>
                  </a:lnTo>
                  <a:lnTo>
                    <a:pt x="155" y="525"/>
                  </a:lnTo>
                  <a:lnTo>
                    <a:pt x="152" y="529"/>
                  </a:lnTo>
                  <a:lnTo>
                    <a:pt x="140" y="532"/>
                  </a:lnTo>
                  <a:lnTo>
                    <a:pt x="128" y="531"/>
                  </a:lnTo>
                  <a:lnTo>
                    <a:pt x="112" y="534"/>
                  </a:lnTo>
                  <a:lnTo>
                    <a:pt x="97" y="537"/>
                  </a:lnTo>
                  <a:lnTo>
                    <a:pt x="90" y="544"/>
                  </a:lnTo>
                  <a:lnTo>
                    <a:pt x="85" y="550"/>
                  </a:lnTo>
                  <a:lnTo>
                    <a:pt x="76" y="550"/>
                  </a:lnTo>
                  <a:lnTo>
                    <a:pt x="72" y="558"/>
                  </a:lnTo>
                  <a:lnTo>
                    <a:pt x="68" y="562"/>
                  </a:lnTo>
                  <a:lnTo>
                    <a:pt x="63" y="567"/>
                  </a:lnTo>
                  <a:lnTo>
                    <a:pt x="56" y="571"/>
                  </a:lnTo>
                  <a:lnTo>
                    <a:pt x="53" y="577"/>
                  </a:lnTo>
                  <a:lnTo>
                    <a:pt x="50" y="584"/>
                  </a:lnTo>
                  <a:lnTo>
                    <a:pt x="53" y="595"/>
                  </a:lnTo>
                  <a:lnTo>
                    <a:pt x="50" y="600"/>
                  </a:lnTo>
                  <a:lnTo>
                    <a:pt x="50" y="611"/>
                  </a:lnTo>
                  <a:lnTo>
                    <a:pt x="51" y="614"/>
                  </a:lnTo>
                  <a:lnTo>
                    <a:pt x="45" y="621"/>
                  </a:lnTo>
                  <a:lnTo>
                    <a:pt x="39" y="623"/>
                  </a:lnTo>
                  <a:lnTo>
                    <a:pt x="32" y="629"/>
                  </a:lnTo>
                  <a:lnTo>
                    <a:pt x="23" y="630"/>
                  </a:lnTo>
                  <a:lnTo>
                    <a:pt x="16" y="626"/>
                  </a:lnTo>
                  <a:lnTo>
                    <a:pt x="12" y="624"/>
                  </a:lnTo>
                  <a:lnTo>
                    <a:pt x="7" y="632"/>
                  </a:lnTo>
                  <a:lnTo>
                    <a:pt x="0" y="640"/>
                  </a:lnTo>
                  <a:lnTo>
                    <a:pt x="1" y="696"/>
                  </a:lnTo>
                  <a:lnTo>
                    <a:pt x="252" y="661"/>
                  </a:lnTo>
                  <a:lnTo>
                    <a:pt x="314" y="630"/>
                  </a:lnTo>
                  <a:lnTo>
                    <a:pt x="320" y="636"/>
                  </a:lnTo>
                  <a:lnTo>
                    <a:pt x="326" y="630"/>
                  </a:lnTo>
                  <a:lnTo>
                    <a:pt x="336" y="627"/>
                  </a:lnTo>
                  <a:lnTo>
                    <a:pt x="336" y="624"/>
                  </a:lnTo>
                  <a:lnTo>
                    <a:pt x="333" y="620"/>
                  </a:lnTo>
                  <a:lnTo>
                    <a:pt x="337" y="615"/>
                  </a:lnTo>
                  <a:lnTo>
                    <a:pt x="342" y="615"/>
                  </a:lnTo>
                  <a:lnTo>
                    <a:pt x="352" y="611"/>
                  </a:lnTo>
                  <a:lnTo>
                    <a:pt x="366" y="605"/>
                  </a:lnTo>
                  <a:lnTo>
                    <a:pt x="383" y="597"/>
                  </a:lnTo>
                  <a:lnTo>
                    <a:pt x="387" y="593"/>
                  </a:lnTo>
                  <a:lnTo>
                    <a:pt x="390" y="590"/>
                  </a:lnTo>
                  <a:lnTo>
                    <a:pt x="402" y="587"/>
                  </a:lnTo>
                  <a:lnTo>
                    <a:pt x="677" y="555"/>
                  </a:lnTo>
                  <a:lnTo>
                    <a:pt x="675" y="556"/>
                  </a:lnTo>
                  <a:lnTo>
                    <a:pt x="675" y="559"/>
                  </a:lnTo>
                  <a:lnTo>
                    <a:pt x="678" y="562"/>
                  </a:lnTo>
                  <a:lnTo>
                    <a:pt x="677" y="567"/>
                  </a:lnTo>
                  <a:lnTo>
                    <a:pt x="674" y="570"/>
                  </a:lnTo>
                  <a:lnTo>
                    <a:pt x="675" y="573"/>
                  </a:lnTo>
                  <a:lnTo>
                    <a:pt x="678" y="576"/>
                  </a:lnTo>
                  <a:lnTo>
                    <a:pt x="681" y="580"/>
                  </a:lnTo>
                  <a:lnTo>
                    <a:pt x="700" y="561"/>
                  </a:lnTo>
                  <a:lnTo>
                    <a:pt x="737" y="599"/>
                  </a:lnTo>
                  <a:lnTo>
                    <a:pt x="742" y="630"/>
                  </a:lnTo>
                  <a:lnTo>
                    <a:pt x="972" y="590"/>
                  </a:lnTo>
                  <a:lnTo>
                    <a:pt x="1254" y="787"/>
                  </a:lnTo>
                  <a:lnTo>
                    <a:pt x="1266" y="779"/>
                  </a:lnTo>
                  <a:lnTo>
                    <a:pt x="1288" y="770"/>
                  </a:lnTo>
                  <a:lnTo>
                    <a:pt x="1308" y="763"/>
                  </a:lnTo>
                  <a:lnTo>
                    <a:pt x="1338" y="760"/>
                  </a:lnTo>
                  <a:lnTo>
                    <a:pt x="1359" y="761"/>
                  </a:lnTo>
                  <a:lnTo>
                    <a:pt x="1363" y="767"/>
                  </a:lnTo>
                  <a:lnTo>
                    <a:pt x="1371" y="767"/>
                  </a:lnTo>
                  <a:lnTo>
                    <a:pt x="1374" y="770"/>
                  </a:lnTo>
                  <a:lnTo>
                    <a:pt x="1376" y="767"/>
                  </a:lnTo>
                  <a:lnTo>
                    <a:pt x="1372" y="754"/>
                  </a:lnTo>
                  <a:lnTo>
                    <a:pt x="1380" y="735"/>
                  </a:lnTo>
                  <a:lnTo>
                    <a:pt x="1380" y="726"/>
                  </a:lnTo>
                  <a:lnTo>
                    <a:pt x="1388" y="680"/>
                  </a:lnTo>
                  <a:lnTo>
                    <a:pt x="1391" y="673"/>
                  </a:lnTo>
                  <a:lnTo>
                    <a:pt x="1400" y="651"/>
                  </a:lnTo>
                  <a:lnTo>
                    <a:pt x="1415" y="629"/>
                  </a:lnTo>
                  <a:lnTo>
                    <a:pt x="1435" y="605"/>
                  </a:lnTo>
                  <a:lnTo>
                    <a:pt x="1451" y="587"/>
                  </a:lnTo>
                  <a:lnTo>
                    <a:pt x="1474" y="568"/>
                  </a:lnTo>
                  <a:lnTo>
                    <a:pt x="1490" y="550"/>
                  </a:lnTo>
                  <a:lnTo>
                    <a:pt x="1505" y="538"/>
                  </a:lnTo>
                  <a:lnTo>
                    <a:pt x="1528" y="523"/>
                  </a:lnTo>
                  <a:lnTo>
                    <a:pt x="1556" y="514"/>
                  </a:lnTo>
                  <a:lnTo>
                    <a:pt x="1582" y="505"/>
                  </a:lnTo>
                  <a:lnTo>
                    <a:pt x="1597" y="503"/>
                  </a:lnTo>
                  <a:lnTo>
                    <a:pt x="1615" y="505"/>
                  </a:lnTo>
                  <a:lnTo>
                    <a:pt x="1626" y="509"/>
                  </a:lnTo>
                  <a:lnTo>
                    <a:pt x="1627" y="514"/>
                  </a:lnTo>
                  <a:lnTo>
                    <a:pt x="1632" y="520"/>
                  </a:lnTo>
                  <a:lnTo>
                    <a:pt x="1633" y="520"/>
                  </a:lnTo>
                  <a:lnTo>
                    <a:pt x="1636" y="508"/>
                  </a:lnTo>
                  <a:lnTo>
                    <a:pt x="1646" y="481"/>
                  </a:lnTo>
                  <a:lnTo>
                    <a:pt x="1664" y="447"/>
                  </a:lnTo>
                  <a:lnTo>
                    <a:pt x="1682" y="422"/>
                  </a:lnTo>
                  <a:lnTo>
                    <a:pt x="1704" y="391"/>
                  </a:lnTo>
                  <a:lnTo>
                    <a:pt x="1726" y="363"/>
                  </a:lnTo>
                  <a:lnTo>
                    <a:pt x="1746" y="347"/>
                  </a:lnTo>
                  <a:lnTo>
                    <a:pt x="1775" y="327"/>
                  </a:lnTo>
                  <a:lnTo>
                    <a:pt x="1794" y="314"/>
                  </a:lnTo>
                  <a:lnTo>
                    <a:pt x="1800" y="313"/>
                  </a:lnTo>
                  <a:lnTo>
                    <a:pt x="1804" y="314"/>
                  </a:lnTo>
                  <a:lnTo>
                    <a:pt x="1806" y="313"/>
                  </a:lnTo>
                  <a:lnTo>
                    <a:pt x="1803" y="264"/>
                  </a:lnTo>
                  <a:lnTo>
                    <a:pt x="1797" y="215"/>
                  </a:lnTo>
                  <a:lnTo>
                    <a:pt x="1787" y="195"/>
                  </a:lnTo>
                  <a:lnTo>
                    <a:pt x="1776" y="178"/>
                  </a:lnTo>
                  <a:lnTo>
                    <a:pt x="1769" y="169"/>
                  </a:lnTo>
                  <a:lnTo>
                    <a:pt x="1745" y="137"/>
                  </a:lnTo>
                  <a:lnTo>
                    <a:pt x="1719" y="107"/>
                  </a:lnTo>
                  <a:lnTo>
                    <a:pt x="1713" y="96"/>
                  </a:lnTo>
                  <a:lnTo>
                    <a:pt x="1704" y="84"/>
                  </a:lnTo>
                  <a:lnTo>
                    <a:pt x="1685" y="51"/>
                  </a:lnTo>
                  <a:lnTo>
                    <a:pt x="1661" y="0"/>
                  </a:lnTo>
                  <a:lnTo>
                    <a:pt x="1576" y="16"/>
                  </a:lnTo>
                  <a:lnTo>
                    <a:pt x="1369" y="63"/>
                  </a:lnTo>
                  <a:lnTo>
                    <a:pt x="1080" y="119"/>
                  </a:lnTo>
                </a:path>
              </a:pathLst>
            </a:custGeom>
            <a:solidFill>
              <a:srgbClr val="7A8CB0"/>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1" name="Freeform 190"/>
            <p:cNvSpPr>
              <a:spLocks/>
            </p:cNvSpPr>
            <p:nvPr/>
          </p:nvSpPr>
          <p:spPr bwMode="auto">
            <a:xfrm>
              <a:off x="2706443" y="4416337"/>
              <a:ext cx="289496" cy="210450"/>
            </a:xfrm>
            <a:custGeom>
              <a:avLst/>
              <a:gdLst>
                <a:gd name="T0" fmla="*/ 597 w 1042"/>
                <a:gd name="T1" fmla="*/ 761 h 776"/>
                <a:gd name="T2" fmla="*/ 564 w 1042"/>
                <a:gd name="T3" fmla="*/ 717 h 776"/>
                <a:gd name="T4" fmla="*/ 543 w 1042"/>
                <a:gd name="T5" fmla="*/ 679 h 776"/>
                <a:gd name="T6" fmla="*/ 488 w 1042"/>
                <a:gd name="T7" fmla="*/ 645 h 776"/>
                <a:gd name="T8" fmla="*/ 478 w 1042"/>
                <a:gd name="T9" fmla="*/ 604 h 776"/>
                <a:gd name="T10" fmla="*/ 454 w 1042"/>
                <a:gd name="T11" fmla="*/ 552 h 776"/>
                <a:gd name="T12" fmla="*/ 395 w 1042"/>
                <a:gd name="T13" fmla="*/ 528 h 776"/>
                <a:gd name="T14" fmla="*/ 368 w 1042"/>
                <a:gd name="T15" fmla="*/ 503 h 776"/>
                <a:gd name="T16" fmla="*/ 345 w 1042"/>
                <a:gd name="T17" fmla="*/ 456 h 776"/>
                <a:gd name="T18" fmla="*/ 295 w 1042"/>
                <a:gd name="T19" fmla="*/ 428 h 776"/>
                <a:gd name="T20" fmla="*/ 255 w 1042"/>
                <a:gd name="T21" fmla="*/ 379 h 776"/>
                <a:gd name="T22" fmla="*/ 187 w 1042"/>
                <a:gd name="T23" fmla="*/ 341 h 776"/>
                <a:gd name="T24" fmla="*/ 143 w 1042"/>
                <a:gd name="T25" fmla="*/ 286 h 776"/>
                <a:gd name="T26" fmla="*/ 108 w 1042"/>
                <a:gd name="T27" fmla="*/ 230 h 776"/>
                <a:gd name="T28" fmla="*/ 77 w 1042"/>
                <a:gd name="T29" fmla="*/ 232 h 776"/>
                <a:gd name="T30" fmla="*/ 43 w 1042"/>
                <a:gd name="T31" fmla="*/ 211 h 776"/>
                <a:gd name="T32" fmla="*/ 9 w 1042"/>
                <a:gd name="T33" fmla="*/ 191 h 776"/>
                <a:gd name="T34" fmla="*/ 12 w 1042"/>
                <a:gd name="T35" fmla="*/ 150 h 776"/>
                <a:gd name="T36" fmla="*/ 37 w 1042"/>
                <a:gd name="T37" fmla="*/ 116 h 776"/>
                <a:gd name="T38" fmla="*/ 108 w 1042"/>
                <a:gd name="T39" fmla="*/ 81 h 776"/>
                <a:gd name="T40" fmla="*/ 121 w 1042"/>
                <a:gd name="T41" fmla="*/ 65 h 776"/>
                <a:gd name="T42" fmla="*/ 154 w 1042"/>
                <a:gd name="T43" fmla="*/ 50 h 776"/>
                <a:gd name="T44" fmla="*/ 190 w 1042"/>
                <a:gd name="T45" fmla="*/ 32 h 776"/>
                <a:gd name="T46" fmla="*/ 466 w 1042"/>
                <a:gd name="T47" fmla="*/ 7 h 776"/>
                <a:gd name="T48" fmla="*/ 466 w 1042"/>
                <a:gd name="T49" fmla="*/ 21 h 776"/>
                <a:gd name="T50" fmla="*/ 530 w 1042"/>
                <a:gd name="T51" fmla="*/ 75 h 776"/>
                <a:gd name="T52" fmla="*/ 1018 w 1042"/>
                <a:gd name="T53" fmla="*/ 246 h 776"/>
                <a:gd name="T54" fmla="*/ 968 w 1042"/>
                <a:gd name="T55" fmla="*/ 302 h 776"/>
                <a:gd name="T56" fmla="*/ 951 w 1042"/>
                <a:gd name="T57" fmla="*/ 338 h 776"/>
                <a:gd name="T58" fmla="*/ 936 w 1042"/>
                <a:gd name="T59" fmla="*/ 372 h 776"/>
                <a:gd name="T60" fmla="*/ 934 w 1042"/>
                <a:gd name="T61" fmla="*/ 407 h 776"/>
                <a:gd name="T62" fmla="*/ 936 w 1042"/>
                <a:gd name="T63" fmla="*/ 417 h 776"/>
                <a:gd name="T64" fmla="*/ 931 w 1042"/>
                <a:gd name="T65" fmla="*/ 414 h 776"/>
                <a:gd name="T66" fmla="*/ 931 w 1042"/>
                <a:gd name="T67" fmla="*/ 438 h 776"/>
                <a:gd name="T68" fmla="*/ 909 w 1042"/>
                <a:gd name="T69" fmla="*/ 456 h 776"/>
                <a:gd name="T70" fmla="*/ 907 w 1042"/>
                <a:gd name="T71" fmla="*/ 470 h 776"/>
                <a:gd name="T72" fmla="*/ 907 w 1042"/>
                <a:gd name="T73" fmla="*/ 465 h 776"/>
                <a:gd name="T74" fmla="*/ 910 w 1042"/>
                <a:gd name="T75" fmla="*/ 468 h 776"/>
                <a:gd name="T76" fmla="*/ 907 w 1042"/>
                <a:gd name="T77" fmla="*/ 476 h 776"/>
                <a:gd name="T78" fmla="*/ 885 w 1042"/>
                <a:gd name="T79" fmla="*/ 481 h 776"/>
                <a:gd name="T80" fmla="*/ 882 w 1042"/>
                <a:gd name="T81" fmla="*/ 481 h 776"/>
                <a:gd name="T82" fmla="*/ 869 w 1042"/>
                <a:gd name="T83" fmla="*/ 478 h 776"/>
                <a:gd name="T84" fmla="*/ 859 w 1042"/>
                <a:gd name="T85" fmla="*/ 491 h 776"/>
                <a:gd name="T86" fmla="*/ 862 w 1042"/>
                <a:gd name="T87" fmla="*/ 505 h 776"/>
                <a:gd name="T88" fmla="*/ 865 w 1042"/>
                <a:gd name="T89" fmla="*/ 513 h 776"/>
                <a:gd name="T90" fmla="*/ 841 w 1042"/>
                <a:gd name="T91" fmla="*/ 537 h 776"/>
                <a:gd name="T92" fmla="*/ 829 w 1042"/>
                <a:gd name="T93" fmla="*/ 562 h 776"/>
                <a:gd name="T94" fmla="*/ 819 w 1042"/>
                <a:gd name="T95" fmla="*/ 556 h 776"/>
                <a:gd name="T96" fmla="*/ 791 w 1042"/>
                <a:gd name="T97" fmla="*/ 556 h 776"/>
                <a:gd name="T98" fmla="*/ 813 w 1042"/>
                <a:gd name="T99" fmla="*/ 568 h 776"/>
                <a:gd name="T100" fmla="*/ 796 w 1042"/>
                <a:gd name="T101" fmla="*/ 590 h 776"/>
                <a:gd name="T102" fmla="*/ 776 w 1042"/>
                <a:gd name="T103" fmla="*/ 604 h 776"/>
                <a:gd name="T104" fmla="*/ 748 w 1042"/>
                <a:gd name="T105" fmla="*/ 624 h 776"/>
                <a:gd name="T106" fmla="*/ 723 w 1042"/>
                <a:gd name="T107" fmla="*/ 645 h 776"/>
                <a:gd name="T108" fmla="*/ 698 w 1042"/>
                <a:gd name="T109" fmla="*/ 643 h 776"/>
                <a:gd name="T110" fmla="*/ 696 w 1042"/>
                <a:gd name="T111" fmla="*/ 658 h 776"/>
                <a:gd name="T112" fmla="*/ 708 w 1042"/>
                <a:gd name="T113" fmla="*/ 670 h 776"/>
                <a:gd name="T114" fmla="*/ 686 w 1042"/>
                <a:gd name="T115" fmla="*/ 699 h 776"/>
                <a:gd name="T116" fmla="*/ 658 w 1042"/>
                <a:gd name="T117" fmla="*/ 702 h 776"/>
                <a:gd name="T118" fmla="*/ 646 w 1042"/>
                <a:gd name="T119" fmla="*/ 702 h 776"/>
                <a:gd name="T120" fmla="*/ 664 w 1042"/>
                <a:gd name="T121" fmla="*/ 721 h 776"/>
                <a:gd name="T122" fmla="*/ 638 w 1042"/>
                <a:gd name="T123" fmla="*/ 753 h 776"/>
                <a:gd name="T124" fmla="*/ 632 w 1042"/>
                <a:gd name="T125" fmla="*/ 753 h 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2"/>
                <a:gd name="T190" fmla="*/ 0 h 776"/>
                <a:gd name="T191" fmla="*/ 1042 w 1042"/>
                <a:gd name="T192" fmla="*/ 776 h 7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2" h="776">
                  <a:moveTo>
                    <a:pt x="624" y="776"/>
                  </a:moveTo>
                  <a:lnTo>
                    <a:pt x="620" y="776"/>
                  </a:lnTo>
                  <a:lnTo>
                    <a:pt x="608" y="769"/>
                  </a:lnTo>
                  <a:lnTo>
                    <a:pt x="597" y="761"/>
                  </a:lnTo>
                  <a:lnTo>
                    <a:pt x="585" y="766"/>
                  </a:lnTo>
                  <a:lnTo>
                    <a:pt x="573" y="760"/>
                  </a:lnTo>
                  <a:lnTo>
                    <a:pt x="561" y="727"/>
                  </a:lnTo>
                  <a:lnTo>
                    <a:pt x="564" y="717"/>
                  </a:lnTo>
                  <a:lnTo>
                    <a:pt x="550" y="701"/>
                  </a:lnTo>
                  <a:lnTo>
                    <a:pt x="540" y="687"/>
                  </a:lnTo>
                  <a:lnTo>
                    <a:pt x="540" y="682"/>
                  </a:lnTo>
                  <a:lnTo>
                    <a:pt x="543" y="679"/>
                  </a:lnTo>
                  <a:lnTo>
                    <a:pt x="521" y="663"/>
                  </a:lnTo>
                  <a:lnTo>
                    <a:pt x="509" y="658"/>
                  </a:lnTo>
                  <a:lnTo>
                    <a:pt x="496" y="652"/>
                  </a:lnTo>
                  <a:lnTo>
                    <a:pt x="488" y="645"/>
                  </a:lnTo>
                  <a:lnTo>
                    <a:pt x="488" y="634"/>
                  </a:lnTo>
                  <a:lnTo>
                    <a:pt x="485" y="627"/>
                  </a:lnTo>
                  <a:lnTo>
                    <a:pt x="483" y="618"/>
                  </a:lnTo>
                  <a:lnTo>
                    <a:pt x="478" y="604"/>
                  </a:lnTo>
                  <a:lnTo>
                    <a:pt x="475" y="593"/>
                  </a:lnTo>
                  <a:lnTo>
                    <a:pt x="465" y="584"/>
                  </a:lnTo>
                  <a:lnTo>
                    <a:pt x="456" y="569"/>
                  </a:lnTo>
                  <a:lnTo>
                    <a:pt x="454" y="552"/>
                  </a:lnTo>
                  <a:lnTo>
                    <a:pt x="443" y="544"/>
                  </a:lnTo>
                  <a:lnTo>
                    <a:pt x="424" y="537"/>
                  </a:lnTo>
                  <a:lnTo>
                    <a:pt x="419" y="537"/>
                  </a:lnTo>
                  <a:lnTo>
                    <a:pt x="395" y="528"/>
                  </a:lnTo>
                  <a:lnTo>
                    <a:pt x="389" y="519"/>
                  </a:lnTo>
                  <a:lnTo>
                    <a:pt x="389" y="512"/>
                  </a:lnTo>
                  <a:lnTo>
                    <a:pt x="383" y="513"/>
                  </a:lnTo>
                  <a:lnTo>
                    <a:pt x="368" y="503"/>
                  </a:lnTo>
                  <a:lnTo>
                    <a:pt x="356" y="485"/>
                  </a:lnTo>
                  <a:lnTo>
                    <a:pt x="345" y="470"/>
                  </a:lnTo>
                  <a:lnTo>
                    <a:pt x="345" y="460"/>
                  </a:lnTo>
                  <a:lnTo>
                    <a:pt x="345" y="456"/>
                  </a:lnTo>
                  <a:lnTo>
                    <a:pt x="341" y="450"/>
                  </a:lnTo>
                  <a:lnTo>
                    <a:pt x="333" y="449"/>
                  </a:lnTo>
                  <a:lnTo>
                    <a:pt x="317" y="434"/>
                  </a:lnTo>
                  <a:lnTo>
                    <a:pt x="295" y="428"/>
                  </a:lnTo>
                  <a:lnTo>
                    <a:pt x="282" y="417"/>
                  </a:lnTo>
                  <a:lnTo>
                    <a:pt x="277" y="405"/>
                  </a:lnTo>
                  <a:lnTo>
                    <a:pt x="267" y="391"/>
                  </a:lnTo>
                  <a:lnTo>
                    <a:pt x="255" y="379"/>
                  </a:lnTo>
                  <a:lnTo>
                    <a:pt x="243" y="373"/>
                  </a:lnTo>
                  <a:lnTo>
                    <a:pt x="227" y="369"/>
                  </a:lnTo>
                  <a:lnTo>
                    <a:pt x="201" y="352"/>
                  </a:lnTo>
                  <a:lnTo>
                    <a:pt x="187" y="341"/>
                  </a:lnTo>
                  <a:lnTo>
                    <a:pt x="168" y="319"/>
                  </a:lnTo>
                  <a:lnTo>
                    <a:pt x="155" y="308"/>
                  </a:lnTo>
                  <a:lnTo>
                    <a:pt x="148" y="299"/>
                  </a:lnTo>
                  <a:lnTo>
                    <a:pt x="143" y="286"/>
                  </a:lnTo>
                  <a:lnTo>
                    <a:pt x="139" y="277"/>
                  </a:lnTo>
                  <a:lnTo>
                    <a:pt x="130" y="262"/>
                  </a:lnTo>
                  <a:lnTo>
                    <a:pt x="114" y="239"/>
                  </a:lnTo>
                  <a:lnTo>
                    <a:pt x="108" y="230"/>
                  </a:lnTo>
                  <a:lnTo>
                    <a:pt x="102" y="226"/>
                  </a:lnTo>
                  <a:lnTo>
                    <a:pt x="90" y="227"/>
                  </a:lnTo>
                  <a:lnTo>
                    <a:pt x="84" y="230"/>
                  </a:lnTo>
                  <a:lnTo>
                    <a:pt x="77" y="232"/>
                  </a:lnTo>
                  <a:lnTo>
                    <a:pt x="69" y="230"/>
                  </a:lnTo>
                  <a:lnTo>
                    <a:pt x="59" y="221"/>
                  </a:lnTo>
                  <a:lnTo>
                    <a:pt x="49" y="218"/>
                  </a:lnTo>
                  <a:lnTo>
                    <a:pt x="43" y="211"/>
                  </a:lnTo>
                  <a:lnTo>
                    <a:pt x="31" y="205"/>
                  </a:lnTo>
                  <a:lnTo>
                    <a:pt x="25" y="203"/>
                  </a:lnTo>
                  <a:lnTo>
                    <a:pt x="16" y="199"/>
                  </a:lnTo>
                  <a:lnTo>
                    <a:pt x="9" y="191"/>
                  </a:lnTo>
                  <a:lnTo>
                    <a:pt x="2" y="174"/>
                  </a:lnTo>
                  <a:lnTo>
                    <a:pt x="0" y="171"/>
                  </a:lnTo>
                  <a:lnTo>
                    <a:pt x="5" y="158"/>
                  </a:lnTo>
                  <a:lnTo>
                    <a:pt x="12" y="150"/>
                  </a:lnTo>
                  <a:lnTo>
                    <a:pt x="18" y="140"/>
                  </a:lnTo>
                  <a:lnTo>
                    <a:pt x="25" y="134"/>
                  </a:lnTo>
                  <a:lnTo>
                    <a:pt x="34" y="125"/>
                  </a:lnTo>
                  <a:lnTo>
                    <a:pt x="37" y="116"/>
                  </a:lnTo>
                  <a:lnTo>
                    <a:pt x="38" y="106"/>
                  </a:lnTo>
                  <a:lnTo>
                    <a:pt x="40" y="106"/>
                  </a:lnTo>
                  <a:lnTo>
                    <a:pt x="102" y="75"/>
                  </a:lnTo>
                  <a:lnTo>
                    <a:pt x="108" y="81"/>
                  </a:lnTo>
                  <a:lnTo>
                    <a:pt x="114" y="75"/>
                  </a:lnTo>
                  <a:lnTo>
                    <a:pt x="124" y="72"/>
                  </a:lnTo>
                  <a:lnTo>
                    <a:pt x="124" y="69"/>
                  </a:lnTo>
                  <a:lnTo>
                    <a:pt x="121" y="65"/>
                  </a:lnTo>
                  <a:lnTo>
                    <a:pt x="125" y="60"/>
                  </a:lnTo>
                  <a:lnTo>
                    <a:pt x="130" y="60"/>
                  </a:lnTo>
                  <a:lnTo>
                    <a:pt x="140" y="56"/>
                  </a:lnTo>
                  <a:lnTo>
                    <a:pt x="154" y="50"/>
                  </a:lnTo>
                  <a:lnTo>
                    <a:pt x="171" y="42"/>
                  </a:lnTo>
                  <a:lnTo>
                    <a:pt x="175" y="38"/>
                  </a:lnTo>
                  <a:lnTo>
                    <a:pt x="178" y="35"/>
                  </a:lnTo>
                  <a:lnTo>
                    <a:pt x="190" y="32"/>
                  </a:lnTo>
                  <a:lnTo>
                    <a:pt x="465" y="0"/>
                  </a:lnTo>
                  <a:lnTo>
                    <a:pt x="463" y="1"/>
                  </a:lnTo>
                  <a:lnTo>
                    <a:pt x="463" y="4"/>
                  </a:lnTo>
                  <a:lnTo>
                    <a:pt x="466" y="7"/>
                  </a:lnTo>
                  <a:lnTo>
                    <a:pt x="465" y="12"/>
                  </a:lnTo>
                  <a:lnTo>
                    <a:pt x="462" y="15"/>
                  </a:lnTo>
                  <a:lnTo>
                    <a:pt x="463" y="18"/>
                  </a:lnTo>
                  <a:lnTo>
                    <a:pt x="466" y="21"/>
                  </a:lnTo>
                  <a:lnTo>
                    <a:pt x="469" y="25"/>
                  </a:lnTo>
                  <a:lnTo>
                    <a:pt x="488" y="6"/>
                  </a:lnTo>
                  <a:lnTo>
                    <a:pt x="525" y="44"/>
                  </a:lnTo>
                  <a:lnTo>
                    <a:pt x="530" y="75"/>
                  </a:lnTo>
                  <a:lnTo>
                    <a:pt x="760" y="35"/>
                  </a:lnTo>
                  <a:lnTo>
                    <a:pt x="1042" y="232"/>
                  </a:lnTo>
                  <a:lnTo>
                    <a:pt x="1028" y="239"/>
                  </a:lnTo>
                  <a:lnTo>
                    <a:pt x="1018" y="246"/>
                  </a:lnTo>
                  <a:lnTo>
                    <a:pt x="1005" y="254"/>
                  </a:lnTo>
                  <a:lnTo>
                    <a:pt x="998" y="261"/>
                  </a:lnTo>
                  <a:lnTo>
                    <a:pt x="986" y="274"/>
                  </a:lnTo>
                  <a:lnTo>
                    <a:pt x="968" y="302"/>
                  </a:lnTo>
                  <a:lnTo>
                    <a:pt x="959" y="320"/>
                  </a:lnTo>
                  <a:lnTo>
                    <a:pt x="952" y="330"/>
                  </a:lnTo>
                  <a:lnTo>
                    <a:pt x="952" y="333"/>
                  </a:lnTo>
                  <a:lnTo>
                    <a:pt x="951" y="338"/>
                  </a:lnTo>
                  <a:lnTo>
                    <a:pt x="946" y="344"/>
                  </a:lnTo>
                  <a:lnTo>
                    <a:pt x="940" y="360"/>
                  </a:lnTo>
                  <a:lnTo>
                    <a:pt x="939" y="366"/>
                  </a:lnTo>
                  <a:lnTo>
                    <a:pt x="936" y="372"/>
                  </a:lnTo>
                  <a:lnTo>
                    <a:pt x="937" y="384"/>
                  </a:lnTo>
                  <a:lnTo>
                    <a:pt x="936" y="391"/>
                  </a:lnTo>
                  <a:lnTo>
                    <a:pt x="936" y="396"/>
                  </a:lnTo>
                  <a:lnTo>
                    <a:pt x="934" y="407"/>
                  </a:lnTo>
                  <a:lnTo>
                    <a:pt x="934" y="411"/>
                  </a:lnTo>
                  <a:lnTo>
                    <a:pt x="939" y="417"/>
                  </a:lnTo>
                  <a:lnTo>
                    <a:pt x="937" y="417"/>
                  </a:lnTo>
                  <a:lnTo>
                    <a:pt x="936" y="417"/>
                  </a:lnTo>
                  <a:lnTo>
                    <a:pt x="934" y="416"/>
                  </a:lnTo>
                  <a:lnTo>
                    <a:pt x="933" y="413"/>
                  </a:lnTo>
                  <a:lnTo>
                    <a:pt x="930" y="411"/>
                  </a:lnTo>
                  <a:lnTo>
                    <a:pt x="931" y="414"/>
                  </a:lnTo>
                  <a:lnTo>
                    <a:pt x="934" y="426"/>
                  </a:lnTo>
                  <a:lnTo>
                    <a:pt x="931" y="429"/>
                  </a:lnTo>
                  <a:lnTo>
                    <a:pt x="928" y="434"/>
                  </a:lnTo>
                  <a:lnTo>
                    <a:pt x="931" y="438"/>
                  </a:lnTo>
                  <a:lnTo>
                    <a:pt x="928" y="441"/>
                  </a:lnTo>
                  <a:lnTo>
                    <a:pt x="918" y="449"/>
                  </a:lnTo>
                  <a:lnTo>
                    <a:pt x="913" y="452"/>
                  </a:lnTo>
                  <a:lnTo>
                    <a:pt x="909" y="456"/>
                  </a:lnTo>
                  <a:lnTo>
                    <a:pt x="904" y="460"/>
                  </a:lnTo>
                  <a:lnTo>
                    <a:pt x="903" y="465"/>
                  </a:lnTo>
                  <a:lnTo>
                    <a:pt x="904" y="468"/>
                  </a:lnTo>
                  <a:lnTo>
                    <a:pt x="907" y="470"/>
                  </a:lnTo>
                  <a:lnTo>
                    <a:pt x="907" y="468"/>
                  </a:lnTo>
                  <a:lnTo>
                    <a:pt x="906" y="466"/>
                  </a:lnTo>
                  <a:lnTo>
                    <a:pt x="907" y="465"/>
                  </a:lnTo>
                  <a:lnTo>
                    <a:pt x="909" y="465"/>
                  </a:lnTo>
                  <a:lnTo>
                    <a:pt x="910" y="463"/>
                  </a:lnTo>
                  <a:lnTo>
                    <a:pt x="910" y="465"/>
                  </a:lnTo>
                  <a:lnTo>
                    <a:pt x="910" y="468"/>
                  </a:lnTo>
                  <a:lnTo>
                    <a:pt x="909" y="472"/>
                  </a:lnTo>
                  <a:lnTo>
                    <a:pt x="909" y="476"/>
                  </a:lnTo>
                  <a:lnTo>
                    <a:pt x="907" y="478"/>
                  </a:lnTo>
                  <a:lnTo>
                    <a:pt x="907" y="476"/>
                  </a:lnTo>
                  <a:lnTo>
                    <a:pt x="904" y="475"/>
                  </a:lnTo>
                  <a:lnTo>
                    <a:pt x="897" y="476"/>
                  </a:lnTo>
                  <a:lnTo>
                    <a:pt x="891" y="479"/>
                  </a:lnTo>
                  <a:lnTo>
                    <a:pt x="885" y="481"/>
                  </a:lnTo>
                  <a:lnTo>
                    <a:pt x="882" y="485"/>
                  </a:lnTo>
                  <a:lnTo>
                    <a:pt x="880" y="485"/>
                  </a:lnTo>
                  <a:lnTo>
                    <a:pt x="880" y="482"/>
                  </a:lnTo>
                  <a:lnTo>
                    <a:pt x="882" y="481"/>
                  </a:lnTo>
                  <a:lnTo>
                    <a:pt x="880" y="479"/>
                  </a:lnTo>
                  <a:lnTo>
                    <a:pt x="875" y="476"/>
                  </a:lnTo>
                  <a:lnTo>
                    <a:pt x="872" y="476"/>
                  </a:lnTo>
                  <a:lnTo>
                    <a:pt x="869" y="478"/>
                  </a:lnTo>
                  <a:lnTo>
                    <a:pt x="866" y="479"/>
                  </a:lnTo>
                  <a:lnTo>
                    <a:pt x="860" y="485"/>
                  </a:lnTo>
                  <a:lnTo>
                    <a:pt x="860" y="490"/>
                  </a:lnTo>
                  <a:lnTo>
                    <a:pt x="859" y="491"/>
                  </a:lnTo>
                  <a:lnTo>
                    <a:pt x="857" y="497"/>
                  </a:lnTo>
                  <a:lnTo>
                    <a:pt x="856" y="502"/>
                  </a:lnTo>
                  <a:lnTo>
                    <a:pt x="859" y="506"/>
                  </a:lnTo>
                  <a:lnTo>
                    <a:pt x="862" y="505"/>
                  </a:lnTo>
                  <a:lnTo>
                    <a:pt x="865" y="503"/>
                  </a:lnTo>
                  <a:lnTo>
                    <a:pt x="868" y="503"/>
                  </a:lnTo>
                  <a:lnTo>
                    <a:pt x="868" y="510"/>
                  </a:lnTo>
                  <a:lnTo>
                    <a:pt x="865" y="513"/>
                  </a:lnTo>
                  <a:lnTo>
                    <a:pt x="859" y="513"/>
                  </a:lnTo>
                  <a:lnTo>
                    <a:pt x="856" y="519"/>
                  </a:lnTo>
                  <a:lnTo>
                    <a:pt x="843" y="534"/>
                  </a:lnTo>
                  <a:lnTo>
                    <a:pt x="841" y="537"/>
                  </a:lnTo>
                  <a:lnTo>
                    <a:pt x="838" y="541"/>
                  </a:lnTo>
                  <a:lnTo>
                    <a:pt x="835" y="546"/>
                  </a:lnTo>
                  <a:lnTo>
                    <a:pt x="829" y="549"/>
                  </a:lnTo>
                  <a:lnTo>
                    <a:pt x="829" y="562"/>
                  </a:lnTo>
                  <a:lnTo>
                    <a:pt x="825" y="562"/>
                  </a:lnTo>
                  <a:lnTo>
                    <a:pt x="822" y="559"/>
                  </a:lnTo>
                  <a:lnTo>
                    <a:pt x="822" y="558"/>
                  </a:lnTo>
                  <a:lnTo>
                    <a:pt x="819" y="556"/>
                  </a:lnTo>
                  <a:lnTo>
                    <a:pt x="804" y="552"/>
                  </a:lnTo>
                  <a:lnTo>
                    <a:pt x="800" y="552"/>
                  </a:lnTo>
                  <a:lnTo>
                    <a:pt x="793" y="553"/>
                  </a:lnTo>
                  <a:lnTo>
                    <a:pt x="791" y="556"/>
                  </a:lnTo>
                  <a:lnTo>
                    <a:pt x="796" y="559"/>
                  </a:lnTo>
                  <a:lnTo>
                    <a:pt x="807" y="562"/>
                  </a:lnTo>
                  <a:lnTo>
                    <a:pt x="813" y="565"/>
                  </a:lnTo>
                  <a:lnTo>
                    <a:pt x="813" y="568"/>
                  </a:lnTo>
                  <a:lnTo>
                    <a:pt x="810" y="577"/>
                  </a:lnTo>
                  <a:lnTo>
                    <a:pt x="809" y="580"/>
                  </a:lnTo>
                  <a:lnTo>
                    <a:pt x="804" y="586"/>
                  </a:lnTo>
                  <a:lnTo>
                    <a:pt x="796" y="590"/>
                  </a:lnTo>
                  <a:lnTo>
                    <a:pt x="791" y="598"/>
                  </a:lnTo>
                  <a:lnTo>
                    <a:pt x="790" y="599"/>
                  </a:lnTo>
                  <a:lnTo>
                    <a:pt x="784" y="601"/>
                  </a:lnTo>
                  <a:lnTo>
                    <a:pt x="776" y="604"/>
                  </a:lnTo>
                  <a:lnTo>
                    <a:pt x="769" y="605"/>
                  </a:lnTo>
                  <a:lnTo>
                    <a:pt x="763" y="611"/>
                  </a:lnTo>
                  <a:lnTo>
                    <a:pt x="755" y="618"/>
                  </a:lnTo>
                  <a:lnTo>
                    <a:pt x="748" y="624"/>
                  </a:lnTo>
                  <a:lnTo>
                    <a:pt x="737" y="633"/>
                  </a:lnTo>
                  <a:lnTo>
                    <a:pt x="729" y="640"/>
                  </a:lnTo>
                  <a:lnTo>
                    <a:pt x="726" y="645"/>
                  </a:lnTo>
                  <a:lnTo>
                    <a:pt x="723" y="645"/>
                  </a:lnTo>
                  <a:lnTo>
                    <a:pt x="711" y="648"/>
                  </a:lnTo>
                  <a:lnTo>
                    <a:pt x="708" y="646"/>
                  </a:lnTo>
                  <a:lnTo>
                    <a:pt x="705" y="643"/>
                  </a:lnTo>
                  <a:lnTo>
                    <a:pt x="698" y="643"/>
                  </a:lnTo>
                  <a:lnTo>
                    <a:pt x="689" y="645"/>
                  </a:lnTo>
                  <a:lnTo>
                    <a:pt x="692" y="651"/>
                  </a:lnTo>
                  <a:lnTo>
                    <a:pt x="692" y="652"/>
                  </a:lnTo>
                  <a:lnTo>
                    <a:pt x="696" y="658"/>
                  </a:lnTo>
                  <a:lnTo>
                    <a:pt x="701" y="666"/>
                  </a:lnTo>
                  <a:lnTo>
                    <a:pt x="705" y="664"/>
                  </a:lnTo>
                  <a:lnTo>
                    <a:pt x="707" y="666"/>
                  </a:lnTo>
                  <a:lnTo>
                    <a:pt x="708" y="670"/>
                  </a:lnTo>
                  <a:lnTo>
                    <a:pt x="708" y="676"/>
                  </a:lnTo>
                  <a:lnTo>
                    <a:pt x="705" y="686"/>
                  </a:lnTo>
                  <a:lnTo>
                    <a:pt x="701" y="689"/>
                  </a:lnTo>
                  <a:lnTo>
                    <a:pt x="686" y="699"/>
                  </a:lnTo>
                  <a:lnTo>
                    <a:pt x="680" y="707"/>
                  </a:lnTo>
                  <a:lnTo>
                    <a:pt x="670" y="708"/>
                  </a:lnTo>
                  <a:lnTo>
                    <a:pt x="667" y="708"/>
                  </a:lnTo>
                  <a:lnTo>
                    <a:pt x="658" y="702"/>
                  </a:lnTo>
                  <a:lnTo>
                    <a:pt x="654" y="699"/>
                  </a:lnTo>
                  <a:lnTo>
                    <a:pt x="638" y="687"/>
                  </a:lnTo>
                  <a:lnTo>
                    <a:pt x="632" y="687"/>
                  </a:lnTo>
                  <a:lnTo>
                    <a:pt x="646" y="702"/>
                  </a:lnTo>
                  <a:lnTo>
                    <a:pt x="651" y="710"/>
                  </a:lnTo>
                  <a:lnTo>
                    <a:pt x="658" y="714"/>
                  </a:lnTo>
                  <a:lnTo>
                    <a:pt x="664" y="717"/>
                  </a:lnTo>
                  <a:lnTo>
                    <a:pt x="664" y="721"/>
                  </a:lnTo>
                  <a:lnTo>
                    <a:pt x="660" y="730"/>
                  </a:lnTo>
                  <a:lnTo>
                    <a:pt x="652" y="741"/>
                  </a:lnTo>
                  <a:lnTo>
                    <a:pt x="642" y="748"/>
                  </a:lnTo>
                  <a:lnTo>
                    <a:pt x="638" y="753"/>
                  </a:lnTo>
                  <a:lnTo>
                    <a:pt x="635" y="751"/>
                  </a:lnTo>
                  <a:lnTo>
                    <a:pt x="635" y="750"/>
                  </a:lnTo>
                  <a:lnTo>
                    <a:pt x="630" y="745"/>
                  </a:lnTo>
                  <a:lnTo>
                    <a:pt x="632" y="753"/>
                  </a:lnTo>
                  <a:lnTo>
                    <a:pt x="626" y="760"/>
                  </a:lnTo>
                  <a:lnTo>
                    <a:pt x="620" y="769"/>
                  </a:lnTo>
                  <a:lnTo>
                    <a:pt x="624" y="776"/>
                  </a:lnTo>
                </a:path>
              </a:pathLst>
            </a:custGeom>
            <a:solidFill>
              <a:srgbClr val="7A8CB0"/>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2" name="Freeform 191"/>
            <p:cNvSpPr>
              <a:spLocks/>
            </p:cNvSpPr>
            <p:nvPr/>
          </p:nvSpPr>
          <p:spPr bwMode="auto">
            <a:xfrm>
              <a:off x="2866591" y="4054982"/>
              <a:ext cx="257671" cy="121136"/>
            </a:xfrm>
            <a:custGeom>
              <a:avLst/>
              <a:gdLst>
                <a:gd name="T0" fmla="*/ 801 w 928"/>
                <a:gd name="T1" fmla="*/ 310 h 453"/>
                <a:gd name="T2" fmla="*/ 926 w 928"/>
                <a:gd name="T3" fmla="*/ 300 h 453"/>
                <a:gd name="T4" fmla="*/ 919 w 928"/>
                <a:gd name="T5" fmla="*/ 364 h 453"/>
                <a:gd name="T6" fmla="*/ 913 w 928"/>
                <a:gd name="T7" fmla="*/ 395 h 453"/>
                <a:gd name="T8" fmla="*/ 836 w 928"/>
                <a:gd name="T9" fmla="*/ 429 h 453"/>
                <a:gd name="T10" fmla="*/ 818 w 928"/>
                <a:gd name="T11" fmla="*/ 435 h 453"/>
                <a:gd name="T12" fmla="*/ 801 w 928"/>
                <a:gd name="T13" fmla="*/ 449 h 453"/>
                <a:gd name="T14" fmla="*/ 777 w 928"/>
                <a:gd name="T15" fmla="*/ 440 h 453"/>
                <a:gd name="T16" fmla="*/ 737 w 928"/>
                <a:gd name="T17" fmla="*/ 401 h 453"/>
                <a:gd name="T18" fmla="*/ 714 w 928"/>
                <a:gd name="T19" fmla="*/ 381 h 453"/>
                <a:gd name="T20" fmla="*/ 663 w 928"/>
                <a:gd name="T21" fmla="*/ 304 h 453"/>
                <a:gd name="T22" fmla="*/ 647 w 928"/>
                <a:gd name="T23" fmla="*/ 246 h 453"/>
                <a:gd name="T24" fmla="*/ 647 w 928"/>
                <a:gd name="T25" fmla="*/ 177 h 453"/>
                <a:gd name="T26" fmla="*/ 656 w 928"/>
                <a:gd name="T27" fmla="*/ 118 h 453"/>
                <a:gd name="T28" fmla="*/ 656 w 928"/>
                <a:gd name="T29" fmla="*/ 97 h 453"/>
                <a:gd name="T30" fmla="*/ 640 w 928"/>
                <a:gd name="T31" fmla="*/ 125 h 453"/>
                <a:gd name="T32" fmla="*/ 616 w 928"/>
                <a:gd name="T33" fmla="*/ 156 h 453"/>
                <a:gd name="T34" fmla="*/ 601 w 928"/>
                <a:gd name="T35" fmla="*/ 153 h 453"/>
                <a:gd name="T36" fmla="*/ 598 w 928"/>
                <a:gd name="T37" fmla="*/ 168 h 453"/>
                <a:gd name="T38" fmla="*/ 616 w 928"/>
                <a:gd name="T39" fmla="*/ 172 h 453"/>
                <a:gd name="T40" fmla="*/ 631 w 928"/>
                <a:gd name="T41" fmla="*/ 199 h 453"/>
                <a:gd name="T42" fmla="*/ 622 w 928"/>
                <a:gd name="T43" fmla="*/ 232 h 453"/>
                <a:gd name="T44" fmla="*/ 616 w 928"/>
                <a:gd name="T45" fmla="*/ 274 h 453"/>
                <a:gd name="T46" fmla="*/ 637 w 928"/>
                <a:gd name="T47" fmla="*/ 336 h 453"/>
                <a:gd name="T48" fmla="*/ 669 w 928"/>
                <a:gd name="T49" fmla="*/ 373 h 453"/>
                <a:gd name="T50" fmla="*/ 678 w 928"/>
                <a:gd name="T51" fmla="*/ 403 h 453"/>
                <a:gd name="T52" fmla="*/ 693 w 928"/>
                <a:gd name="T53" fmla="*/ 428 h 453"/>
                <a:gd name="T54" fmla="*/ 696 w 928"/>
                <a:gd name="T55" fmla="*/ 440 h 453"/>
                <a:gd name="T56" fmla="*/ 677 w 928"/>
                <a:gd name="T57" fmla="*/ 431 h 453"/>
                <a:gd name="T58" fmla="*/ 643 w 928"/>
                <a:gd name="T59" fmla="*/ 422 h 453"/>
                <a:gd name="T60" fmla="*/ 574 w 928"/>
                <a:gd name="T61" fmla="*/ 404 h 453"/>
                <a:gd name="T62" fmla="*/ 550 w 928"/>
                <a:gd name="T63" fmla="*/ 382 h 453"/>
                <a:gd name="T64" fmla="*/ 532 w 928"/>
                <a:gd name="T65" fmla="*/ 373 h 453"/>
                <a:gd name="T66" fmla="*/ 522 w 928"/>
                <a:gd name="T67" fmla="*/ 388 h 453"/>
                <a:gd name="T68" fmla="*/ 498 w 928"/>
                <a:gd name="T69" fmla="*/ 395 h 453"/>
                <a:gd name="T70" fmla="*/ 492 w 928"/>
                <a:gd name="T71" fmla="*/ 357 h 453"/>
                <a:gd name="T72" fmla="*/ 498 w 928"/>
                <a:gd name="T73" fmla="*/ 342 h 453"/>
                <a:gd name="T74" fmla="*/ 520 w 928"/>
                <a:gd name="T75" fmla="*/ 294 h 453"/>
                <a:gd name="T76" fmla="*/ 507 w 928"/>
                <a:gd name="T77" fmla="*/ 233 h 453"/>
                <a:gd name="T78" fmla="*/ 466 w 928"/>
                <a:gd name="T79" fmla="*/ 238 h 453"/>
                <a:gd name="T80" fmla="*/ 433 w 928"/>
                <a:gd name="T81" fmla="*/ 229 h 453"/>
                <a:gd name="T82" fmla="*/ 407 w 928"/>
                <a:gd name="T83" fmla="*/ 221 h 453"/>
                <a:gd name="T84" fmla="*/ 411 w 928"/>
                <a:gd name="T85" fmla="*/ 202 h 453"/>
                <a:gd name="T86" fmla="*/ 377 w 928"/>
                <a:gd name="T87" fmla="*/ 180 h 453"/>
                <a:gd name="T88" fmla="*/ 352 w 928"/>
                <a:gd name="T89" fmla="*/ 174 h 453"/>
                <a:gd name="T90" fmla="*/ 349 w 928"/>
                <a:gd name="T91" fmla="*/ 158 h 453"/>
                <a:gd name="T92" fmla="*/ 320 w 928"/>
                <a:gd name="T93" fmla="*/ 134 h 453"/>
                <a:gd name="T94" fmla="*/ 311 w 928"/>
                <a:gd name="T95" fmla="*/ 118 h 453"/>
                <a:gd name="T96" fmla="*/ 289 w 928"/>
                <a:gd name="T97" fmla="*/ 119 h 453"/>
                <a:gd name="T98" fmla="*/ 255 w 928"/>
                <a:gd name="T99" fmla="*/ 103 h 453"/>
                <a:gd name="T100" fmla="*/ 238 w 928"/>
                <a:gd name="T101" fmla="*/ 124 h 453"/>
                <a:gd name="T102" fmla="*/ 217 w 928"/>
                <a:gd name="T103" fmla="*/ 131 h 453"/>
                <a:gd name="T104" fmla="*/ 211 w 928"/>
                <a:gd name="T105" fmla="*/ 150 h 453"/>
                <a:gd name="T106" fmla="*/ 205 w 928"/>
                <a:gd name="T107" fmla="*/ 156 h 453"/>
                <a:gd name="T108" fmla="*/ 196 w 928"/>
                <a:gd name="T109" fmla="*/ 161 h 453"/>
                <a:gd name="T110" fmla="*/ 178 w 928"/>
                <a:gd name="T111" fmla="*/ 161 h 453"/>
                <a:gd name="T112" fmla="*/ 153 w 928"/>
                <a:gd name="T113" fmla="*/ 159 h 453"/>
                <a:gd name="T114" fmla="*/ 135 w 928"/>
                <a:gd name="T115" fmla="*/ 161 h 453"/>
                <a:gd name="T116" fmla="*/ 110 w 928"/>
                <a:gd name="T117" fmla="*/ 193 h 453"/>
                <a:gd name="T118" fmla="*/ 87 w 928"/>
                <a:gd name="T119" fmla="*/ 205 h 453"/>
                <a:gd name="T120" fmla="*/ 72 w 928"/>
                <a:gd name="T121" fmla="*/ 220 h 453"/>
                <a:gd name="T122" fmla="*/ 23 w 928"/>
                <a:gd name="T123" fmla="*/ 274 h 4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8"/>
                <a:gd name="T187" fmla="*/ 0 h 453"/>
                <a:gd name="T188" fmla="*/ 928 w 928"/>
                <a:gd name="T189" fmla="*/ 453 h 4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8" h="453">
                  <a:moveTo>
                    <a:pt x="0" y="147"/>
                  </a:moveTo>
                  <a:lnTo>
                    <a:pt x="355" y="75"/>
                  </a:lnTo>
                  <a:lnTo>
                    <a:pt x="711" y="0"/>
                  </a:lnTo>
                  <a:lnTo>
                    <a:pt x="801" y="310"/>
                  </a:lnTo>
                  <a:lnTo>
                    <a:pt x="864" y="295"/>
                  </a:lnTo>
                  <a:lnTo>
                    <a:pt x="926" y="282"/>
                  </a:lnTo>
                  <a:lnTo>
                    <a:pt x="928" y="289"/>
                  </a:lnTo>
                  <a:lnTo>
                    <a:pt x="926" y="300"/>
                  </a:lnTo>
                  <a:lnTo>
                    <a:pt x="928" y="304"/>
                  </a:lnTo>
                  <a:lnTo>
                    <a:pt x="925" y="326"/>
                  </a:lnTo>
                  <a:lnTo>
                    <a:pt x="920" y="348"/>
                  </a:lnTo>
                  <a:lnTo>
                    <a:pt x="919" y="364"/>
                  </a:lnTo>
                  <a:lnTo>
                    <a:pt x="919" y="370"/>
                  </a:lnTo>
                  <a:lnTo>
                    <a:pt x="917" y="382"/>
                  </a:lnTo>
                  <a:lnTo>
                    <a:pt x="914" y="388"/>
                  </a:lnTo>
                  <a:lnTo>
                    <a:pt x="913" y="395"/>
                  </a:lnTo>
                  <a:lnTo>
                    <a:pt x="839" y="422"/>
                  </a:lnTo>
                  <a:lnTo>
                    <a:pt x="838" y="423"/>
                  </a:lnTo>
                  <a:lnTo>
                    <a:pt x="838" y="426"/>
                  </a:lnTo>
                  <a:lnTo>
                    <a:pt x="836" y="429"/>
                  </a:lnTo>
                  <a:lnTo>
                    <a:pt x="833" y="432"/>
                  </a:lnTo>
                  <a:lnTo>
                    <a:pt x="827" y="431"/>
                  </a:lnTo>
                  <a:lnTo>
                    <a:pt x="820" y="434"/>
                  </a:lnTo>
                  <a:lnTo>
                    <a:pt x="818" y="435"/>
                  </a:lnTo>
                  <a:lnTo>
                    <a:pt x="817" y="434"/>
                  </a:lnTo>
                  <a:lnTo>
                    <a:pt x="809" y="434"/>
                  </a:lnTo>
                  <a:lnTo>
                    <a:pt x="806" y="440"/>
                  </a:lnTo>
                  <a:lnTo>
                    <a:pt x="801" y="449"/>
                  </a:lnTo>
                  <a:lnTo>
                    <a:pt x="794" y="453"/>
                  </a:lnTo>
                  <a:lnTo>
                    <a:pt x="791" y="453"/>
                  </a:lnTo>
                  <a:lnTo>
                    <a:pt x="788" y="449"/>
                  </a:lnTo>
                  <a:lnTo>
                    <a:pt x="777" y="440"/>
                  </a:lnTo>
                  <a:lnTo>
                    <a:pt x="764" y="429"/>
                  </a:lnTo>
                  <a:lnTo>
                    <a:pt x="753" y="420"/>
                  </a:lnTo>
                  <a:lnTo>
                    <a:pt x="747" y="419"/>
                  </a:lnTo>
                  <a:lnTo>
                    <a:pt x="737" y="401"/>
                  </a:lnTo>
                  <a:lnTo>
                    <a:pt x="737" y="397"/>
                  </a:lnTo>
                  <a:lnTo>
                    <a:pt x="734" y="394"/>
                  </a:lnTo>
                  <a:lnTo>
                    <a:pt x="723" y="387"/>
                  </a:lnTo>
                  <a:lnTo>
                    <a:pt x="714" y="381"/>
                  </a:lnTo>
                  <a:lnTo>
                    <a:pt x="699" y="370"/>
                  </a:lnTo>
                  <a:lnTo>
                    <a:pt x="672" y="333"/>
                  </a:lnTo>
                  <a:lnTo>
                    <a:pt x="666" y="321"/>
                  </a:lnTo>
                  <a:lnTo>
                    <a:pt x="663" y="304"/>
                  </a:lnTo>
                  <a:lnTo>
                    <a:pt x="662" y="286"/>
                  </a:lnTo>
                  <a:lnTo>
                    <a:pt x="659" y="273"/>
                  </a:lnTo>
                  <a:lnTo>
                    <a:pt x="656" y="265"/>
                  </a:lnTo>
                  <a:lnTo>
                    <a:pt x="647" y="246"/>
                  </a:lnTo>
                  <a:lnTo>
                    <a:pt x="644" y="227"/>
                  </a:lnTo>
                  <a:lnTo>
                    <a:pt x="644" y="209"/>
                  </a:lnTo>
                  <a:lnTo>
                    <a:pt x="646" y="200"/>
                  </a:lnTo>
                  <a:lnTo>
                    <a:pt x="647" y="177"/>
                  </a:lnTo>
                  <a:lnTo>
                    <a:pt x="649" y="167"/>
                  </a:lnTo>
                  <a:lnTo>
                    <a:pt x="652" y="150"/>
                  </a:lnTo>
                  <a:lnTo>
                    <a:pt x="653" y="136"/>
                  </a:lnTo>
                  <a:lnTo>
                    <a:pt x="656" y="118"/>
                  </a:lnTo>
                  <a:lnTo>
                    <a:pt x="659" y="112"/>
                  </a:lnTo>
                  <a:lnTo>
                    <a:pt x="666" y="97"/>
                  </a:lnTo>
                  <a:lnTo>
                    <a:pt x="662" y="90"/>
                  </a:lnTo>
                  <a:lnTo>
                    <a:pt x="656" y="97"/>
                  </a:lnTo>
                  <a:lnTo>
                    <a:pt x="652" y="106"/>
                  </a:lnTo>
                  <a:lnTo>
                    <a:pt x="647" y="112"/>
                  </a:lnTo>
                  <a:lnTo>
                    <a:pt x="641" y="118"/>
                  </a:lnTo>
                  <a:lnTo>
                    <a:pt x="640" y="125"/>
                  </a:lnTo>
                  <a:lnTo>
                    <a:pt x="633" y="133"/>
                  </a:lnTo>
                  <a:lnTo>
                    <a:pt x="628" y="140"/>
                  </a:lnTo>
                  <a:lnTo>
                    <a:pt x="622" y="147"/>
                  </a:lnTo>
                  <a:lnTo>
                    <a:pt x="616" y="156"/>
                  </a:lnTo>
                  <a:lnTo>
                    <a:pt x="613" y="159"/>
                  </a:lnTo>
                  <a:lnTo>
                    <a:pt x="607" y="156"/>
                  </a:lnTo>
                  <a:lnTo>
                    <a:pt x="604" y="156"/>
                  </a:lnTo>
                  <a:lnTo>
                    <a:pt x="601" y="153"/>
                  </a:lnTo>
                  <a:lnTo>
                    <a:pt x="598" y="153"/>
                  </a:lnTo>
                  <a:lnTo>
                    <a:pt x="595" y="159"/>
                  </a:lnTo>
                  <a:lnTo>
                    <a:pt x="594" y="164"/>
                  </a:lnTo>
                  <a:lnTo>
                    <a:pt x="598" y="168"/>
                  </a:lnTo>
                  <a:lnTo>
                    <a:pt x="601" y="168"/>
                  </a:lnTo>
                  <a:lnTo>
                    <a:pt x="604" y="171"/>
                  </a:lnTo>
                  <a:lnTo>
                    <a:pt x="610" y="171"/>
                  </a:lnTo>
                  <a:lnTo>
                    <a:pt x="616" y="172"/>
                  </a:lnTo>
                  <a:lnTo>
                    <a:pt x="619" y="175"/>
                  </a:lnTo>
                  <a:lnTo>
                    <a:pt x="619" y="180"/>
                  </a:lnTo>
                  <a:lnTo>
                    <a:pt x="622" y="186"/>
                  </a:lnTo>
                  <a:lnTo>
                    <a:pt x="631" y="199"/>
                  </a:lnTo>
                  <a:lnTo>
                    <a:pt x="631" y="203"/>
                  </a:lnTo>
                  <a:lnTo>
                    <a:pt x="630" y="206"/>
                  </a:lnTo>
                  <a:lnTo>
                    <a:pt x="625" y="223"/>
                  </a:lnTo>
                  <a:lnTo>
                    <a:pt x="622" y="232"/>
                  </a:lnTo>
                  <a:lnTo>
                    <a:pt x="621" y="246"/>
                  </a:lnTo>
                  <a:lnTo>
                    <a:pt x="619" y="261"/>
                  </a:lnTo>
                  <a:lnTo>
                    <a:pt x="615" y="268"/>
                  </a:lnTo>
                  <a:lnTo>
                    <a:pt x="616" y="274"/>
                  </a:lnTo>
                  <a:lnTo>
                    <a:pt x="622" y="283"/>
                  </a:lnTo>
                  <a:lnTo>
                    <a:pt x="628" y="304"/>
                  </a:lnTo>
                  <a:lnTo>
                    <a:pt x="634" y="330"/>
                  </a:lnTo>
                  <a:lnTo>
                    <a:pt x="637" y="336"/>
                  </a:lnTo>
                  <a:lnTo>
                    <a:pt x="649" y="342"/>
                  </a:lnTo>
                  <a:lnTo>
                    <a:pt x="659" y="351"/>
                  </a:lnTo>
                  <a:lnTo>
                    <a:pt x="668" y="364"/>
                  </a:lnTo>
                  <a:lnTo>
                    <a:pt x="669" y="373"/>
                  </a:lnTo>
                  <a:lnTo>
                    <a:pt x="671" y="385"/>
                  </a:lnTo>
                  <a:lnTo>
                    <a:pt x="671" y="391"/>
                  </a:lnTo>
                  <a:lnTo>
                    <a:pt x="674" y="397"/>
                  </a:lnTo>
                  <a:lnTo>
                    <a:pt x="678" y="403"/>
                  </a:lnTo>
                  <a:lnTo>
                    <a:pt x="686" y="407"/>
                  </a:lnTo>
                  <a:lnTo>
                    <a:pt x="693" y="414"/>
                  </a:lnTo>
                  <a:lnTo>
                    <a:pt x="693" y="419"/>
                  </a:lnTo>
                  <a:lnTo>
                    <a:pt x="693" y="428"/>
                  </a:lnTo>
                  <a:lnTo>
                    <a:pt x="696" y="432"/>
                  </a:lnTo>
                  <a:lnTo>
                    <a:pt x="697" y="437"/>
                  </a:lnTo>
                  <a:lnTo>
                    <a:pt x="699" y="441"/>
                  </a:lnTo>
                  <a:lnTo>
                    <a:pt x="696" y="440"/>
                  </a:lnTo>
                  <a:lnTo>
                    <a:pt x="689" y="437"/>
                  </a:lnTo>
                  <a:lnTo>
                    <a:pt x="686" y="434"/>
                  </a:lnTo>
                  <a:lnTo>
                    <a:pt x="681" y="431"/>
                  </a:lnTo>
                  <a:lnTo>
                    <a:pt x="677" y="431"/>
                  </a:lnTo>
                  <a:lnTo>
                    <a:pt x="675" y="431"/>
                  </a:lnTo>
                  <a:lnTo>
                    <a:pt x="669" y="434"/>
                  </a:lnTo>
                  <a:lnTo>
                    <a:pt x="659" y="431"/>
                  </a:lnTo>
                  <a:lnTo>
                    <a:pt x="643" y="422"/>
                  </a:lnTo>
                  <a:lnTo>
                    <a:pt x="622" y="419"/>
                  </a:lnTo>
                  <a:lnTo>
                    <a:pt x="603" y="416"/>
                  </a:lnTo>
                  <a:lnTo>
                    <a:pt x="588" y="410"/>
                  </a:lnTo>
                  <a:lnTo>
                    <a:pt x="574" y="404"/>
                  </a:lnTo>
                  <a:lnTo>
                    <a:pt x="563" y="400"/>
                  </a:lnTo>
                  <a:lnTo>
                    <a:pt x="556" y="394"/>
                  </a:lnTo>
                  <a:lnTo>
                    <a:pt x="551" y="388"/>
                  </a:lnTo>
                  <a:lnTo>
                    <a:pt x="550" y="382"/>
                  </a:lnTo>
                  <a:lnTo>
                    <a:pt x="545" y="378"/>
                  </a:lnTo>
                  <a:lnTo>
                    <a:pt x="542" y="372"/>
                  </a:lnTo>
                  <a:lnTo>
                    <a:pt x="538" y="372"/>
                  </a:lnTo>
                  <a:lnTo>
                    <a:pt x="532" y="373"/>
                  </a:lnTo>
                  <a:lnTo>
                    <a:pt x="531" y="378"/>
                  </a:lnTo>
                  <a:lnTo>
                    <a:pt x="528" y="381"/>
                  </a:lnTo>
                  <a:lnTo>
                    <a:pt x="528" y="382"/>
                  </a:lnTo>
                  <a:lnTo>
                    <a:pt x="522" y="388"/>
                  </a:lnTo>
                  <a:lnTo>
                    <a:pt x="516" y="394"/>
                  </a:lnTo>
                  <a:lnTo>
                    <a:pt x="509" y="400"/>
                  </a:lnTo>
                  <a:lnTo>
                    <a:pt x="504" y="398"/>
                  </a:lnTo>
                  <a:lnTo>
                    <a:pt x="498" y="395"/>
                  </a:lnTo>
                  <a:lnTo>
                    <a:pt x="494" y="388"/>
                  </a:lnTo>
                  <a:lnTo>
                    <a:pt x="489" y="373"/>
                  </a:lnTo>
                  <a:lnTo>
                    <a:pt x="489" y="363"/>
                  </a:lnTo>
                  <a:lnTo>
                    <a:pt x="492" y="357"/>
                  </a:lnTo>
                  <a:lnTo>
                    <a:pt x="492" y="356"/>
                  </a:lnTo>
                  <a:lnTo>
                    <a:pt x="491" y="354"/>
                  </a:lnTo>
                  <a:lnTo>
                    <a:pt x="492" y="351"/>
                  </a:lnTo>
                  <a:lnTo>
                    <a:pt x="498" y="342"/>
                  </a:lnTo>
                  <a:lnTo>
                    <a:pt x="503" y="336"/>
                  </a:lnTo>
                  <a:lnTo>
                    <a:pt x="510" y="315"/>
                  </a:lnTo>
                  <a:lnTo>
                    <a:pt x="512" y="313"/>
                  </a:lnTo>
                  <a:lnTo>
                    <a:pt x="520" y="294"/>
                  </a:lnTo>
                  <a:lnTo>
                    <a:pt x="520" y="286"/>
                  </a:lnTo>
                  <a:lnTo>
                    <a:pt x="520" y="280"/>
                  </a:lnTo>
                  <a:lnTo>
                    <a:pt x="538" y="253"/>
                  </a:lnTo>
                  <a:lnTo>
                    <a:pt x="507" y="233"/>
                  </a:lnTo>
                  <a:lnTo>
                    <a:pt x="497" y="251"/>
                  </a:lnTo>
                  <a:lnTo>
                    <a:pt x="489" y="249"/>
                  </a:lnTo>
                  <a:lnTo>
                    <a:pt x="476" y="246"/>
                  </a:lnTo>
                  <a:lnTo>
                    <a:pt x="466" y="238"/>
                  </a:lnTo>
                  <a:lnTo>
                    <a:pt x="460" y="233"/>
                  </a:lnTo>
                  <a:lnTo>
                    <a:pt x="451" y="230"/>
                  </a:lnTo>
                  <a:lnTo>
                    <a:pt x="442" y="229"/>
                  </a:lnTo>
                  <a:lnTo>
                    <a:pt x="433" y="229"/>
                  </a:lnTo>
                  <a:lnTo>
                    <a:pt x="423" y="229"/>
                  </a:lnTo>
                  <a:lnTo>
                    <a:pt x="420" y="227"/>
                  </a:lnTo>
                  <a:lnTo>
                    <a:pt x="417" y="223"/>
                  </a:lnTo>
                  <a:lnTo>
                    <a:pt x="407" y="221"/>
                  </a:lnTo>
                  <a:lnTo>
                    <a:pt x="405" y="218"/>
                  </a:lnTo>
                  <a:lnTo>
                    <a:pt x="405" y="211"/>
                  </a:lnTo>
                  <a:lnTo>
                    <a:pt x="407" y="208"/>
                  </a:lnTo>
                  <a:lnTo>
                    <a:pt x="411" y="202"/>
                  </a:lnTo>
                  <a:lnTo>
                    <a:pt x="411" y="196"/>
                  </a:lnTo>
                  <a:lnTo>
                    <a:pt x="407" y="189"/>
                  </a:lnTo>
                  <a:lnTo>
                    <a:pt x="392" y="183"/>
                  </a:lnTo>
                  <a:lnTo>
                    <a:pt x="377" y="180"/>
                  </a:lnTo>
                  <a:lnTo>
                    <a:pt x="373" y="180"/>
                  </a:lnTo>
                  <a:lnTo>
                    <a:pt x="367" y="177"/>
                  </a:lnTo>
                  <a:lnTo>
                    <a:pt x="360" y="177"/>
                  </a:lnTo>
                  <a:lnTo>
                    <a:pt x="352" y="174"/>
                  </a:lnTo>
                  <a:lnTo>
                    <a:pt x="352" y="171"/>
                  </a:lnTo>
                  <a:lnTo>
                    <a:pt x="349" y="167"/>
                  </a:lnTo>
                  <a:lnTo>
                    <a:pt x="352" y="162"/>
                  </a:lnTo>
                  <a:lnTo>
                    <a:pt x="349" y="158"/>
                  </a:lnTo>
                  <a:lnTo>
                    <a:pt x="340" y="156"/>
                  </a:lnTo>
                  <a:lnTo>
                    <a:pt x="330" y="147"/>
                  </a:lnTo>
                  <a:lnTo>
                    <a:pt x="327" y="140"/>
                  </a:lnTo>
                  <a:lnTo>
                    <a:pt x="320" y="134"/>
                  </a:lnTo>
                  <a:lnTo>
                    <a:pt x="320" y="131"/>
                  </a:lnTo>
                  <a:lnTo>
                    <a:pt x="318" y="125"/>
                  </a:lnTo>
                  <a:lnTo>
                    <a:pt x="315" y="121"/>
                  </a:lnTo>
                  <a:lnTo>
                    <a:pt x="311" y="118"/>
                  </a:lnTo>
                  <a:lnTo>
                    <a:pt x="298" y="118"/>
                  </a:lnTo>
                  <a:lnTo>
                    <a:pt x="295" y="119"/>
                  </a:lnTo>
                  <a:lnTo>
                    <a:pt x="292" y="121"/>
                  </a:lnTo>
                  <a:lnTo>
                    <a:pt x="289" y="119"/>
                  </a:lnTo>
                  <a:lnTo>
                    <a:pt x="280" y="112"/>
                  </a:lnTo>
                  <a:lnTo>
                    <a:pt x="275" y="107"/>
                  </a:lnTo>
                  <a:lnTo>
                    <a:pt x="267" y="104"/>
                  </a:lnTo>
                  <a:lnTo>
                    <a:pt x="255" y="103"/>
                  </a:lnTo>
                  <a:lnTo>
                    <a:pt x="252" y="103"/>
                  </a:lnTo>
                  <a:lnTo>
                    <a:pt x="247" y="109"/>
                  </a:lnTo>
                  <a:lnTo>
                    <a:pt x="240" y="121"/>
                  </a:lnTo>
                  <a:lnTo>
                    <a:pt x="238" y="124"/>
                  </a:lnTo>
                  <a:lnTo>
                    <a:pt x="234" y="125"/>
                  </a:lnTo>
                  <a:lnTo>
                    <a:pt x="220" y="124"/>
                  </a:lnTo>
                  <a:lnTo>
                    <a:pt x="217" y="128"/>
                  </a:lnTo>
                  <a:lnTo>
                    <a:pt x="217" y="131"/>
                  </a:lnTo>
                  <a:lnTo>
                    <a:pt x="217" y="134"/>
                  </a:lnTo>
                  <a:lnTo>
                    <a:pt x="214" y="139"/>
                  </a:lnTo>
                  <a:lnTo>
                    <a:pt x="214" y="142"/>
                  </a:lnTo>
                  <a:lnTo>
                    <a:pt x="211" y="150"/>
                  </a:lnTo>
                  <a:lnTo>
                    <a:pt x="211" y="152"/>
                  </a:lnTo>
                  <a:lnTo>
                    <a:pt x="209" y="153"/>
                  </a:lnTo>
                  <a:lnTo>
                    <a:pt x="206" y="156"/>
                  </a:lnTo>
                  <a:lnTo>
                    <a:pt x="205" y="156"/>
                  </a:lnTo>
                  <a:lnTo>
                    <a:pt x="205" y="159"/>
                  </a:lnTo>
                  <a:lnTo>
                    <a:pt x="202" y="162"/>
                  </a:lnTo>
                  <a:lnTo>
                    <a:pt x="199" y="161"/>
                  </a:lnTo>
                  <a:lnTo>
                    <a:pt x="196" y="161"/>
                  </a:lnTo>
                  <a:lnTo>
                    <a:pt x="193" y="161"/>
                  </a:lnTo>
                  <a:lnTo>
                    <a:pt x="190" y="162"/>
                  </a:lnTo>
                  <a:lnTo>
                    <a:pt x="185" y="164"/>
                  </a:lnTo>
                  <a:lnTo>
                    <a:pt x="178" y="161"/>
                  </a:lnTo>
                  <a:lnTo>
                    <a:pt x="176" y="161"/>
                  </a:lnTo>
                  <a:lnTo>
                    <a:pt x="173" y="162"/>
                  </a:lnTo>
                  <a:lnTo>
                    <a:pt x="166" y="162"/>
                  </a:lnTo>
                  <a:lnTo>
                    <a:pt x="153" y="159"/>
                  </a:lnTo>
                  <a:lnTo>
                    <a:pt x="152" y="156"/>
                  </a:lnTo>
                  <a:lnTo>
                    <a:pt x="150" y="155"/>
                  </a:lnTo>
                  <a:lnTo>
                    <a:pt x="144" y="155"/>
                  </a:lnTo>
                  <a:lnTo>
                    <a:pt x="135" y="161"/>
                  </a:lnTo>
                  <a:lnTo>
                    <a:pt x="135" y="162"/>
                  </a:lnTo>
                  <a:lnTo>
                    <a:pt x="131" y="165"/>
                  </a:lnTo>
                  <a:lnTo>
                    <a:pt x="122" y="180"/>
                  </a:lnTo>
                  <a:lnTo>
                    <a:pt x="110" y="193"/>
                  </a:lnTo>
                  <a:lnTo>
                    <a:pt x="98" y="192"/>
                  </a:lnTo>
                  <a:lnTo>
                    <a:pt x="92" y="193"/>
                  </a:lnTo>
                  <a:lnTo>
                    <a:pt x="88" y="196"/>
                  </a:lnTo>
                  <a:lnTo>
                    <a:pt x="87" y="205"/>
                  </a:lnTo>
                  <a:lnTo>
                    <a:pt x="82" y="212"/>
                  </a:lnTo>
                  <a:lnTo>
                    <a:pt x="79" y="217"/>
                  </a:lnTo>
                  <a:lnTo>
                    <a:pt x="78" y="217"/>
                  </a:lnTo>
                  <a:lnTo>
                    <a:pt x="72" y="220"/>
                  </a:lnTo>
                  <a:lnTo>
                    <a:pt x="63" y="227"/>
                  </a:lnTo>
                  <a:lnTo>
                    <a:pt x="27" y="274"/>
                  </a:lnTo>
                  <a:lnTo>
                    <a:pt x="24" y="276"/>
                  </a:lnTo>
                  <a:lnTo>
                    <a:pt x="23" y="274"/>
                  </a:lnTo>
                  <a:lnTo>
                    <a:pt x="0" y="147"/>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grpSp>
          <p:nvGrpSpPr>
            <p:cNvPr id="43" name="Group 192"/>
            <p:cNvGrpSpPr>
              <a:grpSpLocks/>
            </p:cNvGrpSpPr>
            <p:nvPr/>
          </p:nvGrpSpPr>
          <p:grpSpPr bwMode="auto">
            <a:xfrm>
              <a:off x="2669219" y="4099278"/>
              <a:ext cx="450757" cy="240440"/>
              <a:chOff x="4362" y="2030"/>
              <a:chExt cx="811" cy="447"/>
            </a:xfrm>
            <a:solidFill>
              <a:schemeClr val="bg2">
                <a:lumMod val="95000"/>
              </a:schemeClr>
            </a:solidFill>
          </p:grpSpPr>
          <p:sp>
            <p:nvSpPr>
              <p:cNvPr id="87" name="Freeform 193"/>
              <p:cNvSpPr>
                <a:spLocks/>
              </p:cNvSpPr>
              <p:nvPr/>
            </p:nvSpPr>
            <p:spPr bwMode="auto">
              <a:xfrm>
                <a:off x="4362" y="2030"/>
                <a:ext cx="791" cy="447"/>
              </a:xfrm>
              <a:custGeom>
                <a:avLst/>
                <a:gdLst/>
                <a:ahLst/>
                <a:cxnLst>
                  <a:cxn ang="0">
                    <a:pos x="1101" y="15"/>
                  </a:cxn>
                  <a:cxn ang="0">
                    <a:pos x="1114" y="43"/>
                  </a:cxn>
                  <a:cxn ang="0">
                    <a:pos x="1132" y="61"/>
                  </a:cxn>
                  <a:cxn ang="0">
                    <a:pos x="1175" y="70"/>
                  </a:cxn>
                  <a:cxn ang="0">
                    <a:pos x="1210" y="90"/>
                  </a:cxn>
                  <a:cxn ang="0">
                    <a:pos x="1227" y="103"/>
                  </a:cxn>
                  <a:cxn ang="0">
                    <a:pos x="1229" y="126"/>
                  </a:cxn>
                  <a:cxn ang="0">
                    <a:pos x="1206" y="167"/>
                  </a:cxn>
                  <a:cxn ang="0">
                    <a:pos x="1191" y="193"/>
                  </a:cxn>
                  <a:cxn ang="0">
                    <a:pos x="1212" y="236"/>
                  </a:cxn>
                  <a:cxn ang="0">
                    <a:pos x="1254" y="216"/>
                  </a:cxn>
                  <a:cxn ang="0">
                    <a:pos x="1268" y="241"/>
                  </a:cxn>
                  <a:cxn ang="0">
                    <a:pos x="1300" y="261"/>
                  </a:cxn>
                  <a:cxn ang="0">
                    <a:pos x="1331" y="255"/>
                  </a:cxn>
                  <a:cxn ang="0">
                    <a:pos x="1371" y="281"/>
                  </a:cxn>
                  <a:cxn ang="0">
                    <a:pos x="1435" y="304"/>
                  </a:cxn>
                  <a:cxn ang="0">
                    <a:pos x="1438" y="367"/>
                  </a:cxn>
                  <a:cxn ang="0">
                    <a:pos x="1390" y="375"/>
                  </a:cxn>
                  <a:cxn ang="0">
                    <a:pos x="1342" y="340"/>
                  </a:cxn>
                  <a:cxn ang="0">
                    <a:pos x="1340" y="347"/>
                  </a:cxn>
                  <a:cxn ang="0">
                    <a:pos x="1380" y="372"/>
                  </a:cxn>
                  <a:cxn ang="0">
                    <a:pos x="1420" y="387"/>
                  </a:cxn>
                  <a:cxn ang="0">
                    <a:pos x="1462" y="425"/>
                  </a:cxn>
                  <a:cxn ang="0">
                    <a:pos x="1435" y="435"/>
                  </a:cxn>
                  <a:cxn ang="0">
                    <a:pos x="1435" y="468"/>
                  </a:cxn>
                  <a:cxn ang="0">
                    <a:pos x="1436" y="480"/>
                  </a:cxn>
                  <a:cxn ang="0">
                    <a:pos x="1467" y="496"/>
                  </a:cxn>
                  <a:cxn ang="0">
                    <a:pos x="1500" y="540"/>
                  </a:cxn>
                  <a:cxn ang="0">
                    <a:pos x="1542" y="540"/>
                  </a:cxn>
                  <a:cxn ang="0">
                    <a:pos x="1582" y="623"/>
                  </a:cxn>
                  <a:cxn ang="0">
                    <a:pos x="706" y="800"/>
                  </a:cxn>
                  <a:cxn ang="0">
                    <a:pos x="2" y="894"/>
                  </a:cxn>
                  <a:cxn ang="0">
                    <a:pos x="56" y="861"/>
                  </a:cxn>
                  <a:cxn ang="0">
                    <a:pos x="103" y="828"/>
                  </a:cxn>
                  <a:cxn ang="0">
                    <a:pos x="139" y="800"/>
                  </a:cxn>
                  <a:cxn ang="0">
                    <a:pos x="151" y="775"/>
                  </a:cxn>
                  <a:cxn ang="0">
                    <a:pos x="176" y="735"/>
                  </a:cxn>
                  <a:cxn ang="0">
                    <a:pos x="307" y="608"/>
                  </a:cxn>
                  <a:cxn ang="0">
                    <a:pos x="325" y="652"/>
                  </a:cxn>
                  <a:cxn ang="0">
                    <a:pos x="431" y="648"/>
                  </a:cxn>
                  <a:cxn ang="0">
                    <a:pos x="531" y="627"/>
                  </a:cxn>
                  <a:cxn ang="0">
                    <a:pos x="552" y="608"/>
                  </a:cxn>
                  <a:cxn ang="0">
                    <a:pos x="613" y="584"/>
                  </a:cxn>
                  <a:cxn ang="0">
                    <a:pos x="645" y="536"/>
                  </a:cxn>
                  <a:cxn ang="0">
                    <a:pos x="641" y="492"/>
                  </a:cxn>
                  <a:cxn ang="0">
                    <a:pos x="710" y="353"/>
                  </a:cxn>
                  <a:cxn ang="0">
                    <a:pos x="722" y="278"/>
                  </a:cxn>
                  <a:cxn ang="0">
                    <a:pos x="816" y="273"/>
                  </a:cxn>
                  <a:cxn ang="0">
                    <a:pos x="906" y="130"/>
                  </a:cxn>
                  <a:cxn ang="0">
                    <a:pos x="937" y="88"/>
                  </a:cxn>
                  <a:cxn ang="0">
                    <a:pos x="942" y="19"/>
                  </a:cxn>
                </a:cxnLst>
                <a:rect l="0" t="0" r="r" b="b"/>
                <a:pathLst>
                  <a:path w="1582" h="894">
                    <a:moveTo>
                      <a:pt x="1069" y="9"/>
                    </a:moveTo>
                    <a:lnTo>
                      <a:pt x="1076" y="9"/>
                    </a:lnTo>
                    <a:lnTo>
                      <a:pt x="1082" y="12"/>
                    </a:lnTo>
                    <a:lnTo>
                      <a:pt x="1086" y="12"/>
                    </a:lnTo>
                    <a:lnTo>
                      <a:pt x="1101" y="15"/>
                    </a:lnTo>
                    <a:lnTo>
                      <a:pt x="1116" y="21"/>
                    </a:lnTo>
                    <a:lnTo>
                      <a:pt x="1120" y="28"/>
                    </a:lnTo>
                    <a:lnTo>
                      <a:pt x="1120" y="34"/>
                    </a:lnTo>
                    <a:lnTo>
                      <a:pt x="1116" y="40"/>
                    </a:lnTo>
                    <a:lnTo>
                      <a:pt x="1114" y="43"/>
                    </a:lnTo>
                    <a:lnTo>
                      <a:pt x="1114" y="50"/>
                    </a:lnTo>
                    <a:lnTo>
                      <a:pt x="1116" y="53"/>
                    </a:lnTo>
                    <a:lnTo>
                      <a:pt x="1126" y="55"/>
                    </a:lnTo>
                    <a:lnTo>
                      <a:pt x="1129" y="59"/>
                    </a:lnTo>
                    <a:lnTo>
                      <a:pt x="1132" y="61"/>
                    </a:lnTo>
                    <a:lnTo>
                      <a:pt x="1142" y="61"/>
                    </a:lnTo>
                    <a:lnTo>
                      <a:pt x="1151" y="61"/>
                    </a:lnTo>
                    <a:lnTo>
                      <a:pt x="1160" y="62"/>
                    </a:lnTo>
                    <a:lnTo>
                      <a:pt x="1169" y="65"/>
                    </a:lnTo>
                    <a:lnTo>
                      <a:pt x="1175" y="70"/>
                    </a:lnTo>
                    <a:lnTo>
                      <a:pt x="1185" y="78"/>
                    </a:lnTo>
                    <a:lnTo>
                      <a:pt x="1198" y="81"/>
                    </a:lnTo>
                    <a:lnTo>
                      <a:pt x="1206" y="83"/>
                    </a:lnTo>
                    <a:lnTo>
                      <a:pt x="1209" y="87"/>
                    </a:lnTo>
                    <a:lnTo>
                      <a:pt x="1210" y="90"/>
                    </a:lnTo>
                    <a:lnTo>
                      <a:pt x="1215" y="90"/>
                    </a:lnTo>
                    <a:lnTo>
                      <a:pt x="1221" y="94"/>
                    </a:lnTo>
                    <a:lnTo>
                      <a:pt x="1221" y="96"/>
                    </a:lnTo>
                    <a:lnTo>
                      <a:pt x="1224" y="97"/>
                    </a:lnTo>
                    <a:lnTo>
                      <a:pt x="1227" y="103"/>
                    </a:lnTo>
                    <a:lnTo>
                      <a:pt x="1227" y="106"/>
                    </a:lnTo>
                    <a:lnTo>
                      <a:pt x="1227" y="109"/>
                    </a:lnTo>
                    <a:lnTo>
                      <a:pt x="1229" y="112"/>
                    </a:lnTo>
                    <a:lnTo>
                      <a:pt x="1229" y="118"/>
                    </a:lnTo>
                    <a:lnTo>
                      <a:pt x="1229" y="126"/>
                    </a:lnTo>
                    <a:lnTo>
                      <a:pt x="1221" y="145"/>
                    </a:lnTo>
                    <a:lnTo>
                      <a:pt x="1219" y="147"/>
                    </a:lnTo>
                    <a:lnTo>
                      <a:pt x="1215" y="153"/>
                    </a:lnTo>
                    <a:lnTo>
                      <a:pt x="1209" y="162"/>
                    </a:lnTo>
                    <a:lnTo>
                      <a:pt x="1206" y="167"/>
                    </a:lnTo>
                    <a:lnTo>
                      <a:pt x="1201" y="162"/>
                    </a:lnTo>
                    <a:lnTo>
                      <a:pt x="1198" y="161"/>
                    </a:lnTo>
                    <a:lnTo>
                      <a:pt x="1197" y="171"/>
                    </a:lnTo>
                    <a:lnTo>
                      <a:pt x="1197" y="180"/>
                    </a:lnTo>
                    <a:lnTo>
                      <a:pt x="1191" y="193"/>
                    </a:lnTo>
                    <a:lnTo>
                      <a:pt x="1190" y="208"/>
                    </a:lnTo>
                    <a:lnTo>
                      <a:pt x="1194" y="219"/>
                    </a:lnTo>
                    <a:lnTo>
                      <a:pt x="1198" y="230"/>
                    </a:lnTo>
                    <a:lnTo>
                      <a:pt x="1203" y="236"/>
                    </a:lnTo>
                    <a:lnTo>
                      <a:pt x="1212" y="236"/>
                    </a:lnTo>
                    <a:lnTo>
                      <a:pt x="1227" y="230"/>
                    </a:lnTo>
                    <a:lnTo>
                      <a:pt x="1234" y="223"/>
                    </a:lnTo>
                    <a:lnTo>
                      <a:pt x="1240" y="220"/>
                    </a:lnTo>
                    <a:lnTo>
                      <a:pt x="1247" y="213"/>
                    </a:lnTo>
                    <a:lnTo>
                      <a:pt x="1254" y="216"/>
                    </a:lnTo>
                    <a:lnTo>
                      <a:pt x="1256" y="219"/>
                    </a:lnTo>
                    <a:lnTo>
                      <a:pt x="1256" y="229"/>
                    </a:lnTo>
                    <a:lnTo>
                      <a:pt x="1257" y="235"/>
                    </a:lnTo>
                    <a:lnTo>
                      <a:pt x="1260" y="239"/>
                    </a:lnTo>
                    <a:lnTo>
                      <a:pt x="1268" y="241"/>
                    </a:lnTo>
                    <a:lnTo>
                      <a:pt x="1272" y="246"/>
                    </a:lnTo>
                    <a:lnTo>
                      <a:pt x="1272" y="254"/>
                    </a:lnTo>
                    <a:lnTo>
                      <a:pt x="1283" y="258"/>
                    </a:lnTo>
                    <a:lnTo>
                      <a:pt x="1293" y="260"/>
                    </a:lnTo>
                    <a:lnTo>
                      <a:pt x="1300" y="261"/>
                    </a:lnTo>
                    <a:lnTo>
                      <a:pt x="1307" y="258"/>
                    </a:lnTo>
                    <a:lnTo>
                      <a:pt x="1315" y="257"/>
                    </a:lnTo>
                    <a:lnTo>
                      <a:pt x="1321" y="260"/>
                    </a:lnTo>
                    <a:lnTo>
                      <a:pt x="1328" y="257"/>
                    </a:lnTo>
                    <a:lnTo>
                      <a:pt x="1331" y="255"/>
                    </a:lnTo>
                    <a:lnTo>
                      <a:pt x="1340" y="257"/>
                    </a:lnTo>
                    <a:lnTo>
                      <a:pt x="1346" y="258"/>
                    </a:lnTo>
                    <a:lnTo>
                      <a:pt x="1355" y="267"/>
                    </a:lnTo>
                    <a:lnTo>
                      <a:pt x="1368" y="275"/>
                    </a:lnTo>
                    <a:lnTo>
                      <a:pt x="1371" y="281"/>
                    </a:lnTo>
                    <a:lnTo>
                      <a:pt x="1380" y="282"/>
                    </a:lnTo>
                    <a:lnTo>
                      <a:pt x="1386" y="290"/>
                    </a:lnTo>
                    <a:lnTo>
                      <a:pt x="1403" y="292"/>
                    </a:lnTo>
                    <a:lnTo>
                      <a:pt x="1427" y="299"/>
                    </a:lnTo>
                    <a:lnTo>
                      <a:pt x="1435" y="304"/>
                    </a:lnTo>
                    <a:lnTo>
                      <a:pt x="1435" y="308"/>
                    </a:lnTo>
                    <a:lnTo>
                      <a:pt x="1438" y="317"/>
                    </a:lnTo>
                    <a:lnTo>
                      <a:pt x="1430" y="343"/>
                    </a:lnTo>
                    <a:lnTo>
                      <a:pt x="1432" y="362"/>
                    </a:lnTo>
                    <a:lnTo>
                      <a:pt x="1438" y="367"/>
                    </a:lnTo>
                    <a:lnTo>
                      <a:pt x="1442" y="370"/>
                    </a:lnTo>
                    <a:lnTo>
                      <a:pt x="1443" y="375"/>
                    </a:lnTo>
                    <a:lnTo>
                      <a:pt x="1417" y="378"/>
                    </a:lnTo>
                    <a:lnTo>
                      <a:pt x="1395" y="376"/>
                    </a:lnTo>
                    <a:lnTo>
                      <a:pt x="1390" y="375"/>
                    </a:lnTo>
                    <a:lnTo>
                      <a:pt x="1384" y="362"/>
                    </a:lnTo>
                    <a:lnTo>
                      <a:pt x="1378" y="359"/>
                    </a:lnTo>
                    <a:lnTo>
                      <a:pt x="1370" y="349"/>
                    </a:lnTo>
                    <a:lnTo>
                      <a:pt x="1350" y="341"/>
                    </a:lnTo>
                    <a:lnTo>
                      <a:pt x="1342" y="340"/>
                    </a:lnTo>
                    <a:lnTo>
                      <a:pt x="1336" y="331"/>
                    </a:lnTo>
                    <a:lnTo>
                      <a:pt x="1328" y="328"/>
                    </a:lnTo>
                    <a:lnTo>
                      <a:pt x="1333" y="337"/>
                    </a:lnTo>
                    <a:lnTo>
                      <a:pt x="1334" y="343"/>
                    </a:lnTo>
                    <a:lnTo>
                      <a:pt x="1340" y="347"/>
                    </a:lnTo>
                    <a:lnTo>
                      <a:pt x="1349" y="351"/>
                    </a:lnTo>
                    <a:lnTo>
                      <a:pt x="1356" y="357"/>
                    </a:lnTo>
                    <a:lnTo>
                      <a:pt x="1367" y="357"/>
                    </a:lnTo>
                    <a:lnTo>
                      <a:pt x="1375" y="364"/>
                    </a:lnTo>
                    <a:lnTo>
                      <a:pt x="1380" y="372"/>
                    </a:lnTo>
                    <a:lnTo>
                      <a:pt x="1381" y="379"/>
                    </a:lnTo>
                    <a:lnTo>
                      <a:pt x="1393" y="385"/>
                    </a:lnTo>
                    <a:lnTo>
                      <a:pt x="1408" y="381"/>
                    </a:lnTo>
                    <a:lnTo>
                      <a:pt x="1414" y="379"/>
                    </a:lnTo>
                    <a:lnTo>
                      <a:pt x="1420" y="387"/>
                    </a:lnTo>
                    <a:lnTo>
                      <a:pt x="1433" y="387"/>
                    </a:lnTo>
                    <a:lnTo>
                      <a:pt x="1443" y="387"/>
                    </a:lnTo>
                    <a:lnTo>
                      <a:pt x="1446" y="399"/>
                    </a:lnTo>
                    <a:lnTo>
                      <a:pt x="1455" y="406"/>
                    </a:lnTo>
                    <a:lnTo>
                      <a:pt x="1462" y="425"/>
                    </a:lnTo>
                    <a:lnTo>
                      <a:pt x="1462" y="447"/>
                    </a:lnTo>
                    <a:lnTo>
                      <a:pt x="1461" y="450"/>
                    </a:lnTo>
                    <a:lnTo>
                      <a:pt x="1456" y="446"/>
                    </a:lnTo>
                    <a:lnTo>
                      <a:pt x="1449" y="443"/>
                    </a:lnTo>
                    <a:lnTo>
                      <a:pt x="1435" y="435"/>
                    </a:lnTo>
                    <a:lnTo>
                      <a:pt x="1430" y="441"/>
                    </a:lnTo>
                    <a:lnTo>
                      <a:pt x="1432" y="449"/>
                    </a:lnTo>
                    <a:lnTo>
                      <a:pt x="1438" y="453"/>
                    </a:lnTo>
                    <a:lnTo>
                      <a:pt x="1441" y="465"/>
                    </a:lnTo>
                    <a:lnTo>
                      <a:pt x="1435" y="468"/>
                    </a:lnTo>
                    <a:lnTo>
                      <a:pt x="1432" y="472"/>
                    </a:lnTo>
                    <a:lnTo>
                      <a:pt x="1423" y="472"/>
                    </a:lnTo>
                    <a:lnTo>
                      <a:pt x="1420" y="478"/>
                    </a:lnTo>
                    <a:lnTo>
                      <a:pt x="1426" y="481"/>
                    </a:lnTo>
                    <a:lnTo>
                      <a:pt x="1436" y="480"/>
                    </a:lnTo>
                    <a:lnTo>
                      <a:pt x="1443" y="481"/>
                    </a:lnTo>
                    <a:lnTo>
                      <a:pt x="1443" y="487"/>
                    </a:lnTo>
                    <a:lnTo>
                      <a:pt x="1443" y="490"/>
                    </a:lnTo>
                    <a:lnTo>
                      <a:pt x="1455" y="487"/>
                    </a:lnTo>
                    <a:lnTo>
                      <a:pt x="1467" y="496"/>
                    </a:lnTo>
                    <a:lnTo>
                      <a:pt x="1473" y="502"/>
                    </a:lnTo>
                    <a:lnTo>
                      <a:pt x="1474" y="506"/>
                    </a:lnTo>
                    <a:lnTo>
                      <a:pt x="1473" y="521"/>
                    </a:lnTo>
                    <a:lnTo>
                      <a:pt x="1479" y="533"/>
                    </a:lnTo>
                    <a:lnTo>
                      <a:pt x="1500" y="540"/>
                    </a:lnTo>
                    <a:lnTo>
                      <a:pt x="1514" y="540"/>
                    </a:lnTo>
                    <a:lnTo>
                      <a:pt x="1526" y="537"/>
                    </a:lnTo>
                    <a:lnTo>
                      <a:pt x="1530" y="531"/>
                    </a:lnTo>
                    <a:lnTo>
                      <a:pt x="1536" y="531"/>
                    </a:lnTo>
                    <a:lnTo>
                      <a:pt x="1542" y="540"/>
                    </a:lnTo>
                    <a:lnTo>
                      <a:pt x="1547" y="549"/>
                    </a:lnTo>
                    <a:lnTo>
                      <a:pt x="1550" y="561"/>
                    </a:lnTo>
                    <a:lnTo>
                      <a:pt x="1557" y="574"/>
                    </a:lnTo>
                    <a:lnTo>
                      <a:pt x="1579" y="604"/>
                    </a:lnTo>
                    <a:lnTo>
                      <a:pt x="1582" y="623"/>
                    </a:lnTo>
                    <a:lnTo>
                      <a:pt x="1497" y="639"/>
                    </a:lnTo>
                    <a:lnTo>
                      <a:pt x="1290" y="686"/>
                    </a:lnTo>
                    <a:lnTo>
                      <a:pt x="1001" y="742"/>
                    </a:lnTo>
                    <a:lnTo>
                      <a:pt x="847" y="772"/>
                    </a:lnTo>
                    <a:lnTo>
                      <a:pt x="706" y="800"/>
                    </a:lnTo>
                    <a:lnTo>
                      <a:pt x="582" y="816"/>
                    </a:lnTo>
                    <a:lnTo>
                      <a:pt x="406" y="837"/>
                    </a:lnTo>
                    <a:lnTo>
                      <a:pt x="413" y="830"/>
                    </a:lnTo>
                    <a:lnTo>
                      <a:pt x="341" y="846"/>
                    </a:lnTo>
                    <a:lnTo>
                      <a:pt x="2" y="894"/>
                    </a:lnTo>
                    <a:lnTo>
                      <a:pt x="0" y="890"/>
                    </a:lnTo>
                    <a:lnTo>
                      <a:pt x="2" y="888"/>
                    </a:lnTo>
                    <a:lnTo>
                      <a:pt x="9" y="881"/>
                    </a:lnTo>
                    <a:lnTo>
                      <a:pt x="30" y="869"/>
                    </a:lnTo>
                    <a:lnTo>
                      <a:pt x="56" y="861"/>
                    </a:lnTo>
                    <a:lnTo>
                      <a:pt x="64" y="856"/>
                    </a:lnTo>
                    <a:lnTo>
                      <a:pt x="79" y="850"/>
                    </a:lnTo>
                    <a:lnTo>
                      <a:pt x="90" y="843"/>
                    </a:lnTo>
                    <a:lnTo>
                      <a:pt x="100" y="837"/>
                    </a:lnTo>
                    <a:lnTo>
                      <a:pt x="103" y="828"/>
                    </a:lnTo>
                    <a:lnTo>
                      <a:pt x="106" y="819"/>
                    </a:lnTo>
                    <a:lnTo>
                      <a:pt x="114" y="813"/>
                    </a:lnTo>
                    <a:lnTo>
                      <a:pt x="118" y="810"/>
                    </a:lnTo>
                    <a:lnTo>
                      <a:pt x="132" y="806"/>
                    </a:lnTo>
                    <a:lnTo>
                      <a:pt x="139" y="800"/>
                    </a:lnTo>
                    <a:lnTo>
                      <a:pt x="148" y="798"/>
                    </a:lnTo>
                    <a:lnTo>
                      <a:pt x="152" y="797"/>
                    </a:lnTo>
                    <a:lnTo>
                      <a:pt x="154" y="792"/>
                    </a:lnTo>
                    <a:lnTo>
                      <a:pt x="152" y="785"/>
                    </a:lnTo>
                    <a:lnTo>
                      <a:pt x="151" y="775"/>
                    </a:lnTo>
                    <a:lnTo>
                      <a:pt x="154" y="769"/>
                    </a:lnTo>
                    <a:lnTo>
                      <a:pt x="164" y="765"/>
                    </a:lnTo>
                    <a:lnTo>
                      <a:pt x="173" y="759"/>
                    </a:lnTo>
                    <a:lnTo>
                      <a:pt x="173" y="745"/>
                    </a:lnTo>
                    <a:lnTo>
                      <a:pt x="176" y="735"/>
                    </a:lnTo>
                    <a:lnTo>
                      <a:pt x="185" y="727"/>
                    </a:lnTo>
                    <a:lnTo>
                      <a:pt x="188" y="719"/>
                    </a:lnTo>
                    <a:lnTo>
                      <a:pt x="214" y="700"/>
                    </a:lnTo>
                    <a:lnTo>
                      <a:pt x="245" y="680"/>
                    </a:lnTo>
                    <a:lnTo>
                      <a:pt x="307" y="608"/>
                    </a:lnTo>
                    <a:lnTo>
                      <a:pt x="310" y="605"/>
                    </a:lnTo>
                    <a:lnTo>
                      <a:pt x="313" y="610"/>
                    </a:lnTo>
                    <a:lnTo>
                      <a:pt x="313" y="624"/>
                    </a:lnTo>
                    <a:lnTo>
                      <a:pt x="317" y="638"/>
                    </a:lnTo>
                    <a:lnTo>
                      <a:pt x="325" y="652"/>
                    </a:lnTo>
                    <a:lnTo>
                      <a:pt x="344" y="664"/>
                    </a:lnTo>
                    <a:lnTo>
                      <a:pt x="359" y="667"/>
                    </a:lnTo>
                    <a:lnTo>
                      <a:pt x="376" y="680"/>
                    </a:lnTo>
                    <a:lnTo>
                      <a:pt x="399" y="676"/>
                    </a:lnTo>
                    <a:lnTo>
                      <a:pt x="431" y="648"/>
                    </a:lnTo>
                    <a:lnTo>
                      <a:pt x="436" y="638"/>
                    </a:lnTo>
                    <a:lnTo>
                      <a:pt x="465" y="657"/>
                    </a:lnTo>
                    <a:lnTo>
                      <a:pt x="487" y="644"/>
                    </a:lnTo>
                    <a:lnTo>
                      <a:pt x="514" y="633"/>
                    </a:lnTo>
                    <a:lnTo>
                      <a:pt x="531" y="627"/>
                    </a:lnTo>
                    <a:lnTo>
                      <a:pt x="536" y="618"/>
                    </a:lnTo>
                    <a:lnTo>
                      <a:pt x="530" y="608"/>
                    </a:lnTo>
                    <a:lnTo>
                      <a:pt x="534" y="598"/>
                    </a:lnTo>
                    <a:lnTo>
                      <a:pt x="548" y="599"/>
                    </a:lnTo>
                    <a:lnTo>
                      <a:pt x="552" y="608"/>
                    </a:lnTo>
                    <a:lnTo>
                      <a:pt x="576" y="592"/>
                    </a:lnTo>
                    <a:lnTo>
                      <a:pt x="593" y="576"/>
                    </a:lnTo>
                    <a:lnTo>
                      <a:pt x="602" y="573"/>
                    </a:lnTo>
                    <a:lnTo>
                      <a:pt x="605" y="583"/>
                    </a:lnTo>
                    <a:lnTo>
                      <a:pt x="613" y="584"/>
                    </a:lnTo>
                    <a:lnTo>
                      <a:pt x="642" y="558"/>
                    </a:lnTo>
                    <a:lnTo>
                      <a:pt x="645" y="554"/>
                    </a:lnTo>
                    <a:lnTo>
                      <a:pt x="638" y="548"/>
                    </a:lnTo>
                    <a:lnTo>
                      <a:pt x="636" y="542"/>
                    </a:lnTo>
                    <a:lnTo>
                      <a:pt x="645" y="536"/>
                    </a:lnTo>
                    <a:lnTo>
                      <a:pt x="653" y="525"/>
                    </a:lnTo>
                    <a:lnTo>
                      <a:pt x="644" y="524"/>
                    </a:lnTo>
                    <a:lnTo>
                      <a:pt x="636" y="515"/>
                    </a:lnTo>
                    <a:lnTo>
                      <a:pt x="638" y="508"/>
                    </a:lnTo>
                    <a:lnTo>
                      <a:pt x="641" y="492"/>
                    </a:lnTo>
                    <a:lnTo>
                      <a:pt x="654" y="462"/>
                    </a:lnTo>
                    <a:lnTo>
                      <a:pt x="680" y="427"/>
                    </a:lnTo>
                    <a:lnTo>
                      <a:pt x="689" y="396"/>
                    </a:lnTo>
                    <a:lnTo>
                      <a:pt x="691" y="375"/>
                    </a:lnTo>
                    <a:lnTo>
                      <a:pt x="710" y="353"/>
                    </a:lnTo>
                    <a:lnTo>
                      <a:pt x="706" y="343"/>
                    </a:lnTo>
                    <a:lnTo>
                      <a:pt x="712" y="331"/>
                    </a:lnTo>
                    <a:lnTo>
                      <a:pt x="723" y="308"/>
                    </a:lnTo>
                    <a:lnTo>
                      <a:pt x="722" y="294"/>
                    </a:lnTo>
                    <a:lnTo>
                      <a:pt x="722" y="278"/>
                    </a:lnTo>
                    <a:lnTo>
                      <a:pt x="725" y="267"/>
                    </a:lnTo>
                    <a:lnTo>
                      <a:pt x="745" y="272"/>
                    </a:lnTo>
                    <a:lnTo>
                      <a:pt x="766" y="294"/>
                    </a:lnTo>
                    <a:lnTo>
                      <a:pt x="801" y="299"/>
                    </a:lnTo>
                    <a:lnTo>
                      <a:pt x="816" y="273"/>
                    </a:lnTo>
                    <a:lnTo>
                      <a:pt x="824" y="230"/>
                    </a:lnTo>
                    <a:lnTo>
                      <a:pt x="841" y="177"/>
                    </a:lnTo>
                    <a:lnTo>
                      <a:pt x="870" y="195"/>
                    </a:lnTo>
                    <a:lnTo>
                      <a:pt x="879" y="159"/>
                    </a:lnTo>
                    <a:lnTo>
                      <a:pt x="906" y="130"/>
                    </a:lnTo>
                    <a:lnTo>
                      <a:pt x="912" y="133"/>
                    </a:lnTo>
                    <a:lnTo>
                      <a:pt x="920" y="118"/>
                    </a:lnTo>
                    <a:lnTo>
                      <a:pt x="915" y="114"/>
                    </a:lnTo>
                    <a:lnTo>
                      <a:pt x="929" y="91"/>
                    </a:lnTo>
                    <a:lnTo>
                      <a:pt x="937" y="88"/>
                    </a:lnTo>
                    <a:lnTo>
                      <a:pt x="937" y="78"/>
                    </a:lnTo>
                    <a:lnTo>
                      <a:pt x="937" y="61"/>
                    </a:lnTo>
                    <a:lnTo>
                      <a:pt x="937" y="53"/>
                    </a:lnTo>
                    <a:lnTo>
                      <a:pt x="946" y="28"/>
                    </a:lnTo>
                    <a:lnTo>
                      <a:pt x="942" y="19"/>
                    </a:lnTo>
                    <a:lnTo>
                      <a:pt x="940" y="0"/>
                    </a:lnTo>
                    <a:lnTo>
                      <a:pt x="1057" y="61"/>
                    </a:lnTo>
                    <a:lnTo>
                      <a:pt x="1067" y="12"/>
                    </a:lnTo>
                    <a:lnTo>
                      <a:pt x="1069" y="9"/>
                    </a:lnTo>
                  </a:path>
                </a:pathLst>
              </a:custGeom>
              <a:solidFill>
                <a:srgbClr val="7A8CB0"/>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88" name="Freeform 194"/>
              <p:cNvSpPr>
                <a:spLocks/>
              </p:cNvSpPr>
              <p:nvPr/>
            </p:nvSpPr>
            <p:spPr bwMode="auto">
              <a:xfrm>
                <a:off x="5116" y="2144"/>
                <a:ext cx="57" cy="125"/>
              </a:xfrm>
              <a:custGeom>
                <a:avLst/>
                <a:gdLst/>
                <a:ahLst/>
                <a:cxnLst>
                  <a:cxn ang="0">
                    <a:pos x="35" y="37"/>
                  </a:cxn>
                  <a:cxn ang="0">
                    <a:pos x="31" y="39"/>
                  </a:cxn>
                  <a:cxn ang="0">
                    <a:pos x="23" y="42"/>
                  </a:cxn>
                  <a:cxn ang="0">
                    <a:pos x="20" y="54"/>
                  </a:cxn>
                  <a:cxn ang="0">
                    <a:pos x="23" y="52"/>
                  </a:cxn>
                  <a:cxn ang="0">
                    <a:pos x="32" y="49"/>
                  </a:cxn>
                  <a:cxn ang="0">
                    <a:pos x="32" y="55"/>
                  </a:cxn>
                  <a:cxn ang="0">
                    <a:pos x="32" y="64"/>
                  </a:cxn>
                  <a:cxn ang="0">
                    <a:pos x="31" y="72"/>
                  </a:cxn>
                  <a:cxn ang="0">
                    <a:pos x="29" y="78"/>
                  </a:cxn>
                  <a:cxn ang="0">
                    <a:pos x="26" y="83"/>
                  </a:cxn>
                  <a:cxn ang="0">
                    <a:pos x="20" y="90"/>
                  </a:cxn>
                  <a:cxn ang="0">
                    <a:pos x="14" y="93"/>
                  </a:cxn>
                  <a:cxn ang="0">
                    <a:pos x="8" y="110"/>
                  </a:cxn>
                  <a:cxn ang="0">
                    <a:pos x="3" y="137"/>
                  </a:cxn>
                  <a:cxn ang="0">
                    <a:pos x="0" y="179"/>
                  </a:cxn>
                  <a:cxn ang="0">
                    <a:pos x="0" y="208"/>
                  </a:cxn>
                  <a:cxn ang="0">
                    <a:pos x="6" y="226"/>
                  </a:cxn>
                  <a:cxn ang="0">
                    <a:pos x="8" y="236"/>
                  </a:cxn>
                  <a:cxn ang="0">
                    <a:pos x="19" y="251"/>
                  </a:cxn>
                  <a:cxn ang="0">
                    <a:pos x="26" y="250"/>
                  </a:cxn>
                  <a:cxn ang="0">
                    <a:pos x="29" y="241"/>
                  </a:cxn>
                  <a:cxn ang="0">
                    <a:pos x="34" y="239"/>
                  </a:cxn>
                  <a:cxn ang="0">
                    <a:pos x="35" y="228"/>
                  </a:cxn>
                  <a:cxn ang="0">
                    <a:pos x="38" y="208"/>
                  </a:cxn>
                  <a:cxn ang="0">
                    <a:pos x="43" y="186"/>
                  </a:cxn>
                  <a:cxn ang="0">
                    <a:pos x="54" y="149"/>
                  </a:cxn>
                  <a:cxn ang="0">
                    <a:pos x="63" y="122"/>
                  </a:cxn>
                  <a:cxn ang="0">
                    <a:pos x="68" y="110"/>
                  </a:cxn>
                  <a:cxn ang="0">
                    <a:pos x="66" y="93"/>
                  </a:cxn>
                  <a:cxn ang="0">
                    <a:pos x="74" y="64"/>
                  </a:cxn>
                  <a:cxn ang="0">
                    <a:pos x="82" y="45"/>
                  </a:cxn>
                  <a:cxn ang="0">
                    <a:pos x="93" y="36"/>
                  </a:cxn>
                  <a:cxn ang="0">
                    <a:pos x="99" y="36"/>
                  </a:cxn>
                  <a:cxn ang="0">
                    <a:pos x="96" y="43"/>
                  </a:cxn>
                  <a:cxn ang="0">
                    <a:pos x="93" y="48"/>
                  </a:cxn>
                  <a:cxn ang="0">
                    <a:pos x="99" y="48"/>
                  </a:cxn>
                  <a:cxn ang="0">
                    <a:pos x="107" y="24"/>
                  </a:cxn>
                  <a:cxn ang="0">
                    <a:pos x="106" y="18"/>
                  </a:cxn>
                  <a:cxn ang="0">
                    <a:pos x="107" y="8"/>
                  </a:cxn>
                  <a:cxn ang="0">
                    <a:pos x="115" y="0"/>
                  </a:cxn>
                  <a:cxn ang="0">
                    <a:pos x="41" y="27"/>
                  </a:cxn>
                  <a:cxn ang="0">
                    <a:pos x="40" y="28"/>
                  </a:cxn>
                  <a:cxn ang="0">
                    <a:pos x="40" y="31"/>
                  </a:cxn>
                  <a:cxn ang="0">
                    <a:pos x="38" y="34"/>
                  </a:cxn>
                  <a:cxn ang="0">
                    <a:pos x="35" y="37"/>
                  </a:cxn>
                  <a:cxn ang="0">
                    <a:pos x="35" y="37"/>
                  </a:cxn>
                </a:cxnLst>
                <a:rect l="0" t="0" r="r" b="b"/>
                <a:pathLst>
                  <a:path w="115" h="251">
                    <a:moveTo>
                      <a:pt x="35" y="37"/>
                    </a:moveTo>
                    <a:lnTo>
                      <a:pt x="31" y="39"/>
                    </a:lnTo>
                    <a:lnTo>
                      <a:pt x="23" y="42"/>
                    </a:lnTo>
                    <a:lnTo>
                      <a:pt x="20" y="54"/>
                    </a:lnTo>
                    <a:lnTo>
                      <a:pt x="23" y="52"/>
                    </a:lnTo>
                    <a:lnTo>
                      <a:pt x="32" y="49"/>
                    </a:lnTo>
                    <a:lnTo>
                      <a:pt x="32" y="55"/>
                    </a:lnTo>
                    <a:lnTo>
                      <a:pt x="32" y="64"/>
                    </a:lnTo>
                    <a:lnTo>
                      <a:pt x="31" y="72"/>
                    </a:lnTo>
                    <a:lnTo>
                      <a:pt x="29" y="78"/>
                    </a:lnTo>
                    <a:lnTo>
                      <a:pt x="26" y="83"/>
                    </a:lnTo>
                    <a:lnTo>
                      <a:pt x="20" y="90"/>
                    </a:lnTo>
                    <a:lnTo>
                      <a:pt x="14" y="93"/>
                    </a:lnTo>
                    <a:lnTo>
                      <a:pt x="8" y="110"/>
                    </a:lnTo>
                    <a:lnTo>
                      <a:pt x="3" y="137"/>
                    </a:lnTo>
                    <a:lnTo>
                      <a:pt x="0" y="179"/>
                    </a:lnTo>
                    <a:lnTo>
                      <a:pt x="0" y="208"/>
                    </a:lnTo>
                    <a:lnTo>
                      <a:pt x="6" y="226"/>
                    </a:lnTo>
                    <a:lnTo>
                      <a:pt x="8" y="236"/>
                    </a:lnTo>
                    <a:lnTo>
                      <a:pt x="19" y="251"/>
                    </a:lnTo>
                    <a:lnTo>
                      <a:pt x="26" y="250"/>
                    </a:lnTo>
                    <a:lnTo>
                      <a:pt x="29" y="241"/>
                    </a:lnTo>
                    <a:lnTo>
                      <a:pt x="34" y="239"/>
                    </a:lnTo>
                    <a:lnTo>
                      <a:pt x="35" y="228"/>
                    </a:lnTo>
                    <a:lnTo>
                      <a:pt x="38" y="208"/>
                    </a:lnTo>
                    <a:lnTo>
                      <a:pt x="43" y="186"/>
                    </a:lnTo>
                    <a:lnTo>
                      <a:pt x="54" y="149"/>
                    </a:lnTo>
                    <a:lnTo>
                      <a:pt x="63" y="122"/>
                    </a:lnTo>
                    <a:lnTo>
                      <a:pt x="68" y="110"/>
                    </a:lnTo>
                    <a:lnTo>
                      <a:pt x="66" y="93"/>
                    </a:lnTo>
                    <a:lnTo>
                      <a:pt x="74" y="64"/>
                    </a:lnTo>
                    <a:lnTo>
                      <a:pt x="82" y="45"/>
                    </a:lnTo>
                    <a:lnTo>
                      <a:pt x="93" y="36"/>
                    </a:lnTo>
                    <a:lnTo>
                      <a:pt x="99" y="36"/>
                    </a:lnTo>
                    <a:lnTo>
                      <a:pt x="96" y="43"/>
                    </a:lnTo>
                    <a:lnTo>
                      <a:pt x="93" y="48"/>
                    </a:lnTo>
                    <a:lnTo>
                      <a:pt x="99" y="48"/>
                    </a:lnTo>
                    <a:lnTo>
                      <a:pt x="107" y="24"/>
                    </a:lnTo>
                    <a:lnTo>
                      <a:pt x="106" y="18"/>
                    </a:lnTo>
                    <a:lnTo>
                      <a:pt x="107" y="8"/>
                    </a:lnTo>
                    <a:lnTo>
                      <a:pt x="115" y="0"/>
                    </a:lnTo>
                    <a:lnTo>
                      <a:pt x="41" y="27"/>
                    </a:lnTo>
                    <a:lnTo>
                      <a:pt x="40" y="28"/>
                    </a:lnTo>
                    <a:lnTo>
                      <a:pt x="40" y="31"/>
                    </a:lnTo>
                    <a:lnTo>
                      <a:pt x="38" y="34"/>
                    </a:lnTo>
                    <a:lnTo>
                      <a:pt x="35" y="37"/>
                    </a:lnTo>
                    <a:lnTo>
                      <a:pt x="35" y="37"/>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grpSp>
        <p:sp>
          <p:nvSpPr>
            <p:cNvPr id="44" name="Freeform 195"/>
            <p:cNvSpPr>
              <a:spLocks/>
            </p:cNvSpPr>
            <p:nvPr/>
          </p:nvSpPr>
          <p:spPr bwMode="auto">
            <a:xfrm>
              <a:off x="2783439" y="3896887"/>
              <a:ext cx="333794" cy="206343"/>
            </a:xfrm>
            <a:custGeom>
              <a:avLst/>
              <a:gdLst>
                <a:gd name="T0" fmla="*/ 300 w 1191"/>
                <a:gd name="T1" fmla="*/ 732 h 766"/>
                <a:gd name="T2" fmla="*/ 1015 w 1191"/>
                <a:gd name="T3" fmla="*/ 583 h 766"/>
                <a:gd name="T4" fmla="*/ 1026 w 1191"/>
                <a:gd name="T5" fmla="*/ 560 h 766"/>
                <a:gd name="T6" fmla="*/ 1046 w 1191"/>
                <a:gd name="T7" fmla="*/ 546 h 766"/>
                <a:gd name="T8" fmla="*/ 1073 w 1191"/>
                <a:gd name="T9" fmla="*/ 546 h 766"/>
                <a:gd name="T10" fmla="*/ 1079 w 1191"/>
                <a:gd name="T11" fmla="*/ 548 h 766"/>
                <a:gd name="T12" fmla="*/ 1091 w 1191"/>
                <a:gd name="T13" fmla="*/ 539 h 766"/>
                <a:gd name="T14" fmla="*/ 1106 w 1191"/>
                <a:gd name="T15" fmla="*/ 529 h 766"/>
                <a:gd name="T16" fmla="*/ 1118 w 1191"/>
                <a:gd name="T17" fmla="*/ 520 h 766"/>
                <a:gd name="T18" fmla="*/ 1127 w 1191"/>
                <a:gd name="T19" fmla="*/ 507 h 766"/>
                <a:gd name="T20" fmla="*/ 1124 w 1191"/>
                <a:gd name="T21" fmla="*/ 496 h 766"/>
                <a:gd name="T22" fmla="*/ 1135 w 1191"/>
                <a:gd name="T23" fmla="*/ 489 h 766"/>
                <a:gd name="T24" fmla="*/ 1148 w 1191"/>
                <a:gd name="T25" fmla="*/ 470 h 766"/>
                <a:gd name="T26" fmla="*/ 1164 w 1191"/>
                <a:gd name="T27" fmla="*/ 455 h 766"/>
                <a:gd name="T28" fmla="*/ 1173 w 1191"/>
                <a:gd name="T29" fmla="*/ 443 h 766"/>
                <a:gd name="T30" fmla="*/ 1180 w 1191"/>
                <a:gd name="T31" fmla="*/ 440 h 766"/>
                <a:gd name="T32" fmla="*/ 1191 w 1191"/>
                <a:gd name="T33" fmla="*/ 431 h 766"/>
                <a:gd name="T34" fmla="*/ 1183 w 1191"/>
                <a:gd name="T35" fmla="*/ 422 h 766"/>
                <a:gd name="T36" fmla="*/ 1173 w 1191"/>
                <a:gd name="T37" fmla="*/ 413 h 766"/>
                <a:gd name="T38" fmla="*/ 1161 w 1191"/>
                <a:gd name="T39" fmla="*/ 406 h 766"/>
                <a:gd name="T40" fmla="*/ 1148 w 1191"/>
                <a:gd name="T41" fmla="*/ 398 h 766"/>
                <a:gd name="T42" fmla="*/ 1136 w 1191"/>
                <a:gd name="T43" fmla="*/ 389 h 766"/>
                <a:gd name="T44" fmla="*/ 1126 w 1191"/>
                <a:gd name="T45" fmla="*/ 380 h 766"/>
                <a:gd name="T46" fmla="*/ 1115 w 1191"/>
                <a:gd name="T47" fmla="*/ 381 h 766"/>
                <a:gd name="T48" fmla="*/ 1106 w 1191"/>
                <a:gd name="T49" fmla="*/ 369 h 766"/>
                <a:gd name="T50" fmla="*/ 1101 w 1191"/>
                <a:gd name="T51" fmla="*/ 347 h 766"/>
                <a:gd name="T52" fmla="*/ 1088 w 1191"/>
                <a:gd name="T53" fmla="*/ 343 h 766"/>
                <a:gd name="T54" fmla="*/ 1077 w 1191"/>
                <a:gd name="T55" fmla="*/ 347 h 766"/>
                <a:gd name="T56" fmla="*/ 1073 w 1191"/>
                <a:gd name="T57" fmla="*/ 334 h 766"/>
                <a:gd name="T58" fmla="*/ 1068 w 1191"/>
                <a:gd name="T59" fmla="*/ 319 h 766"/>
                <a:gd name="T60" fmla="*/ 1065 w 1191"/>
                <a:gd name="T61" fmla="*/ 302 h 766"/>
                <a:gd name="T62" fmla="*/ 1070 w 1191"/>
                <a:gd name="T63" fmla="*/ 296 h 766"/>
                <a:gd name="T64" fmla="*/ 1077 w 1191"/>
                <a:gd name="T65" fmla="*/ 290 h 766"/>
                <a:gd name="T66" fmla="*/ 1082 w 1191"/>
                <a:gd name="T67" fmla="*/ 275 h 766"/>
                <a:gd name="T68" fmla="*/ 1085 w 1191"/>
                <a:gd name="T69" fmla="*/ 266 h 766"/>
                <a:gd name="T70" fmla="*/ 1077 w 1191"/>
                <a:gd name="T71" fmla="*/ 260 h 766"/>
                <a:gd name="T72" fmla="*/ 1068 w 1191"/>
                <a:gd name="T73" fmla="*/ 251 h 766"/>
                <a:gd name="T74" fmla="*/ 1062 w 1191"/>
                <a:gd name="T75" fmla="*/ 241 h 766"/>
                <a:gd name="T76" fmla="*/ 1077 w 1191"/>
                <a:gd name="T77" fmla="*/ 226 h 766"/>
                <a:gd name="T78" fmla="*/ 1083 w 1191"/>
                <a:gd name="T79" fmla="*/ 214 h 766"/>
                <a:gd name="T80" fmla="*/ 1083 w 1191"/>
                <a:gd name="T81" fmla="*/ 207 h 766"/>
                <a:gd name="T82" fmla="*/ 1094 w 1191"/>
                <a:gd name="T83" fmla="*/ 195 h 766"/>
                <a:gd name="T84" fmla="*/ 1099 w 1191"/>
                <a:gd name="T85" fmla="*/ 178 h 766"/>
                <a:gd name="T86" fmla="*/ 1098 w 1191"/>
                <a:gd name="T87" fmla="*/ 169 h 766"/>
                <a:gd name="T88" fmla="*/ 1101 w 1191"/>
                <a:gd name="T89" fmla="*/ 158 h 766"/>
                <a:gd name="T90" fmla="*/ 1108 w 1191"/>
                <a:gd name="T91" fmla="*/ 142 h 766"/>
                <a:gd name="T92" fmla="*/ 1115 w 1191"/>
                <a:gd name="T93" fmla="*/ 136 h 766"/>
                <a:gd name="T94" fmla="*/ 1123 w 1191"/>
                <a:gd name="T95" fmla="*/ 130 h 766"/>
                <a:gd name="T96" fmla="*/ 1108 w 1191"/>
                <a:gd name="T97" fmla="*/ 115 h 766"/>
                <a:gd name="T98" fmla="*/ 1056 w 1191"/>
                <a:gd name="T99" fmla="*/ 110 h 766"/>
                <a:gd name="T100" fmla="*/ 1026 w 1191"/>
                <a:gd name="T101" fmla="*/ 47 h 766"/>
                <a:gd name="T102" fmla="*/ 999 w 1191"/>
                <a:gd name="T103" fmla="*/ 27 h 766"/>
                <a:gd name="T104" fmla="*/ 968 w 1191"/>
                <a:gd name="T105" fmla="*/ 11 h 766"/>
                <a:gd name="T106" fmla="*/ 552 w 1191"/>
                <a:gd name="T107" fmla="*/ 90 h 766"/>
                <a:gd name="T108" fmla="*/ 1 w 1191"/>
                <a:gd name="T109" fmla="*/ 199 h 7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91"/>
                <a:gd name="T166" fmla="*/ 0 h 766"/>
                <a:gd name="T167" fmla="*/ 1191 w 1191"/>
                <a:gd name="T168" fmla="*/ 766 h 7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91" h="766">
                  <a:moveTo>
                    <a:pt x="59" y="536"/>
                  </a:moveTo>
                  <a:lnTo>
                    <a:pt x="98" y="766"/>
                  </a:lnTo>
                  <a:lnTo>
                    <a:pt x="300" y="732"/>
                  </a:lnTo>
                  <a:lnTo>
                    <a:pt x="655" y="660"/>
                  </a:lnTo>
                  <a:lnTo>
                    <a:pt x="1011" y="585"/>
                  </a:lnTo>
                  <a:lnTo>
                    <a:pt x="1015" y="583"/>
                  </a:lnTo>
                  <a:lnTo>
                    <a:pt x="1017" y="577"/>
                  </a:lnTo>
                  <a:lnTo>
                    <a:pt x="1020" y="567"/>
                  </a:lnTo>
                  <a:lnTo>
                    <a:pt x="1026" y="560"/>
                  </a:lnTo>
                  <a:lnTo>
                    <a:pt x="1030" y="554"/>
                  </a:lnTo>
                  <a:lnTo>
                    <a:pt x="1036" y="551"/>
                  </a:lnTo>
                  <a:lnTo>
                    <a:pt x="1046" y="546"/>
                  </a:lnTo>
                  <a:lnTo>
                    <a:pt x="1053" y="545"/>
                  </a:lnTo>
                  <a:lnTo>
                    <a:pt x="1065" y="545"/>
                  </a:lnTo>
                  <a:lnTo>
                    <a:pt x="1073" y="546"/>
                  </a:lnTo>
                  <a:lnTo>
                    <a:pt x="1074" y="548"/>
                  </a:lnTo>
                  <a:lnTo>
                    <a:pt x="1074" y="546"/>
                  </a:lnTo>
                  <a:lnTo>
                    <a:pt x="1079" y="548"/>
                  </a:lnTo>
                  <a:lnTo>
                    <a:pt x="1085" y="545"/>
                  </a:lnTo>
                  <a:lnTo>
                    <a:pt x="1086" y="542"/>
                  </a:lnTo>
                  <a:lnTo>
                    <a:pt x="1091" y="539"/>
                  </a:lnTo>
                  <a:lnTo>
                    <a:pt x="1095" y="535"/>
                  </a:lnTo>
                  <a:lnTo>
                    <a:pt x="1101" y="533"/>
                  </a:lnTo>
                  <a:lnTo>
                    <a:pt x="1106" y="529"/>
                  </a:lnTo>
                  <a:lnTo>
                    <a:pt x="1114" y="527"/>
                  </a:lnTo>
                  <a:lnTo>
                    <a:pt x="1117" y="524"/>
                  </a:lnTo>
                  <a:lnTo>
                    <a:pt x="1118" y="520"/>
                  </a:lnTo>
                  <a:lnTo>
                    <a:pt x="1124" y="517"/>
                  </a:lnTo>
                  <a:lnTo>
                    <a:pt x="1127" y="510"/>
                  </a:lnTo>
                  <a:lnTo>
                    <a:pt x="1127" y="507"/>
                  </a:lnTo>
                  <a:lnTo>
                    <a:pt x="1126" y="502"/>
                  </a:lnTo>
                  <a:lnTo>
                    <a:pt x="1124" y="501"/>
                  </a:lnTo>
                  <a:lnTo>
                    <a:pt x="1124" y="496"/>
                  </a:lnTo>
                  <a:lnTo>
                    <a:pt x="1127" y="495"/>
                  </a:lnTo>
                  <a:lnTo>
                    <a:pt x="1130" y="495"/>
                  </a:lnTo>
                  <a:lnTo>
                    <a:pt x="1135" y="489"/>
                  </a:lnTo>
                  <a:lnTo>
                    <a:pt x="1138" y="483"/>
                  </a:lnTo>
                  <a:lnTo>
                    <a:pt x="1142" y="477"/>
                  </a:lnTo>
                  <a:lnTo>
                    <a:pt x="1148" y="470"/>
                  </a:lnTo>
                  <a:lnTo>
                    <a:pt x="1154" y="464"/>
                  </a:lnTo>
                  <a:lnTo>
                    <a:pt x="1161" y="458"/>
                  </a:lnTo>
                  <a:lnTo>
                    <a:pt x="1164" y="455"/>
                  </a:lnTo>
                  <a:lnTo>
                    <a:pt x="1170" y="452"/>
                  </a:lnTo>
                  <a:lnTo>
                    <a:pt x="1173" y="446"/>
                  </a:lnTo>
                  <a:lnTo>
                    <a:pt x="1173" y="443"/>
                  </a:lnTo>
                  <a:lnTo>
                    <a:pt x="1173" y="440"/>
                  </a:lnTo>
                  <a:lnTo>
                    <a:pt x="1176" y="440"/>
                  </a:lnTo>
                  <a:lnTo>
                    <a:pt x="1180" y="440"/>
                  </a:lnTo>
                  <a:lnTo>
                    <a:pt x="1183" y="437"/>
                  </a:lnTo>
                  <a:lnTo>
                    <a:pt x="1188" y="434"/>
                  </a:lnTo>
                  <a:lnTo>
                    <a:pt x="1191" y="431"/>
                  </a:lnTo>
                  <a:lnTo>
                    <a:pt x="1189" y="425"/>
                  </a:lnTo>
                  <a:lnTo>
                    <a:pt x="1186" y="422"/>
                  </a:lnTo>
                  <a:lnTo>
                    <a:pt x="1183" y="422"/>
                  </a:lnTo>
                  <a:lnTo>
                    <a:pt x="1182" y="421"/>
                  </a:lnTo>
                  <a:lnTo>
                    <a:pt x="1179" y="416"/>
                  </a:lnTo>
                  <a:lnTo>
                    <a:pt x="1173" y="413"/>
                  </a:lnTo>
                  <a:lnTo>
                    <a:pt x="1164" y="412"/>
                  </a:lnTo>
                  <a:lnTo>
                    <a:pt x="1161" y="409"/>
                  </a:lnTo>
                  <a:lnTo>
                    <a:pt x="1161" y="406"/>
                  </a:lnTo>
                  <a:lnTo>
                    <a:pt x="1158" y="403"/>
                  </a:lnTo>
                  <a:lnTo>
                    <a:pt x="1155" y="400"/>
                  </a:lnTo>
                  <a:lnTo>
                    <a:pt x="1148" y="398"/>
                  </a:lnTo>
                  <a:lnTo>
                    <a:pt x="1144" y="398"/>
                  </a:lnTo>
                  <a:lnTo>
                    <a:pt x="1138" y="395"/>
                  </a:lnTo>
                  <a:lnTo>
                    <a:pt x="1136" y="389"/>
                  </a:lnTo>
                  <a:lnTo>
                    <a:pt x="1133" y="384"/>
                  </a:lnTo>
                  <a:lnTo>
                    <a:pt x="1130" y="380"/>
                  </a:lnTo>
                  <a:lnTo>
                    <a:pt x="1126" y="380"/>
                  </a:lnTo>
                  <a:lnTo>
                    <a:pt x="1121" y="378"/>
                  </a:lnTo>
                  <a:lnTo>
                    <a:pt x="1118" y="380"/>
                  </a:lnTo>
                  <a:lnTo>
                    <a:pt x="1115" y="381"/>
                  </a:lnTo>
                  <a:lnTo>
                    <a:pt x="1111" y="378"/>
                  </a:lnTo>
                  <a:lnTo>
                    <a:pt x="1108" y="374"/>
                  </a:lnTo>
                  <a:lnTo>
                    <a:pt x="1106" y="369"/>
                  </a:lnTo>
                  <a:lnTo>
                    <a:pt x="1106" y="362"/>
                  </a:lnTo>
                  <a:lnTo>
                    <a:pt x="1104" y="350"/>
                  </a:lnTo>
                  <a:lnTo>
                    <a:pt x="1101" y="347"/>
                  </a:lnTo>
                  <a:lnTo>
                    <a:pt x="1098" y="346"/>
                  </a:lnTo>
                  <a:lnTo>
                    <a:pt x="1092" y="341"/>
                  </a:lnTo>
                  <a:lnTo>
                    <a:pt x="1088" y="343"/>
                  </a:lnTo>
                  <a:lnTo>
                    <a:pt x="1085" y="344"/>
                  </a:lnTo>
                  <a:lnTo>
                    <a:pt x="1082" y="347"/>
                  </a:lnTo>
                  <a:lnTo>
                    <a:pt x="1077" y="347"/>
                  </a:lnTo>
                  <a:lnTo>
                    <a:pt x="1074" y="344"/>
                  </a:lnTo>
                  <a:lnTo>
                    <a:pt x="1073" y="338"/>
                  </a:lnTo>
                  <a:lnTo>
                    <a:pt x="1073" y="334"/>
                  </a:lnTo>
                  <a:lnTo>
                    <a:pt x="1071" y="329"/>
                  </a:lnTo>
                  <a:lnTo>
                    <a:pt x="1070" y="324"/>
                  </a:lnTo>
                  <a:lnTo>
                    <a:pt x="1068" y="319"/>
                  </a:lnTo>
                  <a:lnTo>
                    <a:pt x="1067" y="312"/>
                  </a:lnTo>
                  <a:lnTo>
                    <a:pt x="1064" y="304"/>
                  </a:lnTo>
                  <a:lnTo>
                    <a:pt x="1065" y="302"/>
                  </a:lnTo>
                  <a:lnTo>
                    <a:pt x="1067" y="299"/>
                  </a:lnTo>
                  <a:lnTo>
                    <a:pt x="1068" y="296"/>
                  </a:lnTo>
                  <a:lnTo>
                    <a:pt x="1070" y="296"/>
                  </a:lnTo>
                  <a:lnTo>
                    <a:pt x="1073" y="296"/>
                  </a:lnTo>
                  <a:lnTo>
                    <a:pt x="1074" y="294"/>
                  </a:lnTo>
                  <a:lnTo>
                    <a:pt x="1077" y="290"/>
                  </a:lnTo>
                  <a:lnTo>
                    <a:pt x="1080" y="284"/>
                  </a:lnTo>
                  <a:lnTo>
                    <a:pt x="1082" y="279"/>
                  </a:lnTo>
                  <a:lnTo>
                    <a:pt x="1082" y="275"/>
                  </a:lnTo>
                  <a:lnTo>
                    <a:pt x="1085" y="272"/>
                  </a:lnTo>
                  <a:lnTo>
                    <a:pt x="1085" y="269"/>
                  </a:lnTo>
                  <a:lnTo>
                    <a:pt x="1085" y="266"/>
                  </a:lnTo>
                  <a:lnTo>
                    <a:pt x="1080" y="264"/>
                  </a:lnTo>
                  <a:lnTo>
                    <a:pt x="1077" y="263"/>
                  </a:lnTo>
                  <a:lnTo>
                    <a:pt x="1077" y="260"/>
                  </a:lnTo>
                  <a:lnTo>
                    <a:pt x="1074" y="257"/>
                  </a:lnTo>
                  <a:lnTo>
                    <a:pt x="1071" y="256"/>
                  </a:lnTo>
                  <a:lnTo>
                    <a:pt x="1068" y="251"/>
                  </a:lnTo>
                  <a:lnTo>
                    <a:pt x="1065" y="247"/>
                  </a:lnTo>
                  <a:lnTo>
                    <a:pt x="1062" y="246"/>
                  </a:lnTo>
                  <a:lnTo>
                    <a:pt x="1062" y="241"/>
                  </a:lnTo>
                  <a:lnTo>
                    <a:pt x="1064" y="240"/>
                  </a:lnTo>
                  <a:lnTo>
                    <a:pt x="1073" y="231"/>
                  </a:lnTo>
                  <a:lnTo>
                    <a:pt x="1077" y="226"/>
                  </a:lnTo>
                  <a:lnTo>
                    <a:pt x="1079" y="220"/>
                  </a:lnTo>
                  <a:lnTo>
                    <a:pt x="1080" y="217"/>
                  </a:lnTo>
                  <a:lnTo>
                    <a:pt x="1083" y="214"/>
                  </a:lnTo>
                  <a:lnTo>
                    <a:pt x="1085" y="210"/>
                  </a:lnTo>
                  <a:lnTo>
                    <a:pt x="1083" y="210"/>
                  </a:lnTo>
                  <a:lnTo>
                    <a:pt x="1083" y="207"/>
                  </a:lnTo>
                  <a:lnTo>
                    <a:pt x="1086" y="205"/>
                  </a:lnTo>
                  <a:lnTo>
                    <a:pt x="1089" y="199"/>
                  </a:lnTo>
                  <a:lnTo>
                    <a:pt x="1094" y="195"/>
                  </a:lnTo>
                  <a:lnTo>
                    <a:pt x="1098" y="188"/>
                  </a:lnTo>
                  <a:lnTo>
                    <a:pt x="1098" y="184"/>
                  </a:lnTo>
                  <a:lnTo>
                    <a:pt x="1099" y="178"/>
                  </a:lnTo>
                  <a:lnTo>
                    <a:pt x="1101" y="173"/>
                  </a:lnTo>
                  <a:lnTo>
                    <a:pt x="1099" y="172"/>
                  </a:lnTo>
                  <a:lnTo>
                    <a:pt x="1098" y="169"/>
                  </a:lnTo>
                  <a:lnTo>
                    <a:pt x="1101" y="166"/>
                  </a:lnTo>
                  <a:lnTo>
                    <a:pt x="1101" y="163"/>
                  </a:lnTo>
                  <a:lnTo>
                    <a:pt x="1101" y="158"/>
                  </a:lnTo>
                  <a:lnTo>
                    <a:pt x="1106" y="149"/>
                  </a:lnTo>
                  <a:lnTo>
                    <a:pt x="1106" y="146"/>
                  </a:lnTo>
                  <a:lnTo>
                    <a:pt x="1108" y="142"/>
                  </a:lnTo>
                  <a:lnTo>
                    <a:pt x="1112" y="138"/>
                  </a:lnTo>
                  <a:lnTo>
                    <a:pt x="1112" y="136"/>
                  </a:lnTo>
                  <a:lnTo>
                    <a:pt x="1115" y="136"/>
                  </a:lnTo>
                  <a:lnTo>
                    <a:pt x="1120" y="133"/>
                  </a:lnTo>
                  <a:lnTo>
                    <a:pt x="1123" y="132"/>
                  </a:lnTo>
                  <a:lnTo>
                    <a:pt x="1123" y="130"/>
                  </a:lnTo>
                  <a:lnTo>
                    <a:pt x="1115" y="127"/>
                  </a:lnTo>
                  <a:lnTo>
                    <a:pt x="1109" y="121"/>
                  </a:lnTo>
                  <a:lnTo>
                    <a:pt x="1108" y="115"/>
                  </a:lnTo>
                  <a:lnTo>
                    <a:pt x="1095" y="115"/>
                  </a:lnTo>
                  <a:lnTo>
                    <a:pt x="1074" y="117"/>
                  </a:lnTo>
                  <a:lnTo>
                    <a:pt x="1056" y="110"/>
                  </a:lnTo>
                  <a:lnTo>
                    <a:pt x="1043" y="99"/>
                  </a:lnTo>
                  <a:lnTo>
                    <a:pt x="1034" y="76"/>
                  </a:lnTo>
                  <a:lnTo>
                    <a:pt x="1026" y="47"/>
                  </a:lnTo>
                  <a:lnTo>
                    <a:pt x="1015" y="32"/>
                  </a:lnTo>
                  <a:lnTo>
                    <a:pt x="1011" y="27"/>
                  </a:lnTo>
                  <a:lnTo>
                    <a:pt x="999" y="27"/>
                  </a:lnTo>
                  <a:lnTo>
                    <a:pt x="989" y="30"/>
                  </a:lnTo>
                  <a:lnTo>
                    <a:pt x="980" y="21"/>
                  </a:lnTo>
                  <a:lnTo>
                    <a:pt x="968" y="11"/>
                  </a:lnTo>
                  <a:lnTo>
                    <a:pt x="962" y="6"/>
                  </a:lnTo>
                  <a:lnTo>
                    <a:pt x="962" y="0"/>
                  </a:lnTo>
                  <a:lnTo>
                    <a:pt x="552" y="90"/>
                  </a:lnTo>
                  <a:lnTo>
                    <a:pt x="143" y="169"/>
                  </a:lnTo>
                  <a:lnTo>
                    <a:pt x="128" y="101"/>
                  </a:lnTo>
                  <a:lnTo>
                    <a:pt x="1" y="199"/>
                  </a:lnTo>
                  <a:lnTo>
                    <a:pt x="0" y="202"/>
                  </a:lnTo>
                  <a:lnTo>
                    <a:pt x="59" y="536"/>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5" name="Freeform 196"/>
            <p:cNvSpPr>
              <a:spLocks/>
            </p:cNvSpPr>
            <p:nvPr/>
          </p:nvSpPr>
          <p:spPr bwMode="auto">
            <a:xfrm>
              <a:off x="3206391" y="3446216"/>
              <a:ext cx="207369" cy="321320"/>
            </a:xfrm>
            <a:custGeom>
              <a:avLst/>
              <a:gdLst>
                <a:gd name="T0" fmla="*/ 379 w 745"/>
                <a:gd name="T1" fmla="*/ 880 h 1190"/>
                <a:gd name="T2" fmla="*/ 421 w 745"/>
                <a:gd name="T3" fmla="*/ 889 h 1190"/>
                <a:gd name="T4" fmla="*/ 427 w 745"/>
                <a:gd name="T5" fmla="*/ 806 h 1190"/>
                <a:gd name="T6" fmla="*/ 450 w 745"/>
                <a:gd name="T7" fmla="*/ 765 h 1190"/>
                <a:gd name="T8" fmla="*/ 475 w 745"/>
                <a:gd name="T9" fmla="*/ 777 h 1190"/>
                <a:gd name="T10" fmla="*/ 512 w 745"/>
                <a:gd name="T11" fmla="*/ 806 h 1190"/>
                <a:gd name="T12" fmla="*/ 561 w 745"/>
                <a:gd name="T13" fmla="*/ 786 h 1190"/>
                <a:gd name="T14" fmla="*/ 611 w 745"/>
                <a:gd name="T15" fmla="*/ 711 h 1190"/>
                <a:gd name="T16" fmla="*/ 647 w 745"/>
                <a:gd name="T17" fmla="*/ 671 h 1190"/>
                <a:gd name="T18" fmla="*/ 682 w 745"/>
                <a:gd name="T19" fmla="*/ 642 h 1190"/>
                <a:gd name="T20" fmla="*/ 709 w 745"/>
                <a:gd name="T21" fmla="*/ 618 h 1190"/>
                <a:gd name="T22" fmla="*/ 733 w 745"/>
                <a:gd name="T23" fmla="*/ 569 h 1190"/>
                <a:gd name="T24" fmla="*/ 735 w 745"/>
                <a:gd name="T25" fmla="*/ 539 h 1190"/>
                <a:gd name="T26" fmla="*/ 697 w 745"/>
                <a:gd name="T27" fmla="*/ 489 h 1190"/>
                <a:gd name="T28" fmla="*/ 664 w 745"/>
                <a:gd name="T29" fmla="*/ 479 h 1190"/>
                <a:gd name="T30" fmla="*/ 647 w 745"/>
                <a:gd name="T31" fmla="*/ 495 h 1190"/>
                <a:gd name="T32" fmla="*/ 623 w 745"/>
                <a:gd name="T33" fmla="*/ 446 h 1190"/>
                <a:gd name="T34" fmla="*/ 607 w 745"/>
                <a:gd name="T35" fmla="*/ 410 h 1190"/>
                <a:gd name="T36" fmla="*/ 586 w 745"/>
                <a:gd name="T37" fmla="*/ 395 h 1190"/>
                <a:gd name="T38" fmla="*/ 540 w 745"/>
                <a:gd name="T39" fmla="*/ 389 h 1190"/>
                <a:gd name="T40" fmla="*/ 522 w 745"/>
                <a:gd name="T41" fmla="*/ 361 h 1190"/>
                <a:gd name="T42" fmla="*/ 516 w 745"/>
                <a:gd name="T43" fmla="*/ 340 h 1190"/>
                <a:gd name="T44" fmla="*/ 516 w 745"/>
                <a:gd name="T45" fmla="*/ 324 h 1190"/>
                <a:gd name="T46" fmla="*/ 406 w 745"/>
                <a:gd name="T47" fmla="*/ 36 h 1190"/>
                <a:gd name="T48" fmla="*/ 344 w 745"/>
                <a:gd name="T49" fmla="*/ 3 h 1190"/>
                <a:gd name="T50" fmla="*/ 311 w 745"/>
                <a:gd name="T51" fmla="*/ 17 h 1190"/>
                <a:gd name="T52" fmla="*/ 279 w 745"/>
                <a:gd name="T53" fmla="*/ 36 h 1190"/>
                <a:gd name="T54" fmla="*/ 239 w 745"/>
                <a:gd name="T55" fmla="*/ 71 h 1190"/>
                <a:gd name="T56" fmla="*/ 198 w 745"/>
                <a:gd name="T57" fmla="*/ 52 h 1190"/>
                <a:gd name="T58" fmla="*/ 170 w 745"/>
                <a:gd name="T59" fmla="*/ 24 h 1190"/>
                <a:gd name="T60" fmla="*/ 93 w 745"/>
                <a:gd name="T61" fmla="*/ 327 h 1190"/>
                <a:gd name="T62" fmla="*/ 74 w 745"/>
                <a:gd name="T63" fmla="*/ 354 h 1190"/>
                <a:gd name="T64" fmla="*/ 76 w 745"/>
                <a:gd name="T65" fmla="*/ 396 h 1190"/>
                <a:gd name="T66" fmla="*/ 81 w 745"/>
                <a:gd name="T67" fmla="*/ 446 h 1190"/>
                <a:gd name="T68" fmla="*/ 96 w 745"/>
                <a:gd name="T69" fmla="*/ 466 h 1190"/>
                <a:gd name="T70" fmla="*/ 77 w 745"/>
                <a:gd name="T71" fmla="*/ 499 h 1190"/>
                <a:gd name="T72" fmla="*/ 71 w 745"/>
                <a:gd name="T73" fmla="*/ 528 h 1190"/>
                <a:gd name="T74" fmla="*/ 46 w 745"/>
                <a:gd name="T75" fmla="*/ 588 h 1190"/>
                <a:gd name="T76" fmla="*/ 56 w 745"/>
                <a:gd name="T77" fmla="*/ 609 h 1190"/>
                <a:gd name="T78" fmla="*/ 37 w 745"/>
                <a:gd name="T79" fmla="*/ 627 h 1190"/>
                <a:gd name="T80" fmla="*/ 28 w 745"/>
                <a:gd name="T81" fmla="*/ 648 h 1190"/>
                <a:gd name="T82" fmla="*/ 70 w 745"/>
                <a:gd name="T83" fmla="*/ 867 h 1190"/>
                <a:gd name="T84" fmla="*/ 142 w 745"/>
                <a:gd name="T85" fmla="*/ 1125 h 1190"/>
                <a:gd name="T86" fmla="*/ 185 w 745"/>
                <a:gd name="T87" fmla="*/ 1172 h 1190"/>
                <a:gd name="T88" fmla="*/ 224 w 745"/>
                <a:gd name="T89" fmla="*/ 1141 h 1190"/>
                <a:gd name="T90" fmla="*/ 235 w 745"/>
                <a:gd name="T91" fmla="*/ 1106 h 1190"/>
                <a:gd name="T92" fmla="*/ 239 w 745"/>
                <a:gd name="T93" fmla="*/ 1062 h 1190"/>
                <a:gd name="T94" fmla="*/ 267 w 745"/>
                <a:gd name="T95" fmla="*/ 1029 h 1190"/>
                <a:gd name="T96" fmla="*/ 270 w 745"/>
                <a:gd name="T97" fmla="*/ 973 h 1190"/>
                <a:gd name="T98" fmla="*/ 290 w 745"/>
                <a:gd name="T99" fmla="*/ 991 h 1190"/>
                <a:gd name="T100" fmla="*/ 347 w 745"/>
                <a:gd name="T101" fmla="*/ 958 h 1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45"/>
                <a:gd name="T154" fmla="*/ 0 h 1190"/>
                <a:gd name="T155" fmla="*/ 745 w 745"/>
                <a:gd name="T156" fmla="*/ 1190 h 11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45" h="1190">
                  <a:moveTo>
                    <a:pt x="375" y="936"/>
                  </a:moveTo>
                  <a:lnTo>
                    <a:pt x="378" y="923"/>
                  </a:lnTo>
                  <a:lnTo>
                    <a:pt x="375" y="910"/>
                  </a:lnTo>
                  <a:lnTo>
                    <a:pt x="376" y="895"/>
                  </a:lnTo>
                  <a:lnTo>
                    <a:pt x="379" y="880"/>
                  </a:lnTo>
                  <a:lnTo>
                    <a:pt x="388" y="891"/>
                  </a:lnTo>
                  <a:lnTo>
                    <a:pt x="396" y="895"/>
                  </a:lnTo>
                  <a:lnTo>
                    <a:pt x="403" y="901"/>
                  </a:lnTo>
                  <a:lnTo>
                    <a:pt x="413" y="897"/>
                  </a:lnTo>
                  <a:lnTo>
                    <a:pt x="421" y="889"/>
                  </a:lnTo>
                  <a:lnTo>
                    <a:pt x="427" y="874"/>
                  </a:lnTo>
                  <a:lnTo>
                    <a:pt x="433" y="858"/>
                  </a:lnTo>
                  <a:lnTo>
                    <a:pt x="435" y="848"/>
                  </a:lnTo>
                  <a:lnTo>
                    <a:pt x="427" y="818"/>
                  </a:lnTo>
                  <a:lnTo>
                    <a:pt x="427" y="806"/>
                  </a:lnTo>
                  <a:lnTo>
                    <a:pt x="430" y="792"/>
                  </a:lnTo>
                  <a:lnTo>
                    <a:pt x="433" y="790"/>
                  </a:lnTo>
                  <a:lnTo>
                    <a:pt x="437" y="783"/>
                  </a:lnTo>
                  <a:lnTo>
                    <a:pt x="441" y="767"/>
                  </a:lnTo>
                  <a:lnTo>
                    <a:pt x="450" y="765"/>
                  </a:lnTo>
                  <a:lnTo>
                    <a:pt x="455" y="771"/>
                  </a:lnTo>
                  <a:lnTo>
                    <a:pt x="459" y="779"/>
                  </a:lnTo>
                  <a:lnTo>
                    <a:pt x="460" y="780"/>
                  </a:lnTo>
                  <a:lnTo>
                    <a:pt x="465" y="780"/>
                  </a:lnTo>
                  <a:lnTo>
                    <a:pt x="475" y="777"/>
                  </a:lnTo>
                  <a:lnTo>
                    <a:pt x="480" y="780"/>
                  </a:lnTo>
                  <a:lnTo>
                    <a:pt x="484" y="795"/>
                  </a:lnTo>
                  <a:lnTo>
                    <a:pt x="489" y="808"/>
                  </a:lnTo>
                  <a:lnTo>
                    <a:pt x="499" y="814"/>
                  </a:lnTo>
                  <a:lnTo>
                    <a:pt x="512" y="806"/>
                  </a:lnTo>
                  <a:lnTo>
                    <a:pt x="528" y="814"/>
                  </a:lnTo>
                  <a:lnTo>
                    <a:pt x="537" y="814"/>
                  </a:lnTo>
                  <a:lnTo>
                    <a:pt x="554" y="811"/>
                  </a:lnTo>
                  <a:lnTo>
                    <a:pt x="558" y="805"/>
                  </a:lnTo>
                  <a:lnTo>
                    <a:pt x="561" y="786"/>
                  </a:lnTo>
                  <a:lnTo>
                    <a:pt x="568" y="773"/>
                  </a:lnTo>
                  <a:lnTo>
                    <a:pt x="578" y="762"/>
                  </a:lnTo>
                  <a:lnTo>
                    <a:pt x="595" y="733"/>
                  </a:lnTo>
                  <a:lnTo>
                    <a:pt x="602" y="718"/>
                  </a:lnTo>
                  <a:lnTo>
                    <a:pt x="611" y="711"/>
                  </a:lnTo>
                  <a:lnTo>
                    <a:pt x="621" y="705"/>
                  </a:lnTo>
                  <a:lnTo>
                    <a:pt x="627" y="699"/>
                  </a:lnTo>
                  <a:lnTo>
                    <a:pt x="630" y="683"/>
                  </a:lnTo>
                  <a:lnTo>
                    <a:pt x="635" y="677"/>
                  </a:lnTo>
                  <a:lnTo>
                    <a:pt x="647" y="671"/>
                  </a:lnTo>
                  <a:lnTo>
                    <a:pt x="655" y="672"/>
                  </a:lnTo>
                  <a:lnTo>
                    <a:pt x="663" y="681"/>
                  </a:lnTo>
                  <a:lnTo>
                    <a:pt x="673" y="675"/>
                  </a:lnTo>
                  <a:lnTo>
                    <a:pt x="679" y="663"/>
                  </a:lnTo>
                  <a:lnTo>
                    <a:pt x="682" y="642"/>
                  </a:lnTo>
                  <a:lnTo>
                    <a:pt x="688" y="633"/>
                  </a:lnTo>
                  <a:lnTo>
                    <a:pt x="689" y="625"/>
                  </a:lnTo>
                  <a:lnTo>
                    <a:pt x="692" y="624"/>
                  </a:lnTo>
                  <a:lnTo>
                    <a:pt x="703" y="624"/>
                  </a:lnTo>
                  <a:lnTo>
                    <a:pt x="709" y="618"/>
                  </a:lnTo>
                  <a:lnTo>
                    <a:pt x="709" y="612"/>
                  </a:lnTo>
                  <a:lnTo>
                    <a:pt x="715" y="609"/>
                  </a:lnTo>
                  <a:lnTo>
                    <a:pt x="718" y="606"/>
                  </a:lnTo>
                  <a:lnTo>
                    <a:pt x="726" y="588"/>
                  </a:lnTo>
                  <a:lnTo>
                    <a:pt x="733" y="569"/>
                  </a:lnTo>
                  <a:lnTo>
                    <a:pt x="742" y="556"/>
                  </a:lnTo>
                  <a:lnTo>
                    <a:pt x="745" y="554"/>
                  </a:lnTo>
                  <a:lnTo>
                    <a:pt x="745" y="551"/>
                  </a:lnTo>
                  <a:lnTo>
                    <a:pt x="739" y="545"/>
                  </a:lnTo>
                  <a:lnTo>
                    <a:pt x="735" y="539"/>
                  </a:lnTo>
                  <a:lnTo>
                    <a:pt x="736" y="533"/>
                  </a:lnTo>
                  <a:lnTo>
                    <a:pt x="736" y="528"/>
                  </a:lnTo>
                  <a:lnTo>
                    <a:pt x="730" y="523"/>
                  </a:lnTo>
                  <a:lnTo>
                    <a:pt x="721" y="516"/>
                  </a:lnTo>
                  <a:lnTo>
                    <a:pt x="697" y="489"/>
                  </a:lnTo>
                  <a:lnTo>
                    <a:pt x="694" y="488"/>
                  </a:lnTo>
                  <a:lnTo>
                    <a:pt x="683" y="477"/>
                  </a:lnTo>
                  <a:lnTo>
                    <a:pt x="674" y="479"/>
                  </a:lnTo>
                  <a:lnTo>
                    <a:pt x="670" y="482"/>
                  </a:lnTo>
                  <a:lnTo>
                    <a:pt x="664" y="479"/>
                  </a:lnTo>
                  <a:lnTo>
                    <a:pt x="658" y="477"/>
                  </a:lnTo>
                  <a:lnTo>
                    <a:pt x="657" y="483"/>
                  </a:lnTo>
                  <a:lnTo>
                    <a:pt x="658" y="489"/>
                  </a:lnTo>
                  <a:lnTo>
                    <a:pt x="654" y="498"/>
                  </a:lnTo>
                  <a:lnTo>
                    <a:pt x="647" y="495"/>
                  </a:lnTo>
                  <a:lnTo>
                    <a:pt x="635" y="488"/>
                  </a:lnTo>
                  <a:lnTo>
                    <a:pt x="626" y="477"/>
                  </a:lnTo>
                  <a:lnTo>
                    <a:pt x="617" y="467"/>
                  </a:lnTo>
                  <a:lnTo>
                    <a:pt x="620" y="458"/>
                  </a:lnTo>
                  <a:lnTo>
                    <a:pt x="623" y="446"/>
                  </a:lnTo>
                  <a:lnTo>
                    <a:pt x="618" y="437"/>
                  </a:lnTo>
                  <a:lnTo>
                    <a:pt x="607" y="431"/>
                  </a:lnTo>
                  <a:lnTo>
                    <a:pt x="601" y="422"/>
                  </a:lnTo>
                  <a:lnTo>
                    <a:pt x="601" y="416"/>
                  </a:lnTo>
                  <a:lnTo>
                    <a:pt x="607" y="410"/>
                  </a:lnTo>
                  <a:lnTo>
                    <a:pt x="607" y="404"/>
                  </a:lnTo>
                  <a:lnTo>
                    <a:pt x="605" y="395"/>
                  </a:lnTo>
                  <a:lnTo>
                    <a:pt x="599" y="386"/>
                  </a:lnTo>
                  <a:lnTo>
                    <a:pt x="592" y="389"/>
                  </a:lnTo>
                  <a:lnTo>
                    <a:pt x="586" y="395"/>
                  </a:lnTo>
                  <a:lnTo>
                    <a:pt x="574" y="395"/>
                  </a:lnTo>
                  <a:lnTo>
                    <a:pt x="558" y="393"/>
                  </a:lnTo>
                  <a:lnTo>
                    <a:pt x="552" y="389"/>
                  </a:lnTo>
                  <a:lnTo>
                    <a:pt x="551" y="389"/>
                  </a:lnTo>
                  <a:lnTo>
                    <a:pt x="540" y="389"/>
                  </a:lnTo>
                  <a:lnTo>
                    <a:pt x="531" y="386"/>
                  </a:lnTo>
                  <a:lnTo>
                    <a:pt x="528" y="378"/>
                  </a:lnTo>
                  <a:lnTo>
                    <a:pt x="528" y="371"/>
                  </a:lnTo>
                  <a:lnTo>
                    <a:pt x="522" y="364"/>
                  </a:lnTo>
                  <a:lnTo>
                    <a:pt x="522" y="361"/>
                  </a:lnTo>
                  <a:lnTo>
                    <a:pt x="522" y="354"/>
                  </a:lnTo>
                  <a:lnTo>
                    <a:pt x="527" y="351"/>
                  </a:lnTo>
                  <a:lnTo>
                    <a:pt x="527" y="348"/>
                  </a:lnTo>
                  <a:lnTo>
                    <a:pt x="522" y="345"/>
                  </a:lnTo>
                  <a:lnTo>
                    <a:pt x="516" y="340"/>
                  </a:lnTo>
                  <a:lnTo>
                    <a:pt x="518" y="334"/>
                  </a:lnTo>
                  <a:lnTo>
                    <a:pt x="522" y="331"/>
                  </a:lnTo>
                  <a:lnTo>
                    <a:pt x="522" y="328"/>
                  </a:lnTo>
                  <a:lnTo>
                    <a:pt x="519" y="325"/>
                  </a:lnTo>
                  <a:lnTo>
                    <a:pt x="516" y="324"/>
                  </a:lnTo>
                  <a:lnTo>
                    <a:pt x="513" y="319"/>
                  </a:lnTo>
                  <a:lnTo>
                    <a:pt x="427" y="45"/>
                  </a:lnTo>
                  <a:lnTo>
                    <a:pt x="416" y="44"/>
                  </a:lnTo>
                  <a:lnTo>
                    <a:pt x="410" y="42"/>
                  </a:lnTo>
                  <a:lnTo>
                    <a:pt x="406" y="36"/>
                  </a:lnTo>
                  <a:lnTo>
                    <a:pt x="393" y="29"/>
                  </a:lnTo>
                  <a:lnTo>
                    <a:pt x="382" y="23"/>
                  </a:lnTo>
                  <a:lnTo>
                    <a:pt x="367" y="15"/>
                  </a:lnTo>
                  <a:lnTo>
                    <a:pt x="349" y="6"/>
                  </a:lnTo>
                  <a:lnTo>
                    <a:pt x="344" y="3"/>
                  </a:lnTo>
                  <a:lnTo>
                    <a:pt x="335" y="2"/>
                  </a:lnTo>
                  <a:lnTo>
                    <a:pt x="326" y="0"/>
                  </a:lnTo>
                  <a:lnTo>
                    <a:pt x="316" y="0"/>
                  </a:lnTo>
                  <a:lnTo>
                    <a:pt x="311" y="6"/>
                  </a:lnTo>
                  <a:lnTo>
                    <a:pt x="311" y="17"/>
                  </a:lnTo>
                  <a:lnTo>
                    <a:pt x="313" y="23"/>
                  </a:lnTo>
                  <a:lnTo>
                    <a:pt x="307" y="26"/>
                  </a:lnTo>
                  <a:lnTo>
                    <a:pt x="298" y="27"/>
                  </a:lnTo>
                  <a:lnTo>
                    <a:pt x="288" y="27"/>
                  </a:lnTo>
                  <a:lnTo>
                    <a:pt x="279" y="36"/>
                  </a:lnTo>
                  <a:lnTo>
                    <a:pt x="276" y="42"/>
                  </a:lnTo>
                  <a:lnTo>
                    <a:pt x="276" y="48"/>
                  </a:lnTo>
                  <a:lnTo>
                    <a:pt x="260" y="52"/>
                  </a:lnTo>
                  <a:lnTo>
                    <a:pt x="252" y="61"/>
                  </a:lnTo>
                  <a:lnTo>
                    <a:pt x="239" y="71"/>
                  </a:lnTo>
                  <a:lnTo>
                    <a:pt x="233" y="79"/>
                  </a:lnTo>
                  <a:lnTo>
                    <a:pt x="224" y="74"/>
                  </a:lnTo>
                  <a:lnTo>
                    <a:pt x="213" y="74"/>
                  </a:lnTo>
                  <a:lnTo>
                    <a:pt x="204" y="67"/>
                  </a:lnTo>
                  <a:lnTo>
                    <a:pt x="198" y="52"/>
                  </a:lnTo>
                  <a:lnTo>
                    <a:pt x="194" y="36"/>
                  </a:lnTo>
                  <a:lnTo>
                    <a:pt x="194" y="29"/>
                  </a:lnTo>
                  <a:lnTo>
                    <a:pt x="188" y="26"/>
                  </a:lnTo>
                  <a:lnTo>
                    <a:pt x="182" y="27"/>
                  </a:lnTo>
                  <a:lnTo>
                    <a:pt x="170" y="24"/>
                  </a:lnTo>
                  <a:lnTo>
                    <a:pt x="162" y="26"/>
                  </a:lnTo>
                  <a:lnTo>
                    <a:pt x="158" y="27"/>
                  </a:lnTo>
                  <a:lnTo>
                    <a:pt x="84" y="253"/>
                  </a:lnTo>
                  <a:lnTo>
                    <a:pt x="96" y="324"/>
                  </a:lnTo>
                  <a:lnTo>
                    <a:pt x="93" y="327"/>
                  </a:lnTo>
                  <a:lnTo>
                    <a:pt x="89" y="330"/>
                  </a:lnTo>
                  <a:lnTo>
                    <a:pt x="86" y="339"/>
                  </a:lnTo>
                  <a:lnTo>
                    <a:pt x="83" y="345"/>
                  </a:lnTo>
                  <a:lnTo>
                    <a:pt x="77" y="348"/>
                  </a:lnTo>
                  <a:lnTo>
                    <a:pt x="74" y="354"/>
                  </a:lnTo>
                  <a:lnTo>
                    <a:pt x="73" y="367"/>
                  </a:lnTo>
                  <a:lnTo>
                    <a:pt x="71" y="374"/>
                  </a:lnTo>
                  <a:lnTo>
                    <a:pt x="71" y="389"/>
                  </a:lnTo>
                  <a:lnTo>
                    <a:pt x="71" y="395"/>
                  </a:lnTo>
                  <a:lnTo>
                    <a:pt x="76" y="396"/>
                  </a:lnTo>
                  <a:lnTo>
                    <a:pt x="81" y="402"/>
                  </a:lnTo>
                  <a:lnTo>
                    <a:pt x="80" y="410"/>
                  </a:lnTo>
                  <a:lnTo>
                    <a:pt x="77" y="416"/>
                  </a:lnTo>
                  <a:lnTo>
                    <a:pt x="76" y="426"/>
                  </a:lnTo>
                  <a:lnTo>
                    <a:pt x="81" y="446"/>
                  </a:lnTo>
                  <a:lnTo>
                    <a:pt x="83" y="449"/>
                  </a:lnTo>
                  <a:lnTo>
                    <a:pt x="89" y="446"/>
                  </a:lnTo>
                  <a:lnTo>
                    <a:pt x="94" y="449"/>
                  </a:lnTo>
                  <a:lnTo>
                    <a:pt x="96" y="458"/>
                  </a:lnTo>
                  <a:lnTo>
                    <a:pt x="96" y="466"/>
                  </a:lnTo>
                  <a:lnTo>
                    <a:pt x="90" y="475"/>
                  </a:lnTo>
                  <a:lnTo>
                    <a:pt x="84" y="480"/>
                  </a:lnTo>
                  <a:lnTo>
                    <a:pt x="80" y="488"/>
                  </a:lnTo>
                  <a:lnTo>
                    <a:pt x="78" y="495"/>
                  </a:lnTo>
                  <a:lnTo>
                    <a:pt x="77" y="499"/>
                  </a:lnTo>
                  <a:lnTo>
                    <a:pt x="83" y="507"/>
                  </a:lnTo>
                  <a:lnTo>
                    <a:pt x="86" y="513"/>
                  </a:lnTo>
                  <a:lnTo>
                    <a:pt x="81" y="517"/>
                  </a:lnTo>
                  <a:lnTo>
                    <a:pt x="77" y="520"/>
                  </a:lnTo>
                  <a:lnTo>
                    <a:pt x="71" y="528"/>
                  </a:lnTo>
                  <a:lnTo>
                    <a:pt x="62" y="538"/>
                  </a:lnTo>
                  <a:lnTo>
                    <a:pt x="52" y="554"/>
                  </a:lnTo>
                  <a:lnTo>
                    <a:pt x="47" y="566"/>
                  </a:lnTo>
                  <a:lnTo>
                    <a:pt x="46" y="579"/>
                  </a:lnTo>
                  <a:lnTo>
                    <a:pt x="46" y="588"/>
                  </a:lnTo>
                  <a:lnTo>
                    <a:pt x="58" y="595"/>
                  </a:lnTo>
                  <a:lnTo>
                    <a:pt x="65" y="600"/>
                  </a:lnTo>
                  <a:lnTo>
                    <a:pt x="65" y="607"/>
                  </a:lnTo>
                  <a:lnTo>
                    <a:pt x="61" y="609"/>
                  </a:lnTo>
                  <a:lnTo>
                    <a:pt x="56" y="609"/>
                  </a:lnTo>
                  <a:lnTo>
                    <a:pt x="46" y="606"/>
                  </a:lnTo>
                  <a:lnTo>
                    <a:pt x="37" y="606"/>
                  </a:lnTo>
                  <a:lnTo>
                    <a:pt x="34" y="612"/>
                  </a:lnTo>
                  <a:lnTo>
                    <a:pt x="37" y="618"/>
                  </a:lnTo>
                  <a:lnTo>
                    <a:pt x="37" y="627"/>
                  </a:lnTo>
                  <a:lnTo>
                    <a:pt x="41" y="642"/>
                  </a:lnTo>
                  <a:lnTo>
                    <a:pt x="41" y="654"/>
                  </a:lnTo>
                  <a:lnTo>
                    <a:pt x="37" y="657"/>
                  </a:lnTo>
                  <a:lnTo>
                    <a:pt x="34" y="654"/>
                  </a:lnTo>
                  <a:lnTo>
                    <a:pt x="28" y="648"/>
                  </a:lnTo>
                  <a:lnTo>
                    <a:pt x="22" y="640"/>
                  </a:lnTo>
                  <a:lnTo>
                    <a:pt x="15" y="637"/>
                  </a:lnTo>
                  <a:lnTo>
                    <a:pt x="7" y="637"/>
                  </a:lnTo>
                  <a:lnTo>
                    <a:pt x="0" y="651"/>
                  </a:lnTo>
                  <a:lnTo>
                    <a:pt x="70" y="867"/>
                  </a:lnTo>
                  <a:lnTo>
                    <a:pt x="132" y="1072"/>
                  </a:lnTo>
                  <a:lnTo>
                    <a:pt x="138" y="1076"/>
                  </a:lnTo>
                  <a:lnTo>
                    <a:pt x="139" y="1102"/>
                  </a:lnTo>
                  <a:lnTo>
                    <a:pt x="141" y="1115"/>
                  </a:lnTo>
                  <a:lnTo>
                    <a:pt x="142" y="1125"/>
                  </a:lnTo>
                  <a:lnTo>
                    <a:pt x="150" y="1133"/>
                  </a:lnTo>
                  <a:lnTo>
                    <a:pt x="164" y="1141"/>
                  </a:lnTo>
                  <a:lnTo>
                    <a:pt x="173" y="1146"/>
                  </a:lnTo>
                  <a:lnTo>
                    <a:pt x="180" y="1147"/>
                  </a:lnTo>
                  <a:lnTo>
                    <a:pt x="185" y="1172"/>
                  </a:lnTo>
                  <a:lnTo>
                    <a:pt x="194" y="1178"/>
                  </a:lnTo>
                  <a:lnTo>
                    <a:pt x="208" y="1190"/>
                  </a:lnTo>
                  <a:lnTo>
                    <a:pt x="216" y="1190"/>
                  </a:lnTo>
                  <a:lnTo>
                    <a:pt x="219" y="1187"/>
                  </a:lnTo>
                  <a:lnTo>
                    <a:pt x="224" y="1141"/>
                  </a:lnTo>
                  <a:lnTo>
                    <a:pt x="224" y="1136"/>
                  </a:lnTo>
                  <a:lnTo>
                    <a:pt x="221" y="1136"/>
                  </a:lnTo>
                  <a:lnTo>
                    <a:pt x="223" y="1114"/>
                  </a:lnTo>
                  <a:lnTo>
                    <a:pt x="227" y="1108"/>
                  </a:lnTo>
                  <a:lnTo>
                    <a:pt x="235" y="1106"/>
                  </a:lnTo>
                  <a:lnTo>
                    <a:pt x="242" y="1097"/>
                  </a:lnTo>
                  <a:lnTo>
                    <a:pt x="248" y="1082"/>
                  </a:lnTo>
                  <a:lnTo>
                    <a:pt x="254" y="1073"/>
                  </a:lnTo>
                  <a:lnTo>
                    <a:pt x="245" y="1070"/>
                  </a:lnTo>
                  <a:lnTo>
                    <a:pt x="239" y="1062"/>
                  </a:lnTo>
                  <a:lnTo>
                    <a:pt x="242" y="1052"/>
                  </a:lnTo>
                  <a:lnTo>
                    <a:pt x="255" y="1047"/>
                  </a:lnTo>
                  <a:lnTo>
                    <a:pt x="264" y="1043"/>
                  </a:lnTo>
                  <a:lnTo>
                    <a:pt x="270" y="1038"/>
                  </a:lnTo>
                  <a:lnTo>
                    <a:pt x="267" y="1029"/>
                  </a:lnTo>
                  <a:lnTo>
                    <a:pt x="261" y="1022"/>
                  </a:lnTo>
                  <a:lnTo>
                    <a:pt x="254" y="1017"/>
                  </a:lnTo>
                  <a:lnTo>
                    <a:pt x="252" y="1004"/>
                  </a:lnTo>
                  <a:lnTo>
                    <a:pt x="261" y="987"/>
                  </a:lnTo>
                  <a:lnTo>
                    <a:pt x="270" y="973"/>
                  </a:lnTo>
                  <a:lnTo>
                    <a:pt x="282" y="963"/>
                  </a:lnTo>
                  <a:lnTo>
                    <a:pt x="288" y="967"/>
                  </a:lnTo>
                  <a:lnTo>
                    <a:pt x="282" y="985"/>
                  </a:lnTo>
                  <a:lnTo>
                    <a:pt x="284" y="990"/>
                  </a:lnTo>
                  <a:lnTo>
                    <a:pt x="290" y="991"/>
                  </a:lnTo>
                  <a:lnTo>
                    <a:pt x="305" y="985"/>
                  </a:lnTo>
                  <a:lnTo>
                    <a:pt x="316" y="988"/>
                  </a:lnTo>
                  <a:lnTo>
                    <a:pt x="331" y="982"/>
                  </a:lnTo>
                  <a:lnTo>
                    <a:pt x="341" y="969"/>
                  </a:lnTo>
                  <a:lnTo>
                    <a:pt x="347" y="958"/>
                  </a:lnTo>
                  <a:lnTo>
                    <a:pt x="360" y="956"/>
                  </a:lnTo>
                  <a:lnTo>
                    <a:pt x="370" y="945"/>
                  </a:lnTo>
                  <a:lnTo>
                    <a:pt x="375" y="936"/>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6" name="Freeform 197"/>
            <p:cNvSpPr>
              <a:spLocks/>
            </p:cNvSpPr>
            <p:nvPr/>
          </p:nvSpPr>
          <p:spPr bwMode="auto">
            <a:xfrm>
              <a:off x="3104730" y="3647427"/>
              <a:ext cx="96498" cy="173492"/>
            </a:xfrm>
            <a:custGeom>
              <a:avLst/>
              <a:gdLst>
                <a:gd name="T0" fmla="*/ 304 w 348"/>
                <a:gd name="T1" fmla="*/ 609 h 642"/>
                <a:gd name="T2" fmla="*/ 298 w 348"/>
                <a:gd name="T3" fmla="*/ 601 h 642"/>
                <a:gd name="T4" fmla="*/ 289 w 348"/>
                <a:gd name="T5" fmla="*/ 596 h 642"/>
                <a:gd name="T6" fmla="*/ 280 w 348"/>
                <a:gd name="T7" fmla="*/ 579 h 642"/>
                <a:gd name="T8" fmla="*/ 280 w 348"/>
                <a:gd name="T9" fmla="*/ 561 h 642"/>
                <a:gd name="T10" fmla="*/ 283 w 348"/>
                <a:gd name="T11" fmla="*/ 553 h 642"/>
                <a:gd name="T12" fmla="*/ 290 w 348"/>
                <a:gd name="T13" fmla="*/ 540 h 642"/>
                <a:gd name="T14" fmla="*/ 286 w 348"/>
                <a:gd name="T15" fmla="*/ 526 h 642"/>
                <a:gd name="T16" fmla="*/ 286 w 348"/>
                <a:gd name="T17" fmla="*/ 515 h 642"/>
                <a:gd name="T18" fmla="*/ 280 w 348"/>
                <a:gd name="T19" fmla="*/ 503 h 642"/>
                <a:gd name="T20" fmla="*/ 280 w 348"/>
                <a:gd name="T21" fmla="*/ 485 h 642"/>
                <a:gd name="T22" fmla="*/ 280 w 348"/>
                <a:gd name="T23" fmla="*/ 465 h 642"/>
                <a:gd name="T24" fmla="*/ 277 w 348"/>
                <a:gd name="T25" fmla="*/ 450 h 642"/>
                <a:gd name="T26" fmla="*/ 274 w 348"/>
                <a:gd name="T27" fmla="*/ 440 h 642"/>
                <a:gd name="T28" fmla="*/ 268 w 348"/>
                <a:gd name="T29" fmla="*/ 407 h 642"/>
                <a:gd name="T30" fmla="*/ 271 w 348"/>
                <a:gd name="T31" fmla="*/ 395 h 642"/>
                <a:gd name="T32" fmla="*/ 272 w 348"/>
                <a:gd name="T33" fmla="*/ 379 h 642"/>
                <a:gd name="T34" fmla="*/ 272 w 348"/>
                <a:gd name="T35" fmla="*/ 360 h 642"/>
                <a:gd name="T36" fmla="*/ 280 w 348"/>
                <a:gd name="T37" fmla="*/ 347 h 642"/>
                <a:gd name="T38" fmla="*/ 286 w 348"/>
                <a:gd name="T39" fmla="*/ 327 h 642"/>
                <a:gd name="T40" fmla="*/ 286 w 348"/>
                <a:gd name="T41" fmla="*/ 312 h 642"/>
                <a:gd name="T42" fmla="*/ 289 w 348"/>
                <a:gd name="T43" fmla="*/ 300 h 642"/>
                <a:gd name="T44" fmla="*/ 292 w 348"/>
                <a:gd name="T45" fmla="*/ 285 h 642"/>
                <a:gd name="T46" fmla="*/ 286 w 348"/>
                <a:gd name="T47" fmla="*/ 279 h 642"/>
                <a:gd name="T48" fmla="*/ 290 w 348"/>
                <a:gd name="T49" fmla="*/ 267 h 642"/>
                <a:gd name="T50" fmla="*/ 293 w 348"/>
                <a:gd name="T51" fmla="*/ 254 h 642"/>
                <a:gd name="T52" fmla="*/ 290 w 348"/>
                <a:gd name="T53" fmla="*/ 245 h 642"/>
                <a:gd name="T54" fmla="*/ 283 w 348"/>
                <a:gd name="T55" fmla="*/ 229 h 642"/>
                <a:gd name="T56" fmla="*/ 283 w 348"/>
                <a:gd name="T57" fmla="*/ 218 h 642"/>
                <a:gd name="T58" fmla="*/ 277 w 348"/>
                <a:gd name="T59" fmla="*/ 205 h 642"/>
                <a:gd name="T60" fmla="*/ 287 w 348"/>
                <a:gd name="T61" fmla="*/ 189 h 642"/>
                <a:gd name="T62" fmla="*/ 301 w 348"/>
                <a:gd name="T63" fmla="*/ 181 h 642"/>
                <a:gd name="T64" fmla="*/ 311 w 348"/>
                <a:gd name="T65" fmla="*/ 179 h 642"/>
                <a:gd name="T66" fmla="*/ 317 w 348"/>
                <a:gd name="T67" fmla="*/ 167 h 642"/>
                <a:gd name="T68" fmla="*/ 330 w 348"/>
                <a:gd name="T69" fmla="*/ 158 h 642"/>
                <a:gd name="T70" fmla="*/ 339 w 348"/>
                <a:gd name="T71" fmla="*/ 140 h 642"/>
                <a:gd name="T72" fmla="*/ 346 w 348"/>
                <a:gd name="T73" fmla="*/ 131 h 642"/>
                <a:gd name="T74" fmla="*/ 346 w 348"/>
                <a:gd name="T75" fmla="*/ 116 h 642"/>
                <a:gd name="T76" fmla="*/ 343 w 348"/>
                <a:gd name="T77" fmla="*/ 110 h 642"/>
                <a:gd name="T78" fmla="*/ 348 w 348"/>
                <a:gd name="T79" fmla="*/ 101 h 642"/>
                <a:gd name="T80" fmla="*/ 342 w 348"/>
                <a:gd name="T81" fmla="*/ 92 h 642"/>
                <a:gd name="T82" fmla="*/ 334 w 348"/>
                <a:gd name="T83" fmla="*/ 83 h 642"/>
                <a:gd name="T84" fmla="*/ 322 w 348"/>
                <a:gd name="T85" fmla="*/ 68 h 642"/>
                <a:gd name="T86" fmla="*/ 330 w 348"/>
                <a:gd name="T87" fmla="*/ 56 h 642"/>
                <a:gd name="T88" fmla="*/ 330 w 348"/>
                <a:gd name="T89" fmla="*/ 40 h 642"/>
                <a:gd name="T90" fmla="*/ 336 w 348"/>
                <a:gd name="T91" fmla="*/ 28 h 642"/>
                <a:gd name="T92" fmla="*/ 330 w 348"/>
                <a:gd name="T93" fmla="*/ 16 h 642"/>
                <a:gd name="T94" fmla="*/ 324 w 348"/>
                <a:gd name="T95" fmla="*/ 7 h 642"/>
                <a:gd name="T96" fmla="*/ 327 w 348"/>
                <a:gd name="T97" fmla="*/ 1 h 642"/>
                <a:gd name="T98" fmla="*/ 0 w 348"/>
                <a:gd name="T99" fmla="*/ 87 h 642"/>
                <a:gd name="T100" fmla="*/ 11 w 348"/>
                <a:gd name="T101" fmla="*/ 136 h 642"/>
                <a:gd name="T102" fmla="*/ 17 w 348"/>
                <a:gd name="T103" fmla="*/ 184 h 642"/>
                <a:gd name="T104" fmla="*/ 45 w 348"/>
                <a:gd name="T105" fmla="*/ 236 h 642"/>
                <a:gd name="T106" fmla="*/ 44 w 348"/>
                <a:gd name="T107" fmla="*/ 301 h 642"/>
                <a:gd name="T108" fmla="*/ 51 w 348"/>
                <a:gd name="T109" fmla="*/ 342 h 642"/>
                <a:gd name="T110" fmla="*/ 66 w 348"/>
                <a:gd name="T111" fmla="*/ 375 h 642"/>
                <a:gd name="T112" fmla="*/ 75 w 348"/>
                <a:gd name="T113" fmla="*/ 400 h 642"/>
                <a:gd name="T114" fmla="*/ 72 w 348"/>
                <a:gd name="T115" fmla="*/ 435 h 642"/>
                <a:gd name="T116" fmla="*/ 81 w 348"/>
                <a:gd name="T117" fmla="*/ 440 h 642"/>
                <a:gd name="T118" fmla="*/ 96 w 348"/>
                <a:gd name="T119" fmla="*/ 425 h 642"/>
                <a:gd name="T120" fmla="*/ 122 w 348"/>
                <a:gd name="T121" fmla="*/ 509 h 642"/>
                <a:gd name="T122" fmla="*/ 156 w 348"/>
                <a:gd name="T123" fmla="*/ 640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8"/>
                <a:gd name="T187" fmla="*/ 0 h 642"/>
                <a:gd name="T188" fmla="*/ 348 w 348"/>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8" h="642">
                  <a:moveTo>
                    <a:pt x="156" y="640"/>
                  </a:moveTo>
                  <a:lnTo>
                    <a:pt x="158" y="642"/>
                  </a:lnTo>
                  <a:lnTo>
                    <a:pt x="304" y="609"/>
                  </a:lnTo>
                  <a:lnTo>
                    <a:pt x="304" y="608"/>
                  </a:lnTo>
                  <a:lnTo>
                    <a:pt x="302" y="604"/>
                  </a:lnTo>
                  <a:lnTo>
                    <a:pt x="298" y="601"/>
                  </a:lnTo>
                  <a:lnTo>
                    <a:pt x="295" y="601"/>
                  </a:lnTo>
                  <a:lnTo>
                    <a:pt x="293" y="598"/>
                  </a:lnTo>
                  <a:lnTo>
                    <a:pt x="289" y="596"/>
                  </a:lnTo>
                  <a:lnTo>
                    <a:pt x="284" y="592"/>
                  </a:lnTo>
                  <a:lnTo>
                    <a:pt x="281" y="583"/>
                  </a:lnTo>
                  <a:lnTo>
                    <a:pt x="280" y="579"/>
                  </a:lnTo>
                  <a:lnTo>
                    <a:pt x="280" y="571"/>
                  </a:lnTo>
                  <a:lnTo>
                    <a:pt x="283" y="568"/>
                  </a:lnTo>
                  <a:lnTo>
                    <a:pt x="280" y="561"/>
                  </a:lnTo>
                  <a:lnTo>
                    <a:pt x="280" y="558"/>
                  </a:lnTo>
                  <a:lnTo>
                    <a:pt x="281" y="555"/>
                  </a:lnTo>
                  <a:lnTo>
                    <a:pt x="283" y="553"/>
                  </a:lnTo>
                  <a:lnTo>
                    <a:pt x="289" y="549"/>
                  </a:lnTo>
                  <a:lnTo>
                    <a:pt x="289" y="543"/>
                  </a:lnTo>
                  <a:lnTo>
                    <a:pt x="290" y="540"/>
                  </a:lnTo>
                  <a:lnTo>
                    <a:pt x="287" y="537"/>
                  </a:lnTo>
                  <a:lnTo>
                    <a:pt x="286" y="529"/>
                  </a:lnTo>
                  <a:lnTo>
                    <a:pt x="286" y="526"/>
                  </a:lnTo>
                  <a:lnTo>
                    <a:pt x="286" y="524"/>
                  </a:lnTo>
                  <a:lnTo>
                    <a:pt x="286" y="520"/>
                  </a:lnTo>
                  <a:lnTo>
                    <a:pt x="286" y="515"/>
                  </a:lnTo>
                  <a:lnTo>
                    <a:pt x="286" y="512"/>
                  </a:lnTo>
                  <a:lnTo>
                    <a:pt x="283" y="506"/>
                  </a:lnTo>
                  <a:lnTo>
                    <a:pt x="280" y="503"/>
                  </a:lnTo>
                  <a:lnTo>
                    <a:pt x="280" y="496"/>
                  </a:lnTo>
                  <a:lnTo>
                    <a:pt x="280" y="490"/>
                  </a:lnTo>
                  <a:lnTo>
                    <a:pt x="280" y="485"/>
                  </a:lnTo>
                  <a:lnTo>
                    <a:pt x="278" y="481"/>
                  </a:lnTo>
                  <a:lnTo>
                    <a:pt x="278" y="471"/>
                  </a:lnTo>
                  <a:lnTo>
                    <a:pt x="280" y="465"/>
                  </a:lnTo>
                  <a:lnTo>
                    <a:pt x="280" y="461"/>
                  </a:lnTo>
                  <a:lnTo>
                    <a:pt x="277" y="453"/>
                  </a:lnTo>
                  <a:lnTo>
                    <a:pt x="277" y="450"/>
                  </a:lnTo>
                  <a:lnTo>
                    <a:pt x="274" y="447"/>
                  </a:lnTo>
                  <a:lnTo>
                    <a:pt x="274" y="443"/>
                  </a:lnTo>
                  <a:lnTo>
                    <a:pt x="274" y="440"/>
                  </a:lnTo>
                  <a:lnTo>
                    <a:pt x="272" y="416"/>
                  </a:lnTo>
                  <a:lnTo>
                    <a:pt x="269" y="412"/>
                  </a:lnTo>
                  <a:lnTo>
                    <a:pt x="268" y="407"/>
                  </a:lnTo>
                  <a:lnTo>
                    <a:pt x="268" y="401"/>
                  </a:lnTo>
                  <a:lnTo>
                    <a:pt x="269" y="398"/>
                  </a:lnTo>
                  <a:lnTo>
                    <a:pt x="271" y="395"/>
                  </a:lnTo>
                  <a:lnTo>
                    <a:pt x="272" y="390"/>
                  </a:lnTo>
                  <a:lnTo>
                    <a:pt x="274" y="387"/>
                  </a:lnTo>
                  <a:lnTo>
                    <a:pt x="272" y="379"/>
                  </a:lnTo>
                  <a:lnTo>
                    <a:pt x="274" y="373"/>
                  </a:lnTo>
                  <a:lnTo>
                    <a:pt x="274" y="366"/>
                  </a:lnTo>
                  <a:lnTo>
                    <a:pt x="272" y="360"/>
                  </a:lnTo>
                  <a:lnTo>
                    <a:pt x="274" y="356"/>
                  </a:lnTo>
                  <a:lnTo>
                    <a:pt x="277" y="351"/>
                  </a:lnTo>
                  <a:lnTo>
                    <a:pt x="280" y="347"/>
                  </a:lnTo>
                  <a:lnTo>
                    <a:pt x="283" y="342"/>
                  </a:lnTo>
                  <a:lnTo>
                    <a:pt x="286" y="333"/>
                  </a:lnTo>
                  <a:lnTo>
                    <a:pt x="286" y="327"/>
                  </a:lnTo>
                  <a:lnTo>
                    <a:pt x="286" y="320"/>
                  </a:lnTo>
                  <a:lnTo>
                    <a:pt x="283" y="315"/>
                  </a:lnTo>
                  <a:lnTo>
                    <a:pt x="286" y="312"/>
                  </a:lnTo>
                  <a:lnTo>
                    <a:pt x="284" y="309"/>
                  </a:lnTo>
                  <a:lnTo>
                    <a:pt x="286" y="304"/>
                  </a:lnTo>
                  <a:lnTo>
                    <a:pt x="289" y="300"/>
                  </a:lnTo>
                  <a:lnTo>
                    <a:pt x="290" y="298"/>
                  </a:lnTo>
                  <a:lnTo>
                    <a:pt x="292" y="291"/>
                  </a:lnTo>
                  <a:lnTo>
                    <a:pt x="292" y="285"/>
                  </a:lnTo>
                  <a:lnTo>
                    <a:pt x="290" y="283"/>
                  </a:lnTo>
                  <a:lnTo>
                    <a:pt x="289" y="282"/>
                  </a:lnTo>
                  <a:lnTo>
                    <a:pt x="286" y="279"/>
                  </a:lnTo>
                  <a:lnTo>
                    <a:pt x="289" y="276"/>
                  </a:lnTo>
                  <a:lnTo>
                    <a:pt x="290" y="270"/>
                  </a:lnTo>
                  <a:lnTo>
                    <a:pt x="290" y="267"/>
                  </a:lnTo>
                  <a:lnTo>
                    <a:pt x="292" y="258"/>
                  </a:lnTo>
                  <a:lnTo>
                    <a:pt x="292" y="254"/>
                  </a:lnTo>
                  <a:lnTo>
                    <a:pt x="293" y="254"/>
                  </a:lnTo>
                  <a:lnTo>
                    <a:pt x="293" y="250"/>
                  </a:lnTo>
                  <a:lnTo>
                    <a:pt x="290" y="248"/>
                  </a:lnTo>
                  <a:lnTo>
                    <a:pt x="290" y="245"/>
                  </a:lnTo>
                  <a:lnTo>
                    <a:pt x="292" y="241"/>
                  </a:lnTo>
                  <a:lnTo>
                    <a:pt x="287" y="233"/>
                  </a:lnTo>
                  <a:lnTo>
                    <a:pt x="283" y="229"/>
                  </a:lnTo>
                  <a:lnTo>
                    <a:pt x="283" y="226"/>
                  </a:lnTo>
                  <a:lnTo>
                    <a:pt x="283" y="223"/>
                  </a:lnTo>
                  <a:lnTo>
                    <a:pt x="283" y="218"/>
                  </a:lnTo>
                  <a:lnTo>
                    <a:pt x="281" y="214"/>
                  </a:lnTo>
                  <a:lnTo>
                    <a:pt x="280" y="208"/>
                  </a:lnTo>
                  <a:lnTo>
                    <a:pt x="277" y="205"/>
                  </a:lnTo>
                  <a:lnTo>
                    <a:pt x="281" y="195"/>
                  </a:lnTo>
                  <a:lnTo>
                    <a:pt x="283" y="192"/>
                  </a:lnTo>
                  <a:lnTo>
                    <a:pt x="287" y="189"/>
                  </a:lnTo>
                  <a:lnTo>
                    <a:pt x="292" y="186"/>
                  </a:lnTo>
                  <a:lnTo>
                    <a:pt x="298" y="184"/>
                  </a:lnTo>
                  <a:lnTo>
                    <a:pt x="301" y="181"/>
                  </a:lnTo>
                  <a:lnTo>
                    <a:pt x="304" y="181"/>
                  </a:lnTo>
                  <a:lnTo>
                    <a:pt x="308" y="181"/>
                  </a:lnTo>
                  <a:lnTo>
                    <a:pt x="311" y="179"/>
                  </a:lnTo>
                  <a:lnTo>
                    <a:pt x="314" y="176"/>
                  </a:lnTo>
                  <a:lnTo>
                    <a:pt x="317" y="173"/>
                  </a:lnTo>
                  <a:lnTo>
                    <a:pt x="317" y="167"/>
                  </a:lnTo>
                  <a:lnTo>
                    <a:pt x="319" y="164"/>
                  </a:lnTo>
                  <a:lnTo>
                    <a:pt x="324" y="161"/>
                  </a:lnTo>
                  <a:lnTo>
                    <a:pt x="330" y="158"/>
                  </a:lnTo>
                  <a:lnTo>
                    <a:pt x="334" y="152"/>
                  </a:lnTo>
                  <a:lnTo>
                    <a:pt x="337" y="148"/>
                  </a:lnTo>
                  <a:lnTo>
                    <a:pt x="339" y="140"/>
                  </a:lnTo>
                  <a:lnTo>
                    <a:pt x="340" y="134"/>
                  </a:lnTo>
                  <a:lnTo>
                    <a:pt x="343" y="133"/>
                  </a:lnTo>
                  <a:lnTo>
                    <a:pt x="346" y="131"/>
                  </a:lnTo>
                  <a:lnTo>
                    <a:pt x="346" y="127"/>
                  </a:lnTo>
                  <a:lnTo>
                    <a:pt x="348" y="122"/>
                  </a:lnTo>
                  <a:lnTo>
                    <a:pt x="346" y="116"/>
                  </a:lnTo>
                  <a:lnTo>
                    <a:pt x="343" y="115"/>
                  </a:lnTo>
                  <a:lnTo>
                    <a:pt x="342" y="113"/>
                  </a:lnTo>
                  <a:lnTo>
                    <a:pt x="343" y="110"/>
                  </a:lnTo>
                  <a:lnTo>
                    <a:pt x="348" y="109"/>
                  </a:lnTo>
                  <a:lnTo>
                    <a:pt x="348" y="106"/>
                  </a:lnTo>
                  <a:lnTo>
                    <a:pt x="348" y="101"/>
                  </a:lnTo>
                  <a:lnTo>
                    <a:pt x="345" y="99"/>
                  </a:lnTo>
                  <a:lnTo>
                    <a:pt x="345" y="95"/>
                  </a:lnTo>
                  <a:lnTo>
                    <a:pt x="342" y="92"/>
                  </a:lnTo>
                  <a:lnTo>
                    <a:pt x="339" y="90"/>
                  </a:lnTo>
                  <a:lnTo>
                    <a:pt x="336" y="89"/>
                  </a:lnTo>
                  <a:lnTo>
                    <a:pt x="334" y="83"/>
                  </a:lnTo>
                  <a:lnTo>
                    <a:pt x="331" y="77"/>
                  </a:lnTo>
                  <a:lnTo>
                    <a:pt x="327" y="74"/>
                  </a:lnTo>
                  <a:lnTo>
                    <a:pt x="322" y="68"/>
                  </a:lnTo>
                  <a:lnTo>
                    <a:pt x="324" y="66"/>
                  </a:lnTo>
                  <a:lnTo>
                    <a:pt x="327" y="62"/>
                  </a:lnTo>
                  <a:lnTo>
                    <a:pt x="330" y="56"/>
                  </a:lnTo>
                  <a:lnTo>
                    <a:pt x="328" y="49"/>
                  </a:lnTo>
                  <a:lnTo>
                    <a:pt x="330" y="44"/>
                  </a:lnTo>
                  <a:lnTo>
                    <a:pt x="330" y="40"/>
                  </a:lnTo>
                  <a:lnTo>
                    <a:pt x="330" y="37"/>
                  </a:lnTo>
                  <a:lnTo>
                    <a:pt x="333" y="31"/>
                  </a:lnTo>
                  <a:lnTo>
                    <a:pt x="336" y="28"/>
                  </a:lnTo>
                  <a:lnTo>
                    <a:pt x="336" y="25"/>
                  </a:lnTo>
                  <a:lnTo>
                    <a:pt x="333" y="19"/>
                  </a:lnTo>
                  <a:lnTo>
                    <a:pt x="330" y="16"/>
                  </a:lnTo>
                  <a:lnTo>
                    <a:pt x="330" y="13"/>
                  </a:lnTo>
                  <a:lnTo>
                    <a:pt x="327" y="10"/>
                  </a:lnTo>
                  <a:lnTo>
                    <a:pt x="324" y="7"/>
                  </a:lnTo>
                  <a:lnTo>
                    <a:pt x="324" y="4"/>
                  </a:lnTo>
                  <a:lnTo>
                    <a:pt x="327" y="1"/>
                  </a:lnTo>
                  <a:lnTo>
                    <a:pt x="325" y="0"/>
                  </a:lnTo>
                  <a:lnTo>
                    <a:pt x="1" y="86"/>
                  </a:lnTo>
                  <a:lnTo>
                    <a:pt x="0" y="87"/>
                  </a:lnTo>
                  <a:lnTo>
                    <a:pt x="1" y="92"/>
                  </a:lnTo>
                  <a:lnTo>
                    <a:pt x="4" y="127"/>
                  </a:lnTo>
                  <a:lnTo>
                    <a:pt x="11" y="136"/>
                  </a:lnTo>
                  <a:lnTo>
                    <a:pt x="13" y="154"/>
                  </a:lnTo>
                  <a:lnTo>
                    <a:pt x="14" y="171"/>
                  </a:lnTo>
                  <a:lnTo>
                    <a:pt x="17" y="184"/>
                  </a:lnTo>
                  <a:lnTo>
                    <a:pt x="29" y="199"/>
                  </a:lnTo>
                  <a:lnTo>
                    <a:pt x="38" y="214"/>
                  </a:lnTo>
                  <a:lnTo>
                    <a:pt x="45" y="236"/>
                  </a:lnTo>
                  <a:lnTo>
                    <a:pt x="53" y="270"/>
                  </a:lnTo>
                  <a:lnTo>
                    <a:pt x="47" y="280"/>
                  </a:lnTo>
                  <a:lnTo>
                    <a:pt x="44" y="301"/>
                  </a:lnTo>
                  <a:lnTo>
                    <a:pt x="42" y="315"/>
                  </a:lnTo>
                  <a:lnTo>
                    <a:pt x="44" y="330"/>
                  </a:lnTo>
                  <a:lnTo>
                    <a:pt x="51" y="342"/>
                  </a:lnTo>
                  <a:lnTo>
                    <a:pt x="56" y="356"/>
                  </a:lnTo>
                  <a:lnTo>
                    <a:pt x="63" y="365"/>
                  </a:lnTo>
                  <a:lnTo>
                    <a:pt x="66" y="375"/>
                  </a:lnTo>
                  <a:lnTo>
                    <a:pt x="70" y="387"/>
                  </a:lnTo>
                  <a:lnTo>
                    <a:pt x="75" y="394"/>
                  </a:lnTo>
                  <a:lnTo>
                    <a:pt x="75" y="400"/>
                  </a:lnTo>
                  <a:lnTo>
                    <a:pt x="72" y="413"/>
                  </a:lnTo>
                  <a:lnTo>
                    <a:pt x="70" y="428"/>
                  </a:lnTo>
                  <a:lnTo>
                    <a:pt x="72" y="435"/>
                  </a:lnTo>
                  <a:lnTo>
                    <a:pt x="73" y="440"/>
                  </a:lnTo>
                  <a:lnTo>
                    <a:pt x="78" y="441"/>
                  </a:lnTo>
                  <a:lnTo>
                    <a:pt x="81" y="440"/>
                  </a:lnTo>
                  <a:lnTo>
                    <a:pt x="81" y="432"/>
                  </a:lnTo>
                  <a:lnTo>
                    <a:pt x="88" y="426"/>
                  </a:lnTo>
                  <a:lnTo>
                    <a:pt x="96" y="425"/>
                  </a:lnTo>
                  <a:lnTo>
                    <a:pt x="107" y="444"/>
                  </a:lnTo>
                  <a:lnTo>
                    <a:pt x="113" y="459"/>
                  </a:lnTo>
                  <a:lnTo>
                    <a:pt x="122" y="509"/>
                  </a:lnTo>
                  <a:lnTo>
                    <a:pt x="138" y="582"/>
                  </a:lnTo>
                  <a:lnTo>
                    <a:pt x="149" y="626"/>
                  </a:lnTo>
                  <a:lnTo>
                    <a:pt x="156" y="640"/>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7" name="Freeform 198"/>
            <p:cNvSpPr>
              <a:spLocks/>
            </p:cNvSpPr>
            <p:nvPr/>
          </p:nvSpPr>
          <p:spPr bwMode="auto">
            <a:xfrm>
              <a:off x="3174566" y="3622789"/>
              <a:ext cx="93417" cy="189918"/>
            </a:xfrm>
            <a:custGeom>
              <a:avLst/>
              <a:gdLst>
                <a:gd name="T0" fmla="*/ 322 w 334"/>
                <a:gd name="T1" fmla="*/ 588 h 704"/>
                <a:gd name="T2" fmla="*/ 306 w 334"/>
                <a:gd name="T3" fmla="*/ 588 h 704"/>
                <a:gd name="T4" fmla="*/ 288 w 334"/>
                <a:gd name="T5" fmla="*/ 598 h 704"/>
                <a:gd name="T6" fmla="*/ 265 w 334"/>
                <a:gd name="T7" fmla="*/ 621 h 704"/>
                <a:gd name="T8" fmla="*/ 261 w 334"/>
                <a:gd name="T9" fmla="*/ 638 h 704"/>
                <a:gd name="T10" fmla="*/ 208 w 334"/>
                <a:gd name="T11" fmla="*/ 665 h 704"/>
                <a:gd name="T12" fmla="*/ 30 w 334"/>
                <a:gd name="T13" fmla="*/ 696 h 704"/>
                <a:gd name="T14" fmla="*/ 16 w 334"/>
                <a:gd name="T15" fmla="*/ 687 h 704"/>
                <a:gd name="T16" fmla="*/ 15 w 334"/>
                <a:gd name="T17" fmla="*/ 663 h 704"/>
                <a:gd name="T18" fmla="*/ 15 w 334"/>
                <a:gd name="T19" fmla="*/ 648 h 704"/>
                <a:gd name="T20" fmla="*/ 19 w 334"/>
                <a:gd name="T21" fmla="*/ 632 h 704"/>
                <a:gd name="T22" fmla="*/ 18 w 334"/>
                <a:gd name="T23" fmla="*/ 615 h 704"/>
                <a:gd name="T24" fmla="*/ 12 w 334"/>
                <a:gd name="T25" fmla="*/ 598 h 704"/>
                <a:gd name="T26" fmla="*/ 10 w 334"/>
                <a:gd name="T27" fmla="*/ 576 h 704"/>
                <a:gd name="T28" fmla="*/ 9 w 334"/>
                <a:gd name="T29" fmla="*/ 548 h 704"/>
                <a:gd name="T30" fmla="*/ 6 w 334"/>
                <a:gd name="T31" fmla="*/ 535 h 704"/>
                <a:gd name="T32" fmla="*/ 0 w 334"/>
                <a:gd name="T33" fmla="*/ 496 h 704"/>
                <a:gd name="T34" fmla="*/ 6 w 334"/>
                <a:gd name="T35" fmla="*/ 482 h 704"/>
                <a:gd name="T36" fmla="*/ 4 w 334"/>
                <a:gd name="T37" fmla="*/ 455 h 704"/>
                <a:gd name="T38" fmla="*/ 15 w 334"/>
                <a:gd name="T39" fmla="*/ 437 h 704"/>
                <a:gd name="T40" fmla="*/ 15 w 334"/>
                <a:gd name="T41" fmla="*/ 410 h 704"/>
                <a:gd name="T42" fmla="*/ 21 w 334"/>
                <a:gd name="T43" fmla="*/ 395 h 704"/>
                <a:gd name="T44" fmla="*/ 22 w 334"/>
                <a:gd name="T45" fmla="*/ 378 h 704"/>
                <a:gd name="T46" fmla="*/ 22 w 334"/>
                <a:gd name="T47" fmla="*/ 365 h 704"/>
                <a:gd name="T48" fmla="*/ 25 w 334"/>
                <a:gd name="T49" fmla="*/ 349 h 704"/>
                <a:gd name="T50" fmla="*/ 24 w 334"/>
                <a:gd name="T51" fmla="*/ 336 h 704"/>
                <a:gd name="T52" fmla="*/ 15 w 334"/>
                <a:gd name="T53" fmla="*/ 318 h 704"/>
                <a:gd name="T54" fmla="*/ 9 w 334"/>
                <a:gd name="T55" fmla="*/ 300 h 704"/>
                <a:gd name="T56" fmla="*/ 24 w 334"/>
                <a:gd name="T57" fmla="*/ 281 h 704"/>
                <a:gd name="T58" fmla="*/ 40 w 334"/>
                <a:gd name="T59" fmla="*/ 276 h 704"/>
                <a:gd name="T60" fmla="*/ 49 w 334"/>
                <a:gd name="T61" fmla="*/ 262 h 704"/>
                <a:gd name="T62" fmla="*/ 66 w 334"/>
                <a:gd name="T63" fmla="*/ 247 h 704"/>
                <a:gd name="T64" fmla="*/ 75 w 334"/>
                <a:gd name="T65" fmla="*/ 228 h 704"/>
                <a:gd name="T66" fmla="*/ 78 w 334"/>
                <a:gd name="T67" fmla="*/ 211 h 704"/>
                <a:gd name="T68" fmla="*/ 80 w 334"/>
                <a:gd name="T69" fmla="*/ 204 h 704"/>
                <a:gd name="T70" fmla="*/ 77 w 334"/>
                <a:gd name="T71" fmla="*/ 190 h 704"/>
                <a:gd name="T72" fmla="*/ 66 w 334"/>
                <a:gd name="T73" fmla="*/ 178 h 704"/>
                <a:gd name="T74" fmla="*/ 56 w 334"/>
                <a:gd name="T75" fmla="*/ 161 h 704"/>
                <a:gd name="T76" fmla="*/ 62 w 334"/>
                <a:gd name="T77" fmla="*/ 139 h 704"/>
                <a:gd name="T78" fmla="*/ 68 w 334"/>
                <a:gd name="T79" fmla="*/ 123 h 704"/>
                <a:gd name="T80" fmla="*/ 62 w 334"/>
                <a:gd name="T81" fmla="*/ 108 h 704"/>
                <a:gd name="T82" fmla="*/ 59 w 334"/>
                <a:gd name="T83" fmla="*/ 96 h 704"/>
                <a:gd name="T84" fmla="*/ 59 w 334"/>
                <a:gd name="T85" fmla="*/ 85 h 704"/>
                <a:gd name="T86" fmla="*/ 63 w 334"/>
                <a:gd name="T87" fmla="*/ 67 h 704"/>
                <a:gd name="T88" fmla="*/ 65 w 334"/>
                <a:gd name="T89" fmla="*/ 52 h 704"/>
                <a:gd name="T90" fmla="*/ 68 w 334"/>
                <a:gd name="T91" fmla="*/ 33 h 704"/>
                <a:gd name="T92" fmla="*/ 71 w 334"/>
                <a:gd name="T93" fmla="*/ 23 h 704"/>
                <a:gd name="T94" fmla="*/ 78 w 334"/>
                <a:gd name="T95" fmla="*/ 12 h 704"/>
                <a:gd name="T96" fmla="*/ 89 w 334"/>
                <a:gd name="T97" fmla="*/ 20 h 704"/>
                <a:gd name="T98" fmla="*/ 105 w 334"/>
                <a:gd name="T99" fmla="*/ 18 h 704"/>
                <a:gd name="T100" fmla="*/ 111 w 334"/>
                <a:gd name="T101" fmla="*/ 11 h 704"/>
                <a:gd name="T102" fmla="*/ 115 w 334"/>
                <a:gd name="T103" fmla="*/ 0 h 704"/>
                <a:gd name="T104" fmla="*/ 254 w 334"/>
                <a:gd name="T105" fmla="*/ 451 h 704"/>
                <a:gd name="T106" fmla="*/ 279 w 334"/>
                <a:gd name="T107" fmla="*/ 490 h 704"/>
                <a:gd name="T108" fmla="*/ 309 w 334"/>
                <a:gd name="T109" fmla="*/ 527 h 704"/>
                <a:gd name="T110" fmla="*/ 334 w 334"/>
                <a:gd name="T111" fmla="*/ 539 h 704"/>
                <a:gd name="T112" fmla="*/ 331 w 334"/>
                <a:gd name="T113" fmla="*/ 548 h 704"/>
                <a:gd name="T114" fmla="*/ 325 w 334"/>
                <a:gd name="T115" fmla="*/ 569 h 704"/>
                <a:gd name="T116" fmla="*/ 325 w 334"/>
                <a:gd name="T117" fmla="*/ 589 h 7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4"/>
                <a:gd name="T178" fmla="*/ 0 h 704"/>
                <a:gd name="T179" fmla="*/ 334 w 334"/>
                <a:gd name="T180" fmla="*/ 704 h 7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4" h="704">
                  <a:moveTo>
                    <a:pt x="325" y="589"/>
                  </a:moveTo>
                  <a:lnTo>
                    <a:pt x="325" y="586"/>
                  </a:lnTo>
                  <a:lnTo>
                    <a:pt x="323" y="586"/>
                  </a:lnTo>
                  <a:lnTo>
                    <a:pt x="322" y="588"/>
                  </a:lnTo>
                  <a:lnTo>
                    <a:pt x="319" y="591"/>
                  </a:lnTo>
                  <a:lnTo>
                    <a:pt x="316" y="588"/>
                  </a:lnTo>
                  <a:lnTo>
                    <a:pt x="313" y="586"/>
                  </a:lnTo>
                  <a:lnTo>
                    <a:pt x="306" y="588"/>
                  </a:lnTo>
                  <a:lnTo>
                    <a:pt x="300" y="589"/>
                  </a:lnTo>
                  <a:lnTo>
                    <a:pt x="300" y="592"/>
                  </a:lnTo>
                  <a:lnTo>
                    <a:pt x="295" y="597"/>
                  </a:lnTo>
                  <a:lnTo>
                    <a:pt x="288" y="598"/>
                  </a:lnTo>
                  <a:lnTo>
                    <a:pt x="283" y="603"/>
                  </a:lnTo>
                  <a:lnTo>
                    <a:pt x="283" y="615"/>
                  </a:lnTo>
                  <a:lnTo>
                    <a:pt x="271" y="615"/>
                  </a:lnTo>
                  <a:lnTo>
                    <a:pt x="265" y="621"/>
                  </a:lnTo>
                  <a:lnTo>
                    <a:pt x="264" y="625"/>
                  </a:lnTo>
                  <a:lnTo>
                    <a:pt x="267" y="636"/>
                  </a:lnTo>
                  <a:lnTo>
                    <a:pt x="265" y="638"/>
                  </a:lnTo>
                  <a:lnTo>
                    <a:pt x="261" y="638"/>
                  </a:lnTo>
                  <a:lnTo>
                    <a:pt x="256" y="641"/>
                  </a:lnTo>
                  <a:lnTo>
                    <a:pt x="253" y="644"/>
                  </a:lnTo>
                  <a:lnTo>
                    <a:pt x="248" y="654"/>
                  </a:lnTo>
                  <a:lnTo>
                    <a:pt x="208" y="665"/>
                  </a:lnTo>
                  <a:lnTo>
                    <a:pt x="37" y="703"/>
                  </a:lnTo>
                  <a:lnTo>
                    <a:pt x="37" y="704"/>
                  </a:lnTo>
                  <a:lnTo>
                    <a:pt x="34" y="699"/>
                  </a:lnTo>
                  <a:lnTo>
                    <a:pt x="30" y="696"/>
                  </a:lnTo>
                  <a:lnTo>
                    <a:pt x="27" y="696"/>
                  </a:lnTo>
                  <a:lnTo>
                    <a:pt x="25" y="693"/>
                  </a:lnTo>
                  <a:lnTo>
                    <a:pt x="21" y="691"/>
                  </a:lnTo>
                  <a:lnTo>
                    <a:pt x="16" y="687"/>
                  </a:lnTo>
                  <a:lnTo>
                    <a:pt x="13" y="678"/>
                  </a:lnTo>
                  <a:lnTo>
                    <a:pt x="12" y="674"/>
                  </a:lnTo>
                  <a:lnTo>
                    <a:pt x="12" y="666"/>
                  </a:lnTo>
                  <a:lnTo>
                    <a:pt x="15" y="663"/>
                  </a:lnTo>
                  <a:lnTo>
                    <a:pt x="12" y="656"/>
                  </a:lnTo>
                  <a:lnTo>
                    <a:pt x="12" y="653"/>
                  </a:lnTo>
                  <a:lnTo>
                    <a:pt x="13" y="650"/>
                  </a:lnTo>
                  <a:lnTo>
                    <a:pt x="15" y="648"/>
                  </a:lnTo>
                  <a:lnTo>
                    <a:pt x="21" y="644"/>
                  </a:lnTo>
                  <a:lnTo>
                    <a:pt x="21" y="638"/>
                  </a:lnTo>
                  <a:lnTo>
                    <a:pt x="22" y="635"/>
                  </a:lnTo>
                  <a:lnTo>
                    <a:pt x="19" y="632"/>
                  </a:lnTo>
                  <a:lnTo>
                    <a:pt x="18" y="624"/>
                  </a:lnTo>
                  <a:lnTo>
                    <a:pt x="18" y="621"/>
                  </a:lnTo>
                  <a:lnTo>
                    <a:pt x="18" y="619"/>
                  </a:lnTo>
                  <a:lnTo>
                    <a:pt x="18" y="615"/>
                  </a:lnTo>
                  <a:lnTo>
                    <a:pt x="18" y="610"/>
                  </a:lnTo>
                  <a:lnTo>
                    <a:pt x="18" y="607"/>
                  </a:lnTo>
                  <a:lnTo>
                    <a:pt x="15" y="601"/>
                  </a:lnTo>
                  <a:lnTo>
                    <a:pt x="12" y="598"/>
                  </a:lnTo>
                  <a:lnTo>
                    <a:pt x="12" y="591"/>
                  </a:lnTo>
                  <a:lnTo>
                    <a:pt x="12" y="585"/>
                  </a:lnTo>
                  <a:lnTo>
                    <a:pt x="12" y="580"/>
                  </a:lnTo>
                  <a:lnTo>
                    <a:pt x="10" y="576"/>
                  </a:lnTo>
                  <a:lnTo>
                    <a:pt x="10" y="566"/>
                  </a:lnTo>
                  <a:lnTo>
                    <a:pt x="12" y="560"/>
                  </a:lnTo>
                  <a:lnTo>
                    <a:pt x="12" y="556"/>
                  </a:lnTo>
                  <a:lnTo>
                    <a:pt x="9" y="548"/>
                  </a:lnTo>
                  <a:lnTo>
                    <a:pt x="9" y="545"/>
                  </a:lnTo>
                  <a:lnTo>
                    <a:pt x="6" y="542"/>
                  </a:lnTo>
                  <a:lnTo>
                    <a:pt x="6" y="538"/>
                  </a:lnTo>
                  <a:lnTo>
                    <a:pt x="6" y="535"/>
                  </a:lnTo>
                  <a:lnTo>
                    <a:pt x="4" y="511"/>
                  </a:lnTo>
                  <a:lnTo>
                    <a:pt x="1" y="507"/>
                  </a:lnTo>
                  <a:lnTo>
                    <a:pt x="0" y="502"/>
                  </a:lnTo>
                  <a:lnTo>
                    <a:pt x="0" y="496"/>
                  </a:lnTo>
                  <a:lnTo>
                    <a:pt x="1" y="493"/>
                  </a:lnTo>
                  <a:lnTo>
                    <a:pt x="3" y="490"/>
                  </a:lnTo>
                  <a:lnTo>
                    <a:pt x="4" y="485"/>
                  </a:lnTo>
                  <a:lnTo>
                    <a:pt x="6" y="482"/>
                  </a:lnTo>
                  <a:lnTo>
                    <a:pt x="4" y="474"/>
                  </a:lnTo>
                  <a:lnTo>
                    <a:pt x="6" y="468"/>
                  </a:lnTo>
                  <a:lnTo>
                    <a:pt x="6" y="461"/>
                  </a:lnTo>
                  <a:lnTo>
                    <a:pt x="4" y="455"/>
                  </a:lnTo>
                  <a:lnTo>
                    <a:pt x="6" y="451"/>
                  </a:lnTo>
                  <a:lnTo>
                    <a:pt x="9" y="446"/>
                  </a:lnTo>
                  <a:lnTo>
                    <a:pt x="12" y="442"/>
                  </a:lnTo>
                  <a:lnTo>
                    <a:pt x="15" y="437"/>
                  </a:lnTo>
                  <a:lnTo>
                    <a:pt x="18" y="428"/>
                  </a:lnTo>
                  <a:lnTo>
                    <a:pt x="18" y="422"/>
                  </a:lnTo>
                  <a:lnTo>
                    <a:pt x="18" y="415"/>
                  </a:lnTo>
                  <a:lnTo>
                    <a:pt x="15" y="410"/>
                  </a:lnTo>
                  <a:lnTo>
                    <a:pt x="18" y="407"/>
                  </a:lnTo>
                  <a:lnTo>
                    <a:pt x="16" y="404"/>
                  </a:lnTo>
                  <a:lnTo>
                    <a:pt x="18" y="399"/>
                  </a:lnTo>
                  <a:lnTo>
                    <a:pt x="21" y="395"/>
                  </a:lnTo>
                  <a:lnTo>
                    <a:pt x="22" y="393"/>
                  </a:lnTo>
                  <a:lnTo>
                    <a:pt x="24" y="386"/>
                  </a:lnTo>
                  <a:lnTo>
                    <a:pt x="24" y="380"/>
                  </a:lnTo>
                  <a:lnTo>
                    <a:pt x="22" y="378"/>
                  </a:lnTo>
                  <a:lnTo>
                    <a:pt x="21" y="377"/>
                  </a:lnTo>
                  <a:lnTo>
                    <a:pt x="18" y="374"/>
                  </a:lnTo>
                  <a:lnTo>
                    <a:pt x="21" y="371"/>
                  </a:lnTo>
                  <a:lnTo>
                    <a:pt x="22" y="365"/>
                  </a:lnTo>
                  <a:lnTo>
                    <a:pt x="22" y="362"/>
                  </a:lnTo>
                  <a:lnTo>
                    <a:pt x="24" y="353"/>
                  </a:lnTo>
                  <a:lnTo>
                    <a:pt x="24" y="349"/>
                  </a:lnTo>
                  <a:lnTo>
                    <a:pt x="25" y="349"/>
                  </a:lnTo>
                  <a:lnTo>
                    <a:pt x="25" y="345"/>
                  </a:lnTo>
                  <a:lnTo>
                    <a:pt x="22" y="343"/>
                  </a:lnTo>
                  <a:lnTo>
                    <a:pt x="22" y="340"/>
                  </a:lnTo>
                  <a:lnTo>
                    <a:pt x="24" y="336"/>
                  </a:lnTo>
                  <a:lnTo>
                    <a:pt x="19" y="328"/>
                  </a:lnTo>
                  <a:lnTo>
                    <a:pt x="15" y="324"/>
                  </a:lnTo>
                  <a:lnTo>
                    <a:pt x="15" y="321"/>
                  </a:lnTo>
                  <a:lnTo>
                    <a:pt x="15" y="318"/>
                  </a:lnTo>
                  <a:lnTo>
                    <a:pt x="15" y="313"/>
                  </a:lnTo>
                  <a:lnTo>
                    <a:pt x="13" y="309"/>
                  </a:lnTo>
                  <a:lnTo>
                    <a:pt x="12" y="303"/>
                  </a:lnTo>
                  <a:lnTo>
                    <a:pt x="9" y="300"/>
                  </a:lnTo>
                  <a:lnTo>
                    <a:pt x="13" y="290"/>
                  </a:lnTo>
                  <a:lnTo>
                    <a:pt x="15" y="287"/>
                  </a:lnTo>
                  <a:lnTo>
                    <a:pt x="19" y="284"/>
                  </a:lnTo>
                  <a:lnTo>
                    <a:pt x="24" y="281"/>
                  </a:lnTo>
                  <a:lnTo>
                    <a:pt x="30" y="279"/>
                  </a:lnTo>
                  <a:lnTo>
                    <a:pt x="33" y="276"/>
                  </a:lnTo>
                  <a:lnTo>
                    <a:pt x="36" y="276"/>
                  </a:lnTo>
                  <a:lnTo>
                    <a:pt x="40" y="276"/>
                  </a:lnTo>
                  <a:lnTo>
                    <a:pt x="43" y="274"/>
                  </a:lnTo>
                  <a:lnTo>
                    <a:pt x="46" y="271"/>
                  </a:lnTo>
                  <a:lnTo>
                    <a:pt x="49" y="268"/>
                  </a:lnTo>
                  <a:lnTo>
                    <a:pt x="49" y="262"/>
                  </a:lnTo>
                  <a:lnTo>
                    <a:pt x="51" y="259"/>
                  </a:lnTo>
                  <a:lnTo>
                    <a:pt x="56" y="256"/>
                  </a:lnTo>
                  <a:lnTo>
                    <a:pt x="62" y="253"/>
                  </a:lnTo>
                  <a:lnTo>
                    <a:pt x="66" y="247"/>
                  </a:lnTo>
                  <a:lnTo>
                    <a:pt x="69" y="243"/>
                  </a:lnTo>
                  <a:lnTo>
                    <a:pt x="71" y="235"/>
                  </a:lnTo>
                  <a:lnTo>
                    <a:pt x="72" y="229"/>
                  </a:lnTo>
                  <a:lnTo>
                    <a:pt x="75" y="228"/>
                  </a:lnTo>
                  <a:lnTo>
                    <a:pt x="78" y="226"/>
                  </a:lnTo>
                  <a:lnTo>
                    <a:pt x="78" y="222"/>
                  </a:lnTo>
                  <a:lnTo>
                    <a:pt x="80" y="217"/>
                  </a:lnTo>
                  <a:lnTo>
                    <a:pt x="78" y="211"/>
                  </a:lnTo>
                  <a:lnTo>
                    <a:pt x="75" y="210"/>
                  </a:lnTo>
                  <a:lnTo>
                    <a:pt x="74" y="208"/>
                  </a:lnTo>
                  <a:lnTo>
                    <a:pt x="75" y="205"/>
                  </a:lnTo>
                  <a:lnTo>
                    <a:pt x="80" y="204"/>
                  </a:lnTo>
                  <a:lnTo>
                    <a:pt x="80" y="201"/>
                  </a:lnTo>
                  <a:lnTo>
                    <a:pt x="80" y="196"/>
                  </a:lnTo>
                  <a:lnTo>
                    <a:pt x="77" y="194"/>
                  </a:lnTo>
                  <a:lnTo>
                    <a:pt x="77" y="190"/>
                  </a:lnTo>
                  <a:lnTo>
                    <a:pt x="74" y="187"/>
                  </a:lnTo>
                  <a:lnTo>
                    <a:pt x="71" y="185"/>
                  </a:lnTo>
                  <a:lnTo>
                    <a:pt x="68" y="184"/>
                  </a:lnTo>
                  <a:lnTo>
                    <a:pt x="66" y="178"/>
                  </a:lnTo>
                  <a:lnTo>
                    <a:pt x="63" y="172"/>
                  </a:lnTo>
                  <a:lnTo>
                    <a:pt x="59" y="169"/>
                  </a:lnTo>
                  <a:lnTo>
                    <a:pt x="54" y="163"/>
                  </a:lnTo>
                  <a:lnTo>
                    <a:pt x="56" y="161"/>
                  </a:lnTo>
                  <a:lnTo>
                    <a:pt x="59" y="157"/>
                  </a:lnTo>
                  <a:lnTo>
                    <a:pt x="62" y="151"/>
                  </a:lnTo>
                  <a:lnTo>
                    <a:pt x="60" y="144"/>
                  </a:lnTo>
                  <a:lnTo>
                    <a:pt x="62" y="139"/>
                  </a:lnTo>
                  <a:lnTo>
                    <a:pt x="62" y="135"/>
                  </a:lnTo>
                  <a:lnTo>
                    <a:pt x="62" y="132"/>
                  </a:lnTo>
                  <a:lnTo>
                    <a:pt x="65" y="126"/>
                  </a:lnTo>
                  <a:lnTo>
                    <a:pt x="68" y="123"/>
                  </a:lnTo>
                  <a:lnTo>
                    <a:pt x="68" y="120"/>
                  </a:lnTo>
                  <a:lnTo>
                    <a:pt x="65" y="114"/>
                  </a:lnTo>
                  <a:lnTo>
                    <a:pt x="62" y="111"/>
                  </a:lnTo>
                  <a:lnTo>
                    <a:pt x="62" y="108"/>
                  </a:lnTo>
                  <a:lnTo>
                    <a:pt x="59" y="105"/>
                  </a:lnTo>
                  <a:lnTo>
                    <a:pt x="56" y="102"/>
                  </a:lnTo>
                  <a:lnTo>
                    <a:pt x="56" y="99"/>
                  </a:lnTo>
                  <a:lnTo>
                    <a:pt x="59" y="96"/>
                  </a:lnTo>
                  <a:lnTo>
                    <a:pt x="62" y="96"/>
                  </a:lnTo>
                  <a:lnTo>
                    <a:pt x="60" y="91"/>
                  </a:lnTo>
                  <a:lnTo>
                    <a:pt x="62" y="86"/>
                  </a:lnTo>
                  <a:lnTo>
                    <a:pt x="59" y="85"/>
                  </a:lnTo>
                  <a:lnTo>
                    <a:pt x="59" y="80"/>
                  </a:lnTo>
                  <a:lnTo>
                    <a:pt x="60" y="74"/>
                  </a:lnTo>
                  <a:lnTo>
                    <a:pt x="62" y="73"/>
                  </a:lnTo>
                  <a:lnTo>
                    <a:pt x="63" y="67"/>
                  </a:lnTo>
                  <a:lnTo>
                    <a:pt x="66" y="62"/>
                  </a:lnTo>
                  <a:lnTo>
                    <a:pt x="65" y="60"/>
                  </a:lnTo>
                  <a:lnTo>
                    <a:pt x="63" y="58"/>
                  </a:lnTo>
                  <a:lnTo>
                    <a:pt x="65" y="52"/>
                  </a:lnTo>
                  <a:lnTo>
                    <a:pt x="65" y="45"/>
                  </a:lnTo>
                  <a:lnTo>
                    <a:pt x="65" y="40"/>
                  </a:lnTo>
                  <a:lnTo>
                    <a:pt x="60" y="36"/>
                  </a:lnTo>
                  <a:lnTo>
                    <a:pt x="68" y="33"/>
                  </a:lnTo>
                  <a:lnTo>
                    <a:pt x="68" y="29"/>
                  </a:lnTo>
                  <a:lnTo>
                    <a:pt x="69" y="27"/>
                  </a:lnTo>
                  <a:lnTo>
                    <a:pt x="69" y="24"/>
                  </a:lnTo>
                  <a:lnTo>
                    <a:pt x="71" y="23"/>
                  </a:lnTo>
                  <a:lnTo>
                    <a:pt x="72" y="21"/>
                  </a:lnTo>
                  <a:lnTo>
                    <a:pt x="74" y="18"/>
                  </a:lnTo>
                  <a:lnTo>
                    <a:pt x="77" y="17"/>
                  </a:lnTo>
                  <a:lnTo>
                    <a:pt x="78" y="12"/>
                  </a:lnTo>
                  <a:lnTo>
                    <a:pt x="83" y="14"/>
                  </a:lnTo>
                  <a:lnTo>
                    <a:pt x="84" y="17"/>
                  </a:lnTo>
                  <a:lnTo>
                    <a:pt x="87" y="18"/>
                  </a:lnTo>
                  <a:lnTo>
                    <a:pt x="89" y="20"/>
                  </a:lnTo>
                  <a:lnTo>
                    <a:pt x="92" y="21"/>
                  </a:lnTo>
                  <a:lnTo>
                    <a:pt x="96" y="21"/>
                  </a:lnTo>
                  <a:lnTo>
                    <a:pt x="101" y="21"/>
                  </a:lnTo>
                  <a:lnTo>
                    <a:pt x="105" y="18"/>
                  </a:lnTo>
                  <a:lnTo>
                    <a:pt x="108" y="18"/>
                  </a:lnTo>
                  <a:lnTo>
                    <a:pt x="111" y="18"/>
                  </a:lnTo>
                  <a:lnTo>
                    <a:pt x="111" y="15"/>
                  </a:lnTo>
                  <a:lnTo>
                    <a:pt x="111" y="11"/>
                  </a:lnTo>
                  <a:lnTo>
                    <a:pt x="112" y="8"/>
                  </a:lnTo>
                  <a:lnTo>
                    <a:pt x="112" y="6"/>
                  </a:lnTo>
                  <a:lnTo>
                    <a:pt x="112" y="3"/>
                  </a:lnTo>
                  <a:lnTo>
                    <a:pt x="115" y="0"/>
                  </a:lnTo>
                  <a:lnTo>
                    <a:pt x="185" y="216"/>
                  </a:lnTo>
                  <a:lnTo>
                    <a:pt x="247" y="421"/>
                  </a:lnTo>
                  <a:lnTo>
                    <a:pt x="253" y="425"/>
                  </a:lnTo>
                  <a:lnTo>
                    <a:pt x="254" y="451"/>
                  </a:lnTo>
                  <a:lnTo>
                    <a:pt x="256" y="464"/>
                  </a:lnTo>
                  <a:lnTo>
                    <a:pt x="257" y="474"/>
                  </a:lnTo>
                  <a:lnTo>
                    <a:pt x="265" y="482"/>
                  </a:lnTo>
                  <a:lnTo>
                    <a:pt x="279" y="490"/>
                  </a:lnTo>
                  <a:lnTo>
                    <a:pt x="288" y="495"/>
                  </a:lnTo>
                  <a:lnTo>
                    <a:pt x="295" y="496"/>
                  </a:lnTo>
                  <a:lnTo>
                    <a:pt x="300" y="521"/>
                  </a:lnTo>
                  <a:lnTo>
                    <a:pt x="309" y="527"/>
                  </a:lnTo>
                  <a:lnTo>
                    <a:pt x="323" y="539"/>
                  </a:lnTo>
                  <a:lnTo>
                    <a:pt x="331" y="539"/>
                  </a:lnTo>
                  <a:lnTo>
                    <a:pt x="334" y="536"/>
                  </a:lnTo>
                  <a:lnTo>
                    <a:pt x="334" y="539"/>
                  </a:lnTo>
                  <a:lnTo>
                    <a:pt x="334" y="542"/>
                  </a:lnTo>
                  <a:lnTo>
                    <a:pt x="331" y="544"/>
                  </a:lnTo>
                  <a:lnTo>
                    <a:pt x="331" y="545"/>
                  </a:lnTo>
                  <a:lnTo>
                    <a:pt x="331" y="548"/>
                  </a:lnTo>
                  <a:lnTo>
                    <a:pt x="328" y="553"/>
                  </a:lnTo>
                  <a:lnTo>
                    <a:pt x="328" y="560"/>
                  </a:lnTo>
                  <a:lnTo>
                    <a:pt x="326" y="563"/>
                  </a:lnTo>
                  <a:lnTo>
                    <a:pt x="325" y="569"/>
                  </a:lnTo>
                  <a:lnTo>
                    <a:pt x="325" y="577"/>
                  </a:lnTo>
                  <a:lnTo>
                    <a:pt x="325" y="580"/>
                  </a:lnTo>
                  <a:lnTo>
                    <a:pt x="325" y="585"/>
                  </a:lnTo>
                  <a:lnTo>
                    <a:pt x="325" y="589"/>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8" name="Freeform 199"/>
            <p:cNvSpPr>
              <a:spLocks/>
            </p:cNvSpPr>
            <p:nvPr/>
          </p:nvSpPr>
          <p:spPr bwMode="auto">
            <a:xfrm>
              <a:off x="3086950" y="3932820"/>
              <a:ext cx="84137" cy="163225"/>
            </a:xfrm>
            <a:custGeom>
              <a:avLst/>
              <a:gdLst>
                <a:gd name="T0" fmla="*/ 202 w 276"/>
                <a:gd name="T1" fmla="*/ 152 h 612"/>
                <a:gd name="T2" fmla="*/ 228 w 276"/>
                <a:gd name="T3" fmla="*/ 137 h 612"/>
                <a:gd name="T4" fmla="*/ 228 w 276"/>
                <a:gd name="T5" fmla="*/ 115 h 612"/>
                <a:gd name="T6" fmla="*/ 235 w 276"/>
                <a:gd name="T7" fmla="*/ 88 h 612"/>
                <a:gd name="T8" fmla="*/ 135 w 276"/>
                <a:gd name="T9" fmla="*/ 23 h 612"/>
                <a:gd name="T10" fmla="*/ 53 w 276"/>
                <a:gd name="T11" fmla="*/ 6 h 612"/>
                <a:gd name="T12" fmla="*/ 42 w 276"/>
                <a:gd name="T13" fmla="*/ 31 h 612"/>
                <a:gd name="T14" fmla="*/ 40 w 276"/>
                <a:gd name="T15" fmla="*/ 46 h 612"/>
                <a:gd name="T16" fmla="*/ 27 w 276"/>
                <a:gd name="T17" fmla="*/ 73 h 612"/>
                <a:gd name="T18" fmla="*/ 21 w 276"/>
                <a:gd name="T19" fmla="*/ 85 h 612"/>
                <a:gd name="T20" fmla="*/ 3 w 276"/>
                <a:gd name="T21" fmla="*/ 109 h 612"/>
                <a:gd name="T22" fmla="*/ 15 w 276"/>
                <a:gd name="T23" fmla="*/ 125 h 612"/>
                <a:gd name="T24" fmla="*/ 26 w 276"/>
                <a:gd name="T25" fmla="*/ 137 h 612"/>
                <a:gd name="T26" fmla="*/ 18 w 276"/>
                <a:gd name="T27" fmla="*/ 158 h 612"/>
                <a:gd name="T28" fmla="*/ 8 w 276"/>
                <a:gd name="T29" fmla="*/ 167 h 612"/>
                <a:gd name="T30" fmla="*/ 11 w 276"/>
                <a:gd name="T31" fmla="*/ 192 h 612"/>
                <a:gd name="T32" fmla="*/ 18 w 276"/>
                <a:gd name="T33" fmla="*/ 215 h 612"/>
                <a:gd name="T34" fmla="*/ 39 w 276"/>
                <a:gd name="T35" fmla="*/ 214 h 612"/>
                <a:gd name="T36" fmla="*/ 49 w 276"/>
                <a:gd name="T37" fmla="*/ 242 h 612"/>
                <a:gd name="T38" fmla="*/ 67 w 276"/>
                <a:gd name="T39" fmla="*/ 248 h 612"/>
                <a:gd name="T40" fmla="*/ 85 w 276"/>
                <a:gd name="T41" fmla="*/ 266 h 612"/>
                <a:gd name="T42" fmla="*/ 102 w 276"/>
                <a:gd name="T43" fmla="*/ 277 h 612"/>
                <a:gd name="T44" fmla="*/ 124 w 276"/>
                <a:gd name="T45" fmla="*/ 290 h 612"/>
                <a:gd name="T46" fmla="*/ 124 w 276"/>
                <a:gd name="T47" fmla="*/ 305 h 612"/>
                <a:gd name="T48" fmla="*/ 114 w 276"/>
                <a:gd name="T49" fmla="*/ 314 h 612"/>
                <a:gd name="T50" fmla="*/ 89 w 276"/>
                <a:gd name="T51" fmla="*/ 338 h 612"/>
                <a:gd name="T52" fmla="*/ 68 w 276"/>
                <a:gd name="T53" fmla="*/ 363 h 612"/>
                <a:gd name="T54" fmla="*/ 68 w 276"/>
                <a:gd name="T55" fmla="*/ 378 h 612"/>
                <a:gd name="T56" fmla="*/ 47 w 276"/>
                <a:gd name="T57" fmla="*/ 397 h 612"/>
                <a:gd name="T58" fmla="*/ 26 w 276"/>
                <a:gd name="T59" fmla="*/ 413 h 612"/>
                <a:gd name="T60" fmla="*/ 9 w 276"/>
                <a:gd name="T61" fmla="*/ 444 h 612"/>
                <a:gd name="T62" fmla="*/ 0 w 276"/>
                <a:gd name="T63" fmla="*/ 465 h 612"/>
                <a:gd name="T64" fmla="*/ 12 w 276"/>
                <a:gd name="T65" fmla="*/ 490 h 612"/>
                <a:gd name="T66" fmla="*/ 24 w 276"/>
                <a:gd name="T67" fmla="*/ 509 h 612"/>
                <a:gd name="T68" fmla="*/ 50 w 276"/>
                <a:gd name="T69" fmla="*/ 525 h 612"/>
                <a:gd name="T70" fmla="*/ 89 w 276"/>
                <a:gd name="T71" fmla="*/ 540 h 612"/>
                <a:gd name="T72" fmla="*/ 99 w 276"/>
                <a:gd name="T73" fmla="*/ 547 h 612"/>
                <a:gd name="T74" fmla="*/ 110 w 276"/>
                <a:gd name="T75" fmla="*/ 557 h 612"/>
                <a:gd name="T76" fmla="*/ 123 w 276"/>
                <a:gd name="T77" fmla="*/ 547 h 612"/>
                <a:gd name="T78" fmla="*/ 152 w 276"/>
                <a:gd name="T79" fmla="*/ 549 h 612"/>
                <a:gd name="T80" fmla="*/ 161 w 276"/>
                <a:gd name="T81" fmla="*/ 568 h 612"/>
                <a:gd name="T82" fmla="*/ 157 w 276"/>
                <a:gd name="T83" fmla="*/ 603 h 612"/>
                <a:gd name="T84" fmla="*/ 167 w 276"/>
                <a:gd name="T85" fmla="*/ 611 h 612"/>
                <a:gd name="T86" fmla="*/ 188 w 276"/>
                <a:gd name="T87" fmla="*/ 587 h 612"/>
                <a:gd name="T88" fmla="*/ 199 w 276"/>
                <a:gd name="T89" fmla="*/ 539 h 612"/>
                <a:gd name="T90" fmla="*/ 235 w 276"/>
                <a:gd name="T91" fmla="*/ 482 h 612"/>
                <a:gd name="T92" fmla="*/ 259 w 276"/>
                <a:gd name="T93" fmla="*/ 431 h 612"/>
                <a:gd name="T94" fmla="*/ 276 w 276"/>
                <a:gd name="T95" fmla="*/ 361 h 612"/>
                <a:gd name="T96" fmla="*/ 269 w 276"/>
                <a:gd name="T97" fmla="*/ 287 h 612"/>
                <a:gd name="T98" fmla="*/ 267 w 276"/>
                <a:gd name="T99" fmla="*/ 228 h 612"/>
                <a:gd name="T100" fmla="*/ 248 w 276"/>
                <a:gd name="T101" fmla="*/ 186 h 612"/>
                <a:gd name="T102" fmla="*/ 232 w 276"/>
                <a:gd name="T103" fmla="*/ 197 h 612"/>
                <a:gd name="T104" fmla="*/ 213 w 276"/>
                <a:gd name="T105" fmla="*/ 200 h 612"/>
                <a:gd name="T106" fmla="*/ 196 w 276"/>
                <a:gd name="T107" fmla="*/ 181 h 6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6"/>
                <a:gd name="T163" fmla="*/ 0 h 612"/>
                <a:gd name="T164" fmla="*/ 276 w 276"/>
                <a:gd name="T165" fmla="*/ 612 h 6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6" h="612">
                  <a:moveTo>
                    <a:pt x="199" y="174"/>
                  </a:moveTo>
                  <a:lnTo>
                    <a:pt x="201" y="168"/>
                  </a:lnTo>
                  <a:lnTo>
                    <a:pt x="198" y="162"/>
                  </a:lnTo>
                  <a:lnTo>
                    <a:pt x="198" y="155"/>
                  </a:lnTo>
                  <a:lnTo>
                    <a:pt x="202" y="152"/>
                  </a:lnTo>
                  <a:lnTo>
                    <a:pt x="211" y="153"/>
                  </a:lnTo>
                  <a:lnTo>
                    <a:pt x="220" y="152"/>
                  </a:lnTo>
                  <a:lnTo>
                    <a:pt x="226" y="149"/>
                  </a:lnTo>
                  <a:lnTo>
                    <a:pt x="228" y="143"/>
                  </a:lnTo>
                  <a:lnTo>
                    <a:pt x="228" y="137"/>
                  </a:lnTo>
                  <a:lnTo>
                    <a:pt x="226" y="134"/>
                  </a:lnTo>
                  <a:lnTo>
                    <a:pt x="225" y="131"/>
                  </a:lnTo>
                  <a:lnTo>
                    <a:pt x="228" y="124"/>
                  </a:lnTo>
                  <a:lnTo>
                    <a:pt x="228" y="115"/>
                  </a:lnTo>
                  <a:lnTo>
                    <a:pt x="229" y="103"/>
                  </a:lnTo>
                  <a:lnTo>
                    <a:pt x="232" y="100"/>
                  </a:lnTo>
                  <a:lnTo>
                    <a:pt x="234" y="97"/>
                  </a:lnTo>
                  <a:lnTo>
                    <a:pt x="234" y="94"/>
                  </a:lnTo>
                  <a:lnTo>
                    <a:pt x="235" y="88"/>
                  </a:lnTo>
                  <a:lnTo>
                    <a:pt x="237" y="76"/>
                  </a:lnTo>
                  <a:lnTo>
                    <a:pt x="237" y="67"/>
                  </a:lnTo>
                  <a:lnTo>
                    <a:pt x="237" y="57"/>
                  </a:lnTo>
                  <a:lnTo>
                    <a:pt x="237" y="52"/>
                  </a:lnTo>
                  <a:lnTo>
                    <a:pt x="135" y="23"/>
                  </a:lnTo>
                  <a:lnTo>
                    <a:pt x="64" y="0"/>
                  </a:lnTo>
                  <a:lnTo>
                    <a:pt x="61" y="1"/>
                  </a:lnTo>
                  <a:lnTo>
                    <a:pt x="56" y="4"/>
                  </a:lnTo>
                  <a:lnTo>
                    <a:pt x="53" y="4"/>
                  </a:lnTo>
                  <a:lnTo>
                    <a:pt x="53" y="6"/>
                  </a:lnTo>
                  <a:lnTo>
                    <a:pt x="49" y="10"/>
                  </a:lnTo>
                  <a:lnTo>
                    <a:pt x="47" y="14"/>
                  </a:lnTo>
                  <a:lnTo>
                    <a:pt x="47" y="17"/>
                  </a:lnTo>
                  <a:lnTo>
                    <a:pt x="42" y="26"/>
                  </a:lnTo>
                  <a:lnTo>
                    <a:pt x="42" y="31"/>
                  </a:lnTo>
                  <a:lnTo>
                    <a:pt x="42" y="34"/>
                  </a:lnTo>
                  <a:lnTo>
                    <a:pt x="39" y="37"/>
                  </a:lnTo>
                  <a:lnTo>
                    <a:pt x="40" y="40"/>
                  </a:lnTo>
                  <a:lnTo>
                    <a:pt x="42" y="41"/>
                  </a:lnTo>
                  <a:lnTo>
                    <a:pt x="40" y="46"/>
                  </a:lnTo>
                  <a:lnTo>
                    <a:pt x="39" y="52"/>
                  </a:lnTo>
                  <a:lnTo>
                    <a:pt x="39" y="56"/>
                  </a:lnTo>
                  <a:lnTo>
                    <a:pt x="35" y="63"/>
                  </a:lnTo>
                  <a:lnTo>
                    <a:pt x="30" y="67"/>
                  </a:lnTo>
                  <a:lnTo>
                    <a:pt x="27" y="73"/>
                  </a:lnTo>
                  <a:lnTo>
                    <a:pt x="24" y="75"/>
                  </a:lnTo>
                  <a:lnTo>
                    <a:pt x="24" y="78"/>
                  </a:lnTo>
                  <a:lnTo>
                    <a:pt x="26" y="78"/>
                  </a:lnTo>
                  <a:lnTo>
                    <a:pt x="24" y="82"/>
                  </a:lnTo>
                  <a:lnTo>
                    <a:pt x="21" y="85"/>
                  </a:lnTo>
                  <a:lnTo>
                    <a:pt x="20" y="88"/>
                  </a:lnTo>
                  <a:lnTo>
                    <a:pt x="18" y="94"/>
                  </a:lnTo>
                  <a:lnTo>
                    <a:pt x="14" y="99"/>
                  </a:lnTo>
                  <a:lnTo>
                    <a:pt x="5" y="108"/>
                  </a:lnTo>
                  <a:lnTo>
                    <a:pt x="3" y="109"/>
                  </a:lnTo>
                  <a:lnTo>
                    <a:pt x="3" y="114"/>
                  </a:lnTo>
                  <a:lnTo>
                    <a:pt x="6" y="115"/>
                  </a:lnTo>
                  <a:lnTo>
                    <a:pt x="9" y="119"/>
                  </a:lnTo>
                  <a:lnTo>
                    <a:pt x="12" y="124"/>
                  </a:lnTo>
                  <a:lnTo>
                    <a:pt x="15" y="125"/>
                  </a:lnTo>
                  <a:lnTo>
                    <a:pt x="18" y="128"/>
                  </a:lnTo>
                  <a:lnTo>
                    <a:pt x="18" y="131"/>
                  </a:lnTo>
                  <a:lnTo>
                    <a:pt x="21" y="132"/>
                  </a:lnTo>
                  <a:lnTo>
                    <a:pt x="26" y="134"/>
                  </a:lnTo>
                  <a:lnTo>
                    <a:pt x="26" y="137"/>
                  </a:lnTo>
                  <a:lnTo>
                    <a:pt x="26" y="140"/>
                  </a:lnTo>
                  <a:lnTo>
                    <a:pt x="23" y="143"/>
                  </a:lnTo>
                  <a:lnTo>
                    <a:pt x="23" y="147"/>
                  </a:lnTo>
                  <a:lnTo>
                    <a:pt x="21" y="152"/>
                  </a:lnTo>
                  <a:lnTo>
                    <a:pt x="18" y="158"/>
                  </a:lnTo>
                  <a:lnTo>
                    <a:pt x="15" y="162"/>
                  </a:lnTo>
                  <a:lnTo>
                    <a:pt x="14" y="164"/>
                  </a:lnTo>
                  <a:lnTo>
                    <a:pt x="11" y="164"/>
                  </a:lnTo>
                  <a:lnTo>
                    <a:pt x="9" y="164"/>
                  </a:lnTo>
                  <a:lnTo>
                    <a:pt x="8" y="167"/>
                  </a:lnTo>
                  <a:lnTo>
                    <a:pt x="6" y="170"/>
                  </a:lnTo>
                  <a:lnTo>
                    <a:pt x="5" y="172"/>
                  </a:lnTo>
                  <a:lnTo>
                    <a:pt x="8" y="180"/>
                  </a:lnTo>
                  <a:lnTo>
                    <a:pt x="9" y="187"/>
                  </a:lnTo>
                  <a:lnTo>
                    <a:pt x="11" y="192"/>
                  </a:lnTo>
                  <a:lnTo>
                    <a:pt x="12" y="197"/>
                  </a:lnTo>
                  <a:lnTo>
                    <a:pt x="14" y="202"/>
                  </a:lnTo>
                  <a:lnTo>
                    <a:pt x="14" y="206"/>
                  </a:lnTo>
                  <a:lnTo>
                    <a:pt x="15" y="212"/>
                  </a:lnTo>
                  <a:lnTo>
                    <a:pt x="18" y="215"/>
                  </a:lnTo>
                  <a:lnTo>
                    <a:pt x="23" y="215"/>
                  </a:lnTo>
                  <a:lnTo>
                    <a:pt x="26" y="212"/>
                  </a:lnTo>
                  <a:lnTo>
                    <a:pt x="29" y="211"/>
                  </a:lnTo>
                  <a:lnTo>
                    <a:pt x="33" y="209"/>
                  </a:lnTo>
                  <a:lnTo>
                    <a:pt x="39" y="214"/>
                  </a:lnTo>
                  <a:lnTo>
                    <a:pt x="42" y="215"/>
                  </a:lnTo>
                  <a:lnTo>
                    <a:pt x="45" y="218"/>
                  </a:lnTo>
                  <a:lnTo>
                    <a:pt x="47" y="230"/>
                  </a:lnTo>
                  <a:lnTo>
                    <a:pt x="47" y="237"/>
                  </a:lnTo>
                  <a:lnTo>
                    <a:pt x="49" y="242"/>
                  </a:lnTo>
                  <a:lnTo>
                    <a:pt x="52" y="246"/>
                  </a:lnTo>
                  <a:lnTo>
                    <a:pt x="56" y="249"/>
                  </a:lnTo>
                  <a:lnTo>
                    <a:pt x="59" y="248"/>
                  </a:lnTo>
                  <a:lnTo>
                    <a:pt x="62" y="246"/>
                  </a:lnTo>
                  <a:lnTo>
                    <a:pt x="67" y="248"/>
                  </a:lnTo>
                  <a:lnTo>
                    <a:pt x="71" y="248"/>
                  </a:lnTo>
                  <a:lnTo>
                    <a:pt x="74" y="252"/>
                  </a:lnTo>
                  <a:lnTo>
                    <a:pt x="77" y="257"/>
                  </a:lnTo>
                  <a:lnTo>
                    <a:pt x="79" y="263"/>
                  </a:lnTo>
                  <a:lnTo>
                    <a:pt x="85" y="266"/>
                  </a:lnTo>
                  <a:lnTo>
                    <a:pt x="89" y="266"/>
                  </a:lnTo>
                  <a:lnTo>
                    <a:pt x="96" y="268"/>
                  </a:lnTo>
                  <a:lnTo>
                    <a:pt x="99" y="271"/>
                  </a:lnTo>
                  <a:lnTo>
                    <a:pt x="102" y="274"/>
                  </a:lnTo>
                  <a:lnTo>
                    <a:pt x="102" y="277"/>
                  </a:lnTo>
                  <a:lnTo>
                    <a:pt x="105" y="280"/>
                  </a:lnTo>
                  <a:lnTo>
                    <a:pt x="114" y="281"/>
                  </a:lnTo>
                  <a:lnTo>
                    <a:pt x="120" y="284"/>
                  </a:lnTo>
                  <a:lnTo>
                    <a:pt x="123" y="289"/>
                  </a:lnTo>
                  <a:lnTo>
                    <a:pt x="124" y="290"/>
                  </a:lnTo>
                  <a:lnTo>
                    <a:pt x="127" y="290"/>
                  </a:lnTo>
                  <a:lnTo>
                    <a:pt x="130" y="293"/>
                  </a:lnTo>
                  <a:lnTo>
                    <a:pt x="132" y="299"/>
                  </a:lnTo>
                  <a:lnTo>
                    <a:pt x="129" y="302"/>
                  </a:lnTo>
                  <a:lnTo>
                    <a:pt x="124" y="305"/>
                  </a:lnTo>
                  <a:lnTo>
                    <a:pt x="121" y="308"/>
                  </a:lnTo>
                  <a:lnTo>
                    <a:pt x="117" y="308"/>
                  </a:lnTo>
                  <a:lnTo>
                    <a:pt x="114" y="308"/>
                  </a:lnTo>
                  <a:lnTo>
                    <a:pt x="114" y="311"/>
                  </a:lnTo>
                  <a:lnTo>
                    <a:pt x="114" y="314"/>
                  </a:lnTo>
                  <a:lnTo>
                    <a:pt x="111" y="320"/>
                  </a:lnTo>
                  <a:lnTo>
                    <a:pt x="105" y="323"/>
                  </a:lnTo>
                  <a:lnTo>
                    <a:pt x="102" y="326"/>
                  </a:lnTo>
                  <a:lnTo>
                    <a:pt x="95" y="332"/>
                  </a:lnTo>
                  <a:lnTo>
                    <a:pt x="89" y="338"/>
                  </a:lnTo>
                  <a:lnTo>
                    <a:pt x="83" y="345"/>
                  </a:lnTo>
                  <a:lnTo>
                    <a:pt x="79" y="351"/>
                  </a:lnTo>
                  <a:lnTo>
                    <a:pt x="76" y="357"/>
                  </a:lnTo>
                  <a:lnTo>
                    <a:pt x="71" y="363"/>
                  </a:lnTo>
                  <a:lnTo>
                    <a:pt x="68" y="363"/>
                  </a:lnTo>
                  <a:lnTo>
                    <a:pt x="65" y="364"/>
                  </a:lnTo>
                  <a:lnTo>
                    <a:pt x="65" y="369"/>
                  </a:lnTo>
                  <a:lnTo>
                    <a:pt x="67" y="370"/>
                  </a:lnTo>
                  <a:lnTo>
                    <a:pt x="68" y="375"/>
                  </a:lnTo>
                  <a:lnTo>
                    <a:pt x="68" y="378"/>
                  </a:lnTo>
                  <a:lnTo>
                    <a:pt x="65" y="385"/>
                  </a:lnTo>
                  <a:lnTo>
                    <a:pt x="59" y="388"/>
                  </a:lnTo>
                  <a:lnTo>
                    <a:pt x="58" y="392"/>
                  </a:lnTo>
                  <a:lnTo>
                    <a:pt x="55" y="395"/>
                  </a:lnTo>
                  <a:lnTo>
                    <a:pt x="47" y="397"/>
                  </a:lnTo>
                  <a:lnTo>
                    <a:pt x="42" y="401"/>
                  </a:lnTo>
                  <a:lnTo>
                    <a:pt x="36" y="403"/>
                  </a:lnTo>
                  <a:lnTo>
                    <a:pt x="32" y="407"/>
                  </a:lnTo>
                  <a:lnTo>
                    <a:pt x="27" y="410"/>
                  </a:lnTo>
                  <a:lnTo>
                    <a:pt x="26" y="413"/>
                  </a:lnTo>
                  <a:lnTo>
                    <a:pt x="18" y="416"/>
                  </a:lnTo>
                  <a:lnTo>
                    <a:pt x="17" y="420"/>
                  </a:lnTo>
                  <a:lnTo>
                    <a:pt x="12" y="429"/>
                  </a:lnTo>
                  <a:lnTo>
                    <a:pt x="9" y="437"/>
                  </a:lnTo>
                  <a:lnTo>
                    <a:pt x="9" y="444"/>
                  </a:lnTo>
                  <a:lnTo>
                    <a:pt x="6" y="448"/>
                  </a:lnTo>
                  <a:lnTo>
                    <a:pt x="6" y="453"/>
                  </a:lnTo>
                  <a:lnTo>
                    <a:pt x="6" y="457"/>
                  </a:lnTo>
                  <a:lnTo>
                    <a:pt x="3" y="462"/>
                  </a:lnTo>
                  <a:lnTo>
                    <a:pt x="0" y="465"/>
                  </a:lnTo>
                  <a:lnTo>
                    <a:pt x="0" y="468"/>
                  </a:lnTo>
                  <a:lnTo>
                    <a:pt x="3" y="472"/>
                  </a:lnTo>
                  <a:lnTo>
                    <a:pt x="6" y="474"/>
                  </a:lnTo>
                  <a:lnTo>
                    <a:pt x="12" y="482"/>
                  </a:lnTo>
                  <a:lnTo>
                    <a:pt x="12" y="490"/>
                  </a:lnTo>
                  <a:lnTo>
                    <a:pt x="11" y="498"/>
                  </a:lnTo>
                  <a:lnTo>
                    <a:pt x="12" y="504"/>
                  </a:lnTo>
                  <a:lnTo>
                    <a:pt x="15" y="507"/>
                  </a:lnTo>
                  <a:lnTo>
                    <a:pt x="18" y="507"/>
                  </a:lnTo>
                  <a:lnTo>
                    <a:pt x="24" y="509"/>
                  </a:lnTo>
                  <a:lnTo>
                    <a:pt x="30" y="510"/>
                  </a:lnTo>
                  <a:lnTo>
                    <a:pt x="33" y="513"/>
                  </a:lnTo>
                  <a:lnTo>
                    <a:pt x="39" y="519"/>
                  </a:lnTo>
                  <a:lnTo>
                    <a:pt x="42" y="519"/>
                  </a:lnTo>
                  <a:lnTo>
                    <a:pt x="50" y="525"/>
                  </a:lnTo>
                  <a:lnTo>
                    <a:pt x="56" y="528"/>
                  </a:lnTo>
                  <a:lnTo>
                    <a:pt x="71" y="537"/>
                  </a:lnTo>
                  <a:lnTo>
                    <a:pt x="77" y="537"/>
                  </a:lnTo>
                  <a:lnTo>
                    <a:pt x="83" y="539"/>
                  </a:lnTo>
                  <a:lnTo>
                    <a:pt x="89" y="540"/>
                  </a:lnTo>
                  <a:lnTo>
                    <a:pt x="92" y="540"/>
                  </a:lnTo>
                  <a:lnTo>
                    <a:pt x="93" y="543"/>
                  </a:lnTo>
                  <a:lnTo>
                    <a:pt x="95" y="543"/>
                  </a:lnTo>
                  <a:lnTo>
                    <a:pt x="98" y="543"/>
                  </a:lnTo>
                  <a:lnTo>
                    <a:pt x="99" y="547"/>
                  </a:lnTo>
                  <a:lnTo>
                    <a:pt x="102" y="552"/>
                  </a:lnTo>
                  <a:lnTo>
                    <a:pt x="102" y="553"/>
                  </a:lnTo>
                  <a:lnTo>
                    <a:pt x="104" y="556"/>
                  </a:lnTo>
                  <a:lnTo>
                    <a:pt x="108" y="556"/>
                  </a:lnTo>
                  <a:lnTo>
                    <a:pt x="110" y="557"/>
                  </a:lnTo>
                  <a:lnTo>
                    <a:pt x="111" y="553"/>
                  </a:lnTo>
                  <a:lnTo>
                    <a:pt x="113" y="550"/>
                  </a:lnTo>
                  <a:lnTo>
                    <a:pt x="114" y="549"/>
                  </a:lnTo>
                  <a:lnTo>
                    <a:pt x="117" y="550"/>
                  </a:lnTo>
                  <a:lnTo>
                    <a:pt x="123" y="547"/>
                  </a:lnTo>
                  <a:lnTo>
                    <a:pt x="130" y="549"/>
                  </a:lnTo>
                  <a:lnTo>
                    <a:pt x="135" y="550"/>
                  </a:lnTo>
                  <a:lnTo>
                    <a:pt x="139" y="547"/>
                  </a:lnTo>
                  <a:lnTo>
                    <a:pt x="145" y="547"/>
                  </a:lnTo>
                  <a:lnTo>
                    <a:pt x="152" y="549"/>
                  </a:lnTo>
                  <a:lnTo>
                    <a:pt x="154" y="547"/>
                  </a:lnTo>
                  <a:lnTo>
                    <a:pt x="157" y="550"/>
                  </a:lnTo>
                  <a:lnTo>
                    <a:pt x="160" y="553"/>
                  </a:lnTo>
                  <a:lnTo>
                    <a:pt x="161" y="562"/>
                  </a:lnTo>
                  <a:lnTo>
                    <a:pt x="161" y="568"/>
                  </a:lnTo>
                  <a:lnTo>
                    <a:pt x="160" y="578"/>
                  </a:lnTo>
                  <a:lnTo>
                    <a:pt x="157" y="587"/>
                  </a:lnTo>
                  <a:lnTo>
                    <a:pt x="155" y="593"/>
                  </a:lnTo>
                  <a:lnTo>
                    <a:pt x="155" y="599"/>
                  </a:lnTo>
                  <a:lnTo>
                    <a:pt x="157" y="603"/>
                  </a:lnTo>
                  <a:lnTo>
                    <a:pt x="157" y="606"/>
                  </a:lnTo>
                  <a:lnTo>
                    <a:pt x="157" y="611"/>
                  </a:lnTo>
                  <a:lnTo>
                    <a:pt x="157" y="612"/>
                  </a:lnTo>
                  <a:lnTo>
                    <a:pt x="160" y="612"/>
                  </a:lnTo>
                  <a:lnTo>
                    <a:pt x="167" y="611"/>
                  </a:lnTo>
                  <a:lnTo>
                    <a:pt x="172" y="609"/>
                  </a:lnTo>
                  <a:lnTo>
                    <a:pt x="175" y="605"/>
                  </a:lnTo>
                  <a:lnTo>
                    <a:pt x="178" y="605"/>
                  </a:lnTo>
                  <a:lnTo>
                    <a:pt x="184" y="595"/>
                  </a:lnTo>
                  <a:lnTo>
                    <a:pt x="188" y="587"/>
                  </a:lnTo>
                  <a:lnTo>
                    <a:pt x="189" y="577"/>
                  </a:lnTo>
                  <a:lnTo>
                    <a:pt x="192" y="569"/>
                  </a:lnTo>
                  <a:lnTo>
                    <a:pt x="196" y="562"/>
                  </a:lnTo>
                  <a:lnTo>
                    <a:pt x="198" y="553"/>
                  </a:lnTo>
                  <a:lnTo>
                    <a:pt x="199" y="539"/>
                  </a:lnTo>
                  <a:lnTo>
                    <a:pt x="202" y="534"/>
                  </a:lnTo>
                  <a:lnTo>
                    <a:pt x="208" y="516"/>
                  </a:lnTo>
                  <a:lnTo>
                    <a:pt x="217" y="504"/>
                  </a:lnTo>
                  <a:lnTo>
                    <a:pt x="225" y="492"/>
                  </a:lnTo>
                  <a:lnTo>
                    <a:pt x="235" y="482"/>
                  </a:lnTo>
                  <a:lnTo>
                    <a:pt x="243" y="472"/>
                  </a:lnTo>
                  <a:lnTo>
                    <a:pt x="247" y="468"/>
                  </a:lnTo>
                  <a:lnTo>
                    <a:pt x="253" y="454"/>
                  </a:lnTo>
                  <a:lnTo>
                    <a:pt x="256" y="442"/>
                  </a:lnTo>
                  <a:lnTo>
                    <a:pt x="259" y="431"/>
                  </a:lnTo>
                  <a:lnTo>
                    <a:pt x="260" y="428"/>
                  </a:lnTo>
                  <a:lnTo>
                    <a:pt x="273" y="381"/>
                  </a:lnTo>
                  <a:lnTo>
                    <a:pt x="276" y="370"/>
                  </a:lnTo>
                  <a:lnTo>
                    <a:pt x="276" y="366"/>
                  </a:lnTo>
                  <a:lnTo>
                    <a:pt x="276" y="361"/>
                  </a:lnTo>
                  <a:lnTo>
                    <a:pt x="273" y="339"/>
                  </a:lnTo>
                  <a:lnTo>
                    <a:pt x="272" y="326"/>
                  </a:lnTo>
                  <a:lnTo>
                    <a:pt x="272" y="317"/>
                  </a:lnTo>
                  <a:lnTo>
                    <a:pt x="270" y="305"/>
                  </a:lnTo>
                  <a:lnTo>
                    <a:pt x="269" y="287"/>
                  </a:lnTo>
                  <a:lnTo>
                    <a:pt x="269" y="280"/>
                  </a:lnTo>
                  <a:lnTo>
                    <a:pt x="267" y="271"/>
                  </a:lnTo>
                  <a:lnTo>
                    <a:pt x="266" y="249"/>
                  </a:lnTo>
                  <a:lnTo>
                    <a:pt x="267" y="243"/>
                  </a:lnTo>
                  <a:lnTo>
                    <a:pt x="267" y="228"/>
                  </a:lnTo>
                  <a:lnTo>
                    <a:pt x="266" y="217"/>
                  </a:lnTo>
                  <a:lnTo>
                    <a:pt x="263" y="205"/>
                  </a:lnTo>
                  <a:lnTo>
                    <a:pt x="257" y="190"/>
                  </a:lnTo>
                  <a:lnTo>
                    <a:pt x="253" y="186"/>
                  </a:lnTo>
                  <a:lnTo>
                    <a:pt x="248" y="186"/>
                  </a:lnTo>
                  <a:lnTo>
                    <a:pt x="251" y="189"/>
                  </a:lnTo>
                  <a:lnTo>
                    <a:pt x="256" y="199"/>
                  </a:lnTo>
                  <a:lnTo>
                    <a:pt x="251" y="199"/>
                  </a:lnTo>
                  <a:lnTo>
                    <a:pt x="243" y="199"/>
                  </a:lnTo>
                  <a:lnTo>
                    <a:pt x="232" y="197"/>
                  </a:lnTo>
                  <a:lnTo>
                    <a:pt x="226" y="195"/>
                  </a:lnTo>
                  <a:lnTo>
                    <a:pt x="225" y="197"/>
                  </a:lnTo>
                  <a:lnTo>
                    <a:pt x="222" y="197"/>
                  </a:lnTo>
                  <a:lnTo>
                    <a:pt x="216" y="199"/>
                  </a:lnTo>
                  <a:lnTo>
                    <a:pt x="213" y="200"/>
                  </a:lnTo>
                  <a:lnTo>
                    <a:pt x="210" y="200"/>
                  </a:lnTo>
                  <a:lnTo>
                    <a:pt x="199" y="197"/>
                  </a:lnTo>
                  <a:lnTo>
                    <a:pt x="196" y="192"/>
                  </a:lnTo>
                  <a:lnTo>
                    <a:pt x="198" y="190"/>
                  </a:lnTo>
                  <a:lnTo>
                    <a:pt x="196" y="181"/>
                  </a:lnTo>
                  <a:lnTo>
                    <a:pt x="198" y="180"/>
                  </a:lnTo>
                  <a:lnTo>
                    <a:pt x="198" y="177"/>
                  </a:lnTo>
                  <a:lnTo>
                    <a:pt x="199" y="174"/>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49" name="Freeform 200"/>
            <p:cNvSpPr>
              <a:spLocks/>
            </p:cNvSpPr>
            <p:nvPr/>
          </p:nvSpPr>
          <p:spPr bwMode="auto">
            <a:xfrm>
              <a:off x="2819370" y="3670013"/>
              <a:ext cx="426030" cy="314134"/>
            </a:xfrm>
            <a:custGeom>
              <a:avLst/>
              <a:gdLst>
                <a:gd name="T0" fmla="*/ 981 w 1535"/>
                <a:gd name="T1" fmla="*/ 960 h 1166"/>
                <a:gd name="T2" fmla="*/ 928 w 1535"/>
                <a:gd name="T3" fmla="*/ 949 h 1166"/>
                <a:gd name="T4" fmla="*/ 887 w 1535"/>
                <a:gd name="T5" fmla="*/ 871 h 1166"/>
                <a:gd name="T6" fmla="*/ 852 w 1535"/>
                <a:gd name="T7" fmla="*/ 860 h 1166"/>
                <a:gd name="T8" fmla="*/ 424 w 1535"/>
                <a:gd name="T9" fmla="*/ 929 h 1166"/>
                <a:gd name="T10" fmla="*/ 12 w 1535"/>
                <a:gd name="T11" fmla="*/ 934 h 1166"/>
                <a:gd name="T12" fmla="*/ 56 w 1535"/>
                <a:gd name="T13" fmla="*/ 888 h 1166"/>
                <a:gd name="T14" fmla="*/ 95 w 1535"/>
                <a:gd name="T15" fmla="*/ 848 h 1166"/>
                <a:gd name="T16" fmla="*/ 119 w 1535"/>
                <a:gd name="T17" fmla="*/ 807 h 1166"/>
                <a:gd name="T18" fmla="*/ 143 w 1535"/>
                <a:gd name="T19" fmla="*/ 783 h 1166"/>
                <a:gd name="T20" fmla="*/ 129 w 1535"/>
                <a:gd name="T21" fmla="*/ 752 h 1166"/>
                <a:gd name="T22" fmla="*/ 93 w 1535"/>
                <a:gd name="T23" fmla="*/ 710 h 1166"/>
                <a:gd name="T24" fmla="*/ 84 w 1535"/>
                <a:gd name="T25" fmla="*/ 668 h 1166"/>
                <a:gd name="T26" fmla="*/ 257 w 1535"/>
                <a:gd name="T27" fmla="*/ 605 h 1166"/>
                <a:gd name="T28" fmla="*/ 362 w 1535"/>
                <a:gd name="T29" fmla="*/ 606 h 1166"/>
                <a:gd name="T30" fmla="*/ 453 w 1535"/>
                <a:gd name="T31" fmla="*/ 590 h 1166"/>
                <a:gd name="T32" fmla="*/ 505 w 1535"/>
                <a:gd name="T33" fmla="*/ 565 h 1166"/>
                <a:gd name="T34" fmla="*/ 545 w 1535"/>
                <a:gd name="T35" fmla="*/ 512 h 1166"/>
                <a:gd name="T36" fmla="*/ 577 w 1535"/>
                <a:gd name="T37" fmla="*/ 503 h 1166"/>
                <a:gd name="T38" fmla="*/ 585 w 1535"/>
                <a:gd name="T39" fmla="*/ 457 h 1166"/>
                <a:gd name="T40" fmla="*/ 558 w 1535"/>
                <a:gd name="T41" fmla="*/ 422 h 1166"/>
                <a:gd name="T42" fmla="*/ 576 w 1535"/>
                <a:gd name="T43" fmla="*/ 407 h 1166"/>
                <a:gd name="T44" fmla="*/ 580 w 1535"/>
                <a:gd name="T45" fmla="*/ 385 h 1166"/>
                <a:gd name="T46" fmla="*/ 555 w 1535"/>
                <a:gd name="T47" fmla="*/ 389 h 1166"/>
                <a:gd name="T48" fmla="*/ 542 w 1535"/>
                <a:gd name="T49" fmla="*/ 370 h 1166"/>
                <a:gd name="T50" fmla="*/ 532 w 1535"/>
                <a:gd name="T51" fmla="*/ 351 h 1166"/>
                <a:gd name="T52" fmla="*/ 574 w 1535"/>
                <a:gd name="T53" fmla="*/ 289 h 1166"/>
                <a:gd name="T54" fmla="*/ 611 w 1535"/>
                <a:gd name="T55" fmla="*/ 240 h 1166"/>
                <a:gd name="T56" fmla="*/ 708 w 1535"/>
                <a:gd name="T57" fmla="*/ 104 h 1166"/>
                <a:gd name="T58" fmla="*/ 852 w 1535"/>
                <a:gd name="T59" fmla="*/ 48 h 1166"/>
                <a:gd name="T60" fmla="*/ 1027 w 1535"/>
                <a:gd name="T61" fmla="*/ 53 h 1166"/>
                <a:gd name="T62" fmla="*/ 1045 w 1535"/>
                <a:gd name="T63" fmla="*/ 116 h 1166"/>
                <a:gd name="T64" fmla="*/ 1063 w 1535"/>
                <a:gd name="T65" fmla="*/ 197 h 1166"/>
                <a:gd name="T66" fmla="*/ 1067 w 1535"/>
                <a:gd name="T67" fmla="*/ 259 h 1166"/>
                <a:gd name="T68" fmla="*/ 1086 w 1535"/>
                <a:gd name="T69" fmla="*/ 304 h 1166"/>
                <a:gd name="T70" fmla="*/ 1086 w 1535"/>
                <a:gd name="T71" fmla="*/ 345 h 1166"/>
                <a:gd name="T72" fmla="*/ 1097 w 1535"/>
                <a:gd name="T73" fmla="*/ 357 h 1166"/>
                <a:gd name="T74" fmla="*/ 1123 w 1535"/>
                <a:gd name="T75" fmla="*/ 361 h 1166"/>
                <a:gd name="T76" fmla="*/ 1165 w 1535"/>
                <a:gd name="T77" fmla="*/ 543 h 1166"/>
                <a:gd name="T78" fmla="*/ 1194 w 1535"/>
                <a:gd name="T79" fmla="*/ 817 h 1166"/>
                <a:gd name="T80" fmla="*/ 1232 w 1535"/>
                <a:gd name="T81" fmla="*/ 946 h 1166"/>
                <a:gd name="T82" fmla="*/ 1210 w 1535"/>
                <a:gd name="T83" fmla="*/ 1003 h 1166"/>
                <a:gd name="T84" fmla="*/ 1204 w 1535"/>
                <a:gd name="T85" fmla="*/ 1030 h 1166"/>
                <a:gd name="T86" fmla="*/ 1187 w 1535"/>
                <a:gd name="T87" fmla="*/ 1059 h 1166"/>
                <a:gd name="T88" fmla="*/ 1238 w 1535"/>
                <a:gd name="T89" fmla="*/ 1025 h 1166"/>
                <a:gd name="T90" fmla="*/ 1302 w 1535"/>
                <a:gd name="T91" fmla="*/ 996 h 1166"/>
                <a:gd name="T92" fmla="*/ 1343 w 1535"/>
                <a:gd name="T93" fmla="*/ 990 h 1166"/>
                <a:gd name="T94" fmla="*/ 1411 w 1535"/>
                <a:gd name="T95" fmla="*/ 952 h 1166"/>
                <a:gd name="T96" fmla="*/ 1466 w 1535"/>
                <a:gd name="T97" fmla="*/ 897 h 1166"/>
                <a:gd name="T98" fmla="*/ 1452 w 1535"/>
                <a:gd name="T99" fmla="*/ 921 h 1166"/>
                <a:gd name="T100" fmla="*/ 1488 w 1535"/>
                <a:gd name="T101" fmla="*/ 937 h 1166"/>
                <a:gd name="T102" fmla="*/ 1529 w 1535"/>
                <a:gd name="T103" fmla="*/ 910 h 1166"/>
                <a:gd name="T104" fmla="*/ 1516 w 1535"/>
                <a:gd name="T105" fmla="*/ 932 h 1166"/>
                <a:gd name="T106" fmla="*/ 1305 w 1535"/>
                <a:gd name="T107" fmla="*/ 1089 h 1166"/>
                <a:gd name="T108" fmla="*/ 1204 w 1535"/>
                <a:gd name="T109" fmla="*/ 1123 h 1166"/>
                <a:gd name="T110" fmla="*/ 1157 w 1535"/>
                <a:gd name="T111" fmla="*/ 1135 h 1166"/>
                <a:gd name="T112" fmla="*/ 1129 w 1535"/>
                <a:gd name="T113" fmla="*/ 1161 h 1166"/>
                <a:gd name="T114" fmla="*/ 1132 w 1535"/>
                <a:gd name="T115" fmla="*/ 1139 h 1166"/>
                <a:gd name="T116" fmla="*/ 1142 w 1535"/>
                <a:gd name="T117" fmla="*/ 1124 h 1166"/>
                <a:gd name="T118" fmla="*/ 1159 w 1535"/>
                <a:gd name="T119" fmla="*/ 1108 h 1166"/>
                <a:gd name="T120" fmla="*/ 1159 w 1535"/>
                <a:gd name="T121" fmla="*/ 1086 h 1166"/>
                <a:gd name="T122" fmla="*/ 1165 w 1535"/>
                <a:gd name="T123" fmla="*/ 1065 h 1166"/>
                <a:gd name="T124" fmla="*/ 1168 w 1535"/>
                <a:gd name="T125" fmla="*/ 1028 h 11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35"/>
                <a:gd name="T190" fmla="*/ 0 h 1166"/>
                <a:gd name="T191" fmla="*/ 1535 w 1535"/>
                <a:gd name="T192" fmla="*/ 1166 h 11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35" h="1166">
                  <a:moveTo>
                    <a:pt x="995" y="971"/>
                  </a:moveTo>
                  <a:lnTo>
                    <a:pt x="995" y="969"/>
                  </a:lnTo>
                  <a:lnTo>
                    <a:pt x="987" y="966"/>
                  </a:lnTo>
                  <a:lnTo>
                    <a:pt x="981" y="960"/>
                  </a:lnTo>
                  <a:lnTo>
                    <a:pt x="980" y="954"/>
                  </a:lnTo>
                  <a:lnTo>
                    <a:pt x="967" y="954"/>
                  </a:lnTo>
                  <a:lnTo>
                    <a:pt x="946" y="956"/>
                  </a:lnTo>
                  <a:lnTo>
                    <a:pt x="928" y="949"/>
                  </a:lnTo>
                  <a:lnTo>
                    <a:pt x="915" y="938"/>
                  </a:lnTo>
                  <a:lnTo>
                    <a:pt x="906" y="915"/>
                  </a:lnTo>
                  <a:lnTo>
                    <a:pt x="898" y="886"/>
                  </a:lnTo>
                  <a:lnTo>
                    <a:pt x="887" y="871"/>
                  </a:lnTo>
                  <a:lnTo>
                    <a:pt x="883" y="866"/>
                  </a:lnTo>
                  <a:lnTo>
                    <a:pt x="871" y="866"/>
                  </a:lnTo>
                  <a:lnTo>
                    <a:pt x="861" y="869"/>
                  </a:lnTo>
                  <a:lnTo>
                    <a:pt x="852" y="860"/>
                  </a:lnTo>
                  <a:lnTo>
                    <a:pt x="840" y="850"/>
                  </a:lnTo>
                  <a:lnTo>
                    <a:pt x="834" y="845"/>
                  </a:lnTo>
                  <a:lnTo>
                    <a:pt x="834" y="839"/>
                  </a:lnTo>
                  <a:lnTo>
                    <a:pt x="424" y="929"/>
                  </a:lnTo>
                  <a:lnTo>
                    <a:pt x="15" y="1008"/>
                  </a:lnTo>
                  <a:lnTo>
                    <a:pt x="0" y="940"/>
                  </a:lnTo>
                  <a:lnTo>
                    <a:pt x="3" y="940"/>
                  </a:lnTo>
                  <a:lnTo>
                    <a:pt x="12" y="934"/>
                  </a:lnTo>
                  <a:lnTo>
                    <a:pt x="24" y="922"/>
                  </a:lnTo>
                  <a:lnTo>
                    <a:pt x="39" y="909"/>
                  </a:lnTo>
                  <a:lnTo>
                    <a:pt x="49" y="897"/>
                  </a:lnTo>
                  <a:lnTo>
                    <a:pt x="56" y="888"/>
                  </a:lnTo>
                  <a:lnTo>
                    <a:pt x="64" y="876"/>
                  </a:lnTo>
                  <a:lnTo>
                    <a:pt x="68" y="871"/>
                  </a:lnTo>
                  <a:lnTo>
                    <a:pt x="81" y="860"/>
                  </a:lnTo>
                  <a:lnTo>
                    <a:pt x="95" y="848"/>
                  </a:lnTo>
                  <a:lnTo>
                    <a:pt x="105" y="836"/>
                  </a:lnTo>
                  <a:lnTo>
                    <a:pt x="108" y="829"/>
                  </a:lnTo>
                  <a:lnTo>
                    <a:pt x="111" y="816"/>
                  </a:lnTo>
                  <a:lnTo>
                    <a:pt x="119" y="807"/>
                  </a:lnTo>
                  <a:lnTo>
                    <a:pt x="123" y="806"/>
                  </a:lnTo>
                  <a:lnTo>
                    <a:pt x="130" y="798"/>
                  </a:lnTo>
                  <a:lnTo>
                    <a:pt x="139" y="789"/>
                  </a:lnTo>
                  <a:lnTo>
                    <a:pt x="143" y="783"/>
                  </a:lnTo>
                  <a:lnTo>
                    <a:pt x="143" y="776"/>
                  </a:lnTo>
                  <a:lnTo>
                    <a:pt x="142" y="767"/>
                  </a:lnTo>
                  <a:lnTo>
                    <a:pt x="136" y="758"/>
                  </a:lnTo>
                  <a:lnTo>
                    <a:pt x="129" y="752"/>
                  </a:lnTo>
                  <a:lnTo>
                    <a:pt x="119" y="742"/>
                  </a:lnTo>
                  <a:lnTo>
                    <a:pt x="111" y="738"/>
                  </a:lnTo>
                  <a:lnTo>
                    <a:pt x="105" y="732"/>
                  </a:lnTo>
                  <a:lnTo>
                    <a:pt x="93" y="710"/>
                  </a:lnTo>
                  <a:lnTo>
                    <a:pt x="92" y="701"/>
                  </a:lnTo>
                  <a:lnTo>
                    <a:pt x="90" y="689"/>
                  </a:lnTo>
                  <a:lnTo>
                    <a:pt x="90" y="681"/>
                  </a:lnTo>
                  <a:lnTo>
                    <a:pt x="84" y="668"/>
                  </a:lnTo>
                  <a:lnTo>
                    <a:pt x="160" y="627"/>
                  </a:lnTo>
                  <a:lnTo>
                    <a:pt x="185" y="618"/>
                  </a:lnTo>
                  <a:lnTo>
                    <a:pt x="228" y="612"/>
                  </a:lnTo>
                  <a:lnTo>
                    <a:pt x="257" y="605"/>
                  </a:lnTo>
                  <a:lnTo>
                    <a:pt x="287" y="602"/>
                  </a:lnTo>
                  <a:lnTo>
                    <a:pt x="321" y="602"/>
                  </a:lnTo>
                  <a:lnTo>
                    <a:pt x="328" y="605"/>
                  </a:lnTo>
                  <a:lnTo>
                    <a:pt x="362" y="606"/>
                  </a:lnTo>
                  <a:lnTo>
                    <a:pt x="384" y="599"/>
                  </a:lnTo>
                  <a:lnTo>
                    <a:pt x="421" y="595"/>
                  </a:lnTo>
                  <a:lnTo>
                    <a:pt x="436" y="590"/>
                  </a:lnTo>
                  <a:lnTo>
                    <a:pt x="453" y="590"/>
                  </a:lnTo>
                  <a:lnTo>
                    <a:pt x="477" y="581"/>
                  </a:lnTo>
                  <a:lnTo>
                    <a:pt x="487" y="578"/>
                  </a:lnTo>
                  <a:lnTo>
                    <a:pt x="496" y="572"/>
                  </a:lnTo>
                  <a:lnTo>
                    <a:pt x="505" y="565"/>
                  </a:lnTo>
                  <a:lnTo>
                    <a:pt x="515" y="553"/>
                  </a:lnTo>
                  <a:lnTo>
                    <a:pt x="523" y="538"/>
                  </a:lnTo>
                  <a:lnTo>
                    <a:pt x="535" y="525"/>
                  </a:lnTo>
                  <a:lnTo>
                    <a:pt x="545" y="512"/>
                  </a:lnTo>
                  <a:lnTo>
                    <a:pt x="555" y="504"/>
                  </a:lnTo>
                  <a:lnTo>
                    <a:pt x="562" y="503"/>
                  </a:lnTo>
                  <a:lnTo>
                    <a:pt x="567" y="504"/>
                  </a:lnTo>
                  <a:lnTo>
                    <a:pt x="577" y="503"/>
                  </a:lnTo>
                  <a:lnTo>
                    <a:pt x="586" y="496"/>
                  </a:lnTo>
                  <a:lnTo>
                    <a:pt x="589" y="485"/>
                  </a:lnTo>
                  <a:lnTo>
                    <a:pt x="588" y="472"/>
                  </a:lnTo>
                  <a:lnTo>
                    <a:pt x="585" y="457"/>
                  </a:lnTo>
                  <a:lnTo>
                    <a:pt x="579" y="441"/>
                  </a:lnTo>
                  <a:lnTo>
                    <a:pt x="571" y="426"/>
                  </a:lnTo>
                  <a:lnTo>
                    <a:pt x="564" y="422"/>
                  </a:lnTo>
                  <a:lnTo>
                    <a:pt x="558" y="422"/>
                  </a:lnTo>
                  <a:lnTo>
                    <a:pt x="558" y="414"/>
                  </a:lnTo>
                  <a:lnTo>
                    <a:pt x="561" y="410"/>
                  </a:lnTo>
                  <a:lnTo>
                    <a:pt x="567" y="405"/>
                  </a:lnTo>
                  <a:lnTo>
                    <a:pt x="576" y="407"/>
                  </a:lnTo>
                  <a:lnTo>
                    <a:pt x="582" y="401"/>
                  </a:lnTo>
                  <a:lnTo>
                    <a:pt x="585" y="398"/>
                  </a:lnTo>
                  <a:lnTo>
                    <a:pt x="583" y="394"/>
                  </a:lnTo>
                  <a:lnTo>
                    <a:pt x="580" y="385"/>
                  </a:lnTo>
                  <a:lnTo>
                    <a:pt x="576" y="385"/>
                  </a:lnTo>
                  <a:lnTo>
                    <a:pt x="570" y="382"/>
                  </a:lnTo>
                  <a:lnTo>
                    <a:pt x="561" y="385"/>
                  </a:lnTo>
                  <a:lnTo>
                    <a:pt x="555" y="389"/>
                  </a:lnTo>
                  <a:lnTo>
                    <a:pt x="552" y="388"/>
                  </a:lnTo>
                  <a:lnTo>
                    <a:pt x="552" y="382"/>
                  </a:lnTo>
                  <a:lnTo>
                    <a:pt x="545" y="376"/>
                  </a:lnTo>
                  <a:lnTo>
                    <a:pt x="542" y="370"/>
                  </a:lnTo>
                  <a:lnTo>
                    <a:pt x="539" y="364"/>
                  </a:lnTo>
                  <a:lnTo>
                    <a:pt x="533" y="366"/>
                  </a:lnTo>
                  <a:lnTo>
                    <a:pt x="530" y="355"/>
                  </a:lnTo>
                  <a:lnTo>
                    <a:pt x="532" y="351"/>
                  </a:lnTo>
                  <a:lnTo>
                    <a:pt x="539" y="343"/>
                  </a:lnTo>
                  <a:lnTo>
                    <a:pt x="556" y="314"/>
                  </a:lnTo>
                  <a:lnTo>
                    <a:pt x="564" y="299"/>
                  </a:lnTo>
                  <a:lnTo>
                    <a:pt x="574" y="289"/>
                  </a:lnTo>
                  <a:lnTo>
                    <a:pt x="583" y="279"/>
                  </a:lnTo>
                  <a:lnTo>
                    <a:pt x="595" y="274"/>
                  </a:lnTo>
                  <a:lnTo>
                    <a:pt x="607" y="262"/>
                  </a:lnTo>
                  <a:lnTo>
                    <a:pt x="611" y="240"/>
                  </a:lnTo>
                  <a:lnTo>
                    <a:pt x="623" y="215"/>
                  </a:lnTo>
                  <a:lnTo>
                    <a:pt x="650" y="172"/>
                  </a:lnTo>
                  <a:lnTo>
                    <a:pt x="688" y="122"/>
                  </a:lnTo>
                  <a:lnTo>
                    <a:pt x="708" y="104"/>
                  </a:lnTo>
                  <a:lnTo>
                    <a:pt x="723" y="90"/>
                  </a:lnTo>
                  <a:lnTo>
                    <a:pt x="726" y="81"/>
                  </a:lnTo>
                  <a:lnTo>
                    <a:pt x="766" y="66"/>
                  </a:lnTo>
                  <a:lnTo>
                    <a:pt x="852" y="48"/>
                  </a:lnTo>
                  <a:lnTo>
                    <a:pt x="1014" y="0"/>
                  </a:lnTo>
                  <a:lnTo>
                    <a:pt x="1017" y="9"/>
                  </a:lnTo>
                  <a:lnTo>
                    <a:pt x="1020" y="44"/>
                  </a:lnTo>
                  <a:lnTo>
                    <a:pt x="1027" y="53"/>
                  </a:lnTo>
                  <a:lnTo>
                    <a:pt x="1029" y="71"/>
                  </a:lnTo>
                  <a:lnTo>
                    <a:pt x="1030" y="88"/>
                  </a:lnTo>
                  <a:lnTo>
                    <a:pt x="1033" y="101"/>
                  </a:lnTo>
                  <a:lnTo>
                    <a:pt x="1045" y="116"/>
                  </a:lnTo>
                  <a:lnTo>
                    <a:pt x="1054" y="131"/>
                  </a:lnTo>
                  <a:lnTo>
                    <a:pt x="1061" y="153"/>
                  </a:lnTo>
                  <a:lnTo>
                    <a:pt x="1069" y="187"/>
                  </a:lnTo>
                  <a:lnTo>
                    <a:pt x="1063" y="197"/>
                  </a:lnTo>
                  <a:lnTo>
                    <a:pt x="1060" y="218"/>
                  </a:lnTo>
                  <a:lnTo>
                    <a:pt x="1058" y="232"/>
                  </a:lnTo>
                  <a:lnTo>
                    <a:pt x="1060" y="247"/>
                  </a:lnTo>
                  <a:lnTo>
                    <a:pt x="1067" y="259"/>
                  </a:lnTo>
                  <a:lnTo>
                    <a:pt x="1072" y="273"/>
                  </a:lnTo>
                  <a:lnTo>
                    <a:pt x="1079" y="282"/>
                  </a:lnTo>
                  <a:lnTo>
                    <a:pt x="1082" y="292"/>
                  </a:lnTo>
                  <a:lnTo>
                    <a:pt x="1086" y="304"/>
                  </a:lnTo>
                  <a:lnTo>
                    <a:pt x="1091" y="311"/>
                  </a:lnTo>
                  <a:lnTo>
                    <a:pt x="1091" y="317"/>
                  </a:lnTo>
                  <a:lnTo>
                    <a:pt x="1088" y="330"/>
                  </a:lnTo>
                  <a:lnTo>
                    <a:pt x="1086" y="345"/>
                  </a:lnTo>
                  <a:lnTo>
                    <a:pt x="1088" y="352"/>
                  </a:lnTo>
                  <a:lnTo>
                    <a:pt x="1089" y="357"/>
                  </a:lnTo>
                  <a:lnTo>
                    <a:pt x="1094" y="358"/>
                  </a:lnTo>
                  <a:lnTo>
                    <a:pt x="1097" y="357"/>
                  </a:lnTo>
                  <a:lnTo>
                    <a:pt x="1097" y="349"/>
                  </a:lnTo>
                  <a:lnTo>
                    <a:pt x="1104" y="343"/>
                  </a:lnTo>
                  <a:lnTo>
                    <a:pt x="1112" y="342"/>
                  </a:lnTo>
                  <a:lnTo>
                    <a:pt x="1123" y="361"/>
                  </a:lnTo>
                  <a:lnTo>
                    <a:pt x="1129" y="376"/>
                  </a:lnTo>
                  <a:lnTo>
                    <a:pt x="1138" y="426"/>
                  </a:lnTo>
                  <a:lnTo>
                    <a:pt x="1154" y="499"/>
                  </a:lnTo>
                  <a:lnTo>
                    <a:pt x="1165" y="543"/>
                  </a:lnTo>
                  <a:lnTo>
                    <a:pt x="1172" y="559"/>
                  </a:lnTo>
                  <a:lnTo>
                    <a:pt x="1171" y="735"/>
                  </a:lnTo>
                  <a:lnTo>
                    <a:pt x="1174" y="743"/>
                  </a:lnTo>
                  <a:lnTo>
                    <a:pt x="1194" y="817"/>
                  </a:lnTo>
                  <a:lnTo>
                    <a:pt x="1197" y="833"/>
                  </a:lnTo>
                  <a:lnTo>
                    <a:pt x="1198" y="842"/>
                  </a:lnTo>
                  <a:lnTo>
                    <a:pt x="1213" y="929"/>
                  </a:lnTo>
                  <a:lnTo>
                    <a:pt x="1232" y="946"/>
                  </a:lnTo>
                  <a:lnTo>
                    <a:pt x="1212" y="963"/>
                  </a:lnTo>
                  <a:lnTo>
                    <a:pt x="1192" y="984"/>
                  </a:lnTo>
                  <a:lnTo>
                    <a:pt x="1210" y="1002"/>
                  </a:lnTo>
                  <a:lnTo>
                    <a:pt x="1210" y="1003"/>
                  </a:lnTo>
                  <a:lnTo>
                    <a:pt x="1212" y="1011"/>
                  </a:lnTo>
                  <a:lnTo>
                    <a:pt x="1212" y="1014"/>
                  </a:lnTo>
                  <a:lnTo>
                    <a:pt x="1210" y="1024"/>
                  </a:lnTo>
                  <a:lnTo>
                    <a:pt x="1204" y="1030"/>
                  </a:lnTo>
                  <a:lnTo>
                    <a:pt x="1194" y="1044"/>
                  </a:lnTo>
                  <a:lnTo>
                    <a:pt x="1190" y="1050"/>
                  </a:lnTo>
                  <a:lnTo>
                    <a:pt x="1190" y="1056"/>
                  </a:lnTo>
                  <a:lnTo>
                    <a:pt x="1187" y="1059"/>
                  </a:lnTo>
                  <a:lnTo>
                    <a:pt x="1190" y="1062"/>
                  </a:lnTo>
                  <a:lnTo>
                    <a:pt x="1210" y="1041"/>
                  </a:lnTo>
                  <a:lnTo>
                    <a:pt x="1222" y="1034"/>
                  </a:lnTo>
                  <a:lnTo>
                    <a:pt x="1238" y="1025"/>
                  </a:lnTo>
                  <a:lnTo>
                    <a:pt x="1258" y="1017"/>
                  </a:lnTo>
                  <a:lnTo>
                    <a:pt x="1272" y="1017"/>
                  </a:lnTo>
                  <a:lnTo>
                    <a:pt x="1296" y="1009"/>
                  </a:lnTo>
                  <a:lnTo>
                    <a:pt x="1302" y="996"/>
                  </a:lnTo>
                  <a:lnTo>
                    <a:pt x="1305" y="994"/>
                  </a:lnTo>
                  <a:lnTo>
                    <a:pt x="1312" y="994"/>
                  </a:lnTo>
                  <a:lnTo>
                    <a:pt x="1326" y="991"/>
                  </a:lnTo>
                  <a:lnTo>
                    <a:pt x="1343" y="990"/>
                  </a:lnTo>
                  <a:lnTo>
                    <a:pt x="1361" y="981"/>
                  </a:lnTo>
                  <a:lnTo>
                    <a:pt x="1382" y="974"/>
                  </a:lnTo>
                  <a:lnTo>
                    <a:pt x="1401" y="966"/>
                  </a:lnTo>
                  <a:lnTo>
                    <a:pt x="1411" y="952"/>
                  </a:lnTo>
                  <a:lnTo>
                    <a:pt x="1424" y="935"/>
                  </a:lnTo>
                  <a:lnTo>
                    <a:pt x="1438" y="918"/>
                  </a:lnTo>
                  <a:lnTo>
                    <a:pt x="1449" y="910"/>
                  </a:lnTo>
                  <a:lnTo>
                    <a:pt x="1466" y="897"/>
                  </a:lnTo>
                  <a:lnTo>
                    <a:pt x="1470" y="897"/>
                  </a:lnTo>
                  <a:lnTo>
                    <a:pt x="1470" y="901"/>
                  </a:lnTo>
                  <a:lnTo>
                    <a:pt x="1460" y="907"/>
                  </a:lnTo>
                  <a:lnTo>
                    <a:pt x="1452" y="921"/>
                  </a:lnTo>
                  <a:lnTo>
                    <a:pt x="1449" y="931"/>
                  </a:lnTo>
                  <a:lnTo>
                    <a:pt x="1452" y="934"/>
                  </a:lnTo>
                  <a:lnTo>
                    <a:pt x="1466" y="937"/>
                  </a:lnTo>
                  <a:lnTo>
                    <a:pt x="1488" y="937"/>
                  </a:lnTo>
                  <a:lnTo>
                    <a:pt x="1505" y="931"/>
                  </a:lnTo>
                  <a:lnTo>
                    <a:pt x="1517" y="919"/>
                  </a:lnTo>
                  <a:lnTo>
                    <a:pt x="1523" y="910"/>
                  </a:lnTo>
                  <a:lnTo>
                    <a:pt x="1529" y="910"/>
                  </a:lnTo>
                  <a:lnTo>
                    <a:pt x="1535" y="909"/>
                  </a:lnTo>
                  <a:lnTo>
                    <a:pt x="1535" y="912"/>
                  </a:lnTo>
                  <a:lnTo>
                    <a:pt x="1532" y="918"/>
                  </a:lnTo>
                  <a:lnTo>
                    <a:pt x="1516" y="932"/>
                  </a:lnTo>
                  <a:lnTo>
                    <a:pt x="1443" y="991"/>
                  </a:lnTo>
                  <a:lnTo>
                    <a:pt x="1382" y="1033"/>
                  </a:lnTo>
                  <a:lnTo>
                    <a:pt x="1333" y="1071"/>
                  </a:lnTo>
                  <a:lnTo>
                    <a:pt x="1305" y="1089"/>
                  </a:lnTo>
                  <a:lnTo>
                    <a:pt x="1278" y="1096"/>
                  </a:lnTo>
                  <a:lnTo>
                    <a:pt x="1262" y="1102"/>
                  </a:lnTo>
                  <a:lnTo>
                    <a:pt x="1250" y="1114"/>
                  </a:lnTo>
                  <a:lnTo>
                    <a:pt x="1204" y="1123"/>
                  </a:lnTo>
                  <a:lnTo>
                    <a:pt x="1187" y="1136"/>
                  </a:lnTo>
                  <a:lnTo>
                    <a:pt x="1182" y="1138"/>
                  </a:lnTo>
                  <a:lnTo>
                    <a:pt x="1165" y="1132"/>
                  </a:lnTo>
                  <a:lnTo>
                    <a:pt x="1157" y="1135"/>
                  </a:lnTo>
                  <a:lnTo>
                    <a:pt x="1153" y="1145"/>
                  </a:lnTo>
                  <a:lnTo>
                    <a:pt x="1141" y="1157"/>
                  </a:lnTo>
                  <a:lnTo>
                    <a:pt x="1130" y="1166"/>
                  </a:lnTo>
                  <a:lnTo>
                    <a:pt x="1129" y="1161"/>
                  </a:lnTo>
                  <a:lnTo>
                    <a:pt x="1127" y="1152"/>
                  </a:lnTo>
                  <a:lnTo>
                    <a:pt x="1130" y="1149"/>
                  </a:lnTo>
                  <a:lnTo>
                    <a:pt x="1130" y="1145"/>
                  </a:lnTo>
                  <a:lnTo>
                    <a:pt x="1132" y="1139"/>
                  </a:lnTo>
                  <a:lnTo>
                    <a:pt x="1129" y="1133"/>
                  </a:lnTo>
                  <a:lnTo>
                    <a:pt x="1129" y="1126"/>
                  </a:lnTo>
                  <a:lnTo>
                    <a:pt x="1133" y="1123"/>
                  </a:lnTo>
                  <a:lnTo>
                    <a:pt x="1142" y="1124"/>
                  </a:lnTo>
                  <a:lnTo>
                    <a:pt x="1151" y="1123"/>
                  </a:lnTo>
                  <a:lnTo>
                    <a:pt x="1157" y="1120"/>
                  </a:lnTo>
                  <a:lnTo>
                    <a:pt x="1159" y="1114"/>
                  </a:lnTo>
                  <a:lnTo>
                    <a:pt x="1159" y="1108"/>
                  </a:lnTo>
                  <a:lnTo>
                    <a:pt x="1157" y="1105"/>
                  </a:lnTo>
                  <a:lnTo>
                    <a:pt x="1156" y="1102"/>
                  </a:lnTo>
                  <a:lnTo>
                    <a:pt x="1159" y="1095"/>
                  </a:lnTo>
                  <a:lnTo>
                    <a:pt x="1159" y="1086"/>
                  </a:lnTo>
                  <a:lnTo>
                    <a:pt x="1160" y="1074"/>
                  </a:lnTo>
                  <a:lnTo>
                    <a:pt x="1163" y="1071"/>
                  </a:lnTo>
                  <a:lnTo>
                    <a:pt x="1165" y="1068"/>
                  </a:lnTo>
                  <a:lnTo>
                    <a:pt x="1165" y="1065"/>
                  </a:lnTo>
                  <a:lnTo>
                    <a:pt x="1166" y="1059"/>
                  </a:lnTo>
                  <a:lnTo>
                    <a:pt x="1168" y="1047"/>
                  </a:lnTo>
                  <a:lnTo>
                    <a:pt x="1168" y="1038"/>
                  </a:lnTo>
                  <a:lnTo>
                    <a:pt x="1168" y="1028"/>
                  </a:lnTo>
                  <a:lnTo>
                    <a:pt x="1168" y="1023"/>
                  </a:lnTo>
                  <a:lnTo>
                    <a:pt x="1066" y="994"/>
                  </a:lnTo>
                  <a:lnTo>
                    <a:pt x="995" y="971"/>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grpSp>
          <p:nvGrpSpPr>
            <p:cNvPr id="50" name="Group 201"/>
            <p:cNvGrpSpPr>
              <a:grpSpLocks/>
            </p:cNvGrpSpPr>
            <p:nvPr/>
          </p:nvGrpSpPr>
          <p:grpSpPr bwMode="auto">
            <a:xfrm>
              <a:off x="2245824" y="3621195"/>
              <a:ext cx="429155" cy="388617"/>
              <a:chOff x="3597" y="1142"/>
              <a:chExt cx="775" cy="721"/>
            </a:xfrm>
            <a:solidFill>
              <a:schemeClr val="bg2">
                <a:lumMod val="95000"/>
              </a:schemeClr>
            </a:solidFill>
          </p:grpSpPr>
          <p:sp>
            <p:nvSpPr>
              <p:cNvPr id="85" name="Freeform 202"/>
              <p:cNvSpPr>
                <a:spLocks/>
              </p:cNvSpPr>
              <p:nvPr/>
            </p:nvSpPr>
            <p:spPr bwMode="auto">
              <a:xfrm>
                <a:off x="3973" y="1329"/>
                <a:ext cx="399" cy="534"/>
              </a:xfrm>
              <a:custGeom>
                <a:avLst/>
                <a:gdLst/>
                <a:ahLst/>
                <a:cxnLst>
                  <a:cxn ang="0">
                    <a:pos x="3" y="1067"/>
                  </a:cxn>
                  <a:cxn ang="0">
                    <a:pos x="65" y="957"/>
                  </a:cxn>
                  <a:cxn ang="0">
                    <a:pos x="94" y="802"/>
                  </a:cxn>
                  <a:cxn ang="0">
                    <a:pos x="27" y="622"/>
                  </a:cxn>
                  <a:cxn ang="0">
                    <a:pos x="21" y="544"/>
                  </a:cxn>
                  <a:cxn ang="0">
                    <a:pos x="0" y="476"/>
                  </a:cxn>
                  <a:cxn ang="0">
                    <a:pos x="40" y="395"/>
                  </a:cxn>
                  <a:cxn ang="0">
                    <a:pos x="38" y="328"/>
                  </a:cxn>
                  <a:cxn ang="0">
                    <a:pos x="56" y="299"/>
                  </a:cxn>
                  <a:cxn ang="0">
                    <a:pos x="62" y="249"/>
                  </a:cxn>
                  <a:cxn ang="0">
                    <a:pos x="96" y="237"/>
                  </a:cxn>
                  <a:cxn ang="0">
                    <a:pos x="127" y="197"/>
                  </a:cxn>
                  <a:cxn ang="0">
                    <a:pos x="138" y="182"/>
                  </a:cxn>
                  <a:cxn ang="0">
                    <a:pos x="145" y="237"/>
                  </a:cxn>
                  <a:cxn ang="0">
                    <a:pos x="151" y="278"/>
                  </a:cxn>
                  <a:cxn ang="0">
                    <a:pos x="153" y="240"/>
                  </a:cxn>
                  <a:cxn ang="0">
                    <a:pos x="167" y="225"/>
                  </a:cxn>
                  <a:cxn ang="0">
                    <a:pos x="156" y="273"/>
                  </a:cxn>
                  <a:cxn ang="0">
                    <a:pos x="173" y="252"/>
                  </a:cxn>
                  <a:cxn ang="0">
                    <a:pos x="174" y="154"/>
                  </a:cxn>
                  <a:cxn ang="0">
                    <a:pos x="214" y="114"/>
                  </a:cxn>
                  <a:cxn ang="0">
                    <a:pos x="245" y="98"/>
                  </a:cxn>
                  <a:cxn ang="0">
                    <a:pos x="217" y="50"/>
                  </a:cxn>
                  <a:cxn ang="0">
                    <a:pos x="242" y="12"/>
                  </a:cxn>
                  <a:cxn ang="0">
                    <a:pos x="291" y="9"/>
                  </a:cxn>
                  <a:cxn ang="0">
                    <a:pos x="349" y="23"/>
                  </a:cxn>
                  <a:cxn ang="0">
                    <a:pos x="400" y="62"/>
                  </a:cxn>
                  <a:cxn ang="0">
                    <a:pos x="457" y="76"/>
                  </a:cxn>
                  <a:cxn ang="0">
                    <a:pos x="512" y="86"/>
                  </a:cxn>
                  <a:cxn ang="0">
                    <a:pos x="551" y="135"/>
                  </a:cxn>
                  <a:cxn ang="0">
                    <a:pos x="546" y="157"/>
                  </a:cxn>
                  <a:cxn ang="0">
                    <a:pos x="534" y="182"/>
                  </a:cxn>
                  <a:cxn ang="0">
                    <a:pos x="567" y="213"/>
                  </a:cxn>
                  <a:cxn ang="0">
                    <a:pos x="573" y="260"/>
                  </a:cxn>
                  <a:cxn ang="0">
                    <a:pos x="564" y="350"/>
                  </a:cxn>
                  <a:cxn ang="0">
                    <a:pos x="543" y="399"/>
                  </a:cxn>
                  <a:cxn ang="0">
                    <a:pos x="502" y="430"/>
                  </a:cxn>
                  <a:cxn ang="0">
                    <a:pos x="487" y="501"/>
                  </a:cxn>
                  <a:cxn ang="0">
                    <a:pos x="537" y="532"/>
                  </a:cxn>
                  <a:cxn ang="0">
                    <a:pos x="579" y="483"/>
                  </a:cxn>
                  <a:cxn ang="0">
                    <a:pos x="620" y="421"/>
                  </a:cxn>
                  <a:cxn ang="0">
                    <a:pos x="651" y="398"/>
                  </a:cxn>
                  <a:cxn ang="0">
                    <a:pos x="709" y="421"/>
                  </a:cxn>
                  <a:cxn ang="0">
                    <a:pos x="747" y="517"/>
                  </a:cxn>
                  <a:cxn ang="0">
                    <a:pos x="779" y="620"/>
                  </a:cxn>
                  <a:cxn ang="0">
                    <a:pos x="794" y="688"/>
                  </a:cxn>
                  <a:cxn ang="0">
                    <a:pos x="794" y="756"/>
                  </a:cxn>
                  <a:cxn ang="0">
                    <a:pos x="775" y="749"/>
                  </a:cxn>
                  <a:cxn ang="0">
                    <a:pos x="744" y="756"/>
                  </a:cxn>
                  <a:cxn ang="0">
                    <a:pos x="733" y="812"/>
                  </a:cxn>
                  <a:cxn ang="0">
                    <a:pos x="692" y="859"/>
                  </a:cxn>
                  <a:cxn ang="0">
                    <a:pos x="689" y="923"/>
                  </a:cxn>
                  <a:cxn ang="0">
                    <a:pos x="644" y="995"/>
                  </a:cxn>
                </a:cxnLst>
                <a:rect l="0" t="0" r="r" b="b"/>
                <a:pathLst>
                  <a:path w="798" h="1067">
                    <a:moveTo>
                      <a:pt x="385" y="1025"/>
                    </a:moveTo>
                    <a:lnTo>
                      <a:pt x="384" y="1023"/>
                    </a:lnTo>
                    <a:lnTo>
                      <a:pt x="381" y="1025"/>
                    </a:lnTo>
                    <a:lnTo>
                      <a:pt x="199" y="1047"/>
                    </a:lnTo>
                    <a:lnTo>
                      <a:pt x="3" y="1067"/>
                    </a:lnTo>
                    <a:lnTo>
                      <a:pt x="15" y="1056"/>
                    </a:lnTo>
                    <a:lnTo>
                      <a:pt x="43" y="1025"/>
                    </a:lnTo>
                    <a:lnTo>
                      <a:pt x="50" y="992"/>
                    </a:lnTo>
                    <a:lnTo>
                      <a:pt x="56" y="975"/>
                    </a:lnTo>
                    <a:lnTo>
                      <a:pt x="65" y="957"/>
                    </a:lnTo>
                    <a:lnTo>
                      <a:pt x="77" y="932"/>
                    </a:lnTo>
                    <a:lnTo>
                      <a:pt x="84" y="920"/>
                    </a:lnTo>
                    <a:lnTo>
                      <a:pt x="91" y="886"/>
                    </a:lnTo>
                    <a:lnTo>
                      <a:pt x="94" y="858"/>
                    </a:lnTo>
                    <a:lnTo>
                      <a:pt x="94" y="802"/>
                    </a:lnTo>
                    <a:lnTo>
                      <a:pt x="89" y="769"/>
                    </a:lnTo>
                    <a:lnTo>
                      <a:pt x="83" y="740"/>
                    </a:lnTo>
                    <a:lnTo>
                      <a:pt x="74" y="709"/>
                    </a:lnTo>
                    <a:lnTo>
                      <a:pt x="31" y="642"/>
                    </a:lnTo>
                    <a:lnTo>
                      <a:pt x="27" y="622"/>
                    </a:lnTo>
                    <a:lnTo>
                      <a:pt x="12" y="595"/>
                    </a:lnTo>
                    <a:lnTo>
                      <a:pt x="6" y="582"/>
                    </a:lnTo>
                    <a:lnTo>
                      <a:pt x="7" y="570"/>
                    </a:lnTo>
                    <a:lnTo>
                      <a:pt x="15" y="557"/>
                    </a:lnTo>
                    <a:lnTo>
                      <a:pt x="21" y="544"/>
                    </a:lnTo>
                    <a:lnTo>
                      <a:pt x="21" y="532"/>
                    </a:lnTo>
                    <a:lnTo>
                      <a:pt x="16" y="511"/>
                    </a:lnTo>
                    <a:lnTo>
                      <a:pt x="15" y="499"/>
                    </a:lnTo>
                    <a:lnTo>
                      <a:pt x="2" y="480"/>
                    </a:lnTo>
                    <a:lnTo>
                      <a:pt x="0" y="476"/>
                    </a:lnTo>
                    <a:lnTo>
                      <a:pt x="6" y="467"/>
                    </a:lnTo>
                    <a:lnTo>
                      <a:pt x="12" y="460"/>
                    </a:lnTo>
                    <a:lnTo>
                      <a:pt x="21" y="442"/>
                    </a:lnTo>
                    <a:lnTo>
                      <a:pt x="28" y="419"/>
                    </a:lnTo>
                    <a:lnTo>
                      <a:pt x="40" y="395"/>
                    </a:lnTo>
                    <a:lnTo>
                      <a:pt x="40" y="378"/>
                    </a:lnTo>
                    <a:lnTo>
                      <a:pt x="38" y="366"/>
                    </a:lnTo>
                    <a:lnTo>
                      <a:pt x="40" y="350"/>
                    </a:lnTo>
                    <a:lnTo>
                      <a:pt x="40" y="337"/>
                    </a:lnTo>
                    <a:lnTo>
                      <a:pt x="38" y="328"/>
                    </a:lnTo>
                    <a:lnTo>
                      <a:pt x="33" y="321"/>
                    </a:lnTo>
                    <a:lnTo>
                      <a:pt x="30" y="313"/>
                    </a:lnTo>
                    <a:lnTo>
                      <a:pt x="33" y="308"/>
                    </a:lnTo>
                    <a:lnTo>
                      <a:pt x="40" y="303"/>
                    </a:lnTo>
                    <a:lnTo>
                      <a:pt x="56" y="299"/>
                    </a:lnTo>
                    <a:lnTo>
                      <a:pt x="61" y="293"/>
                    </a:lnTo>
                    <a:lnTo>
                      <a:pt x="62" y="276"/>
                    </a:lnTo>
                    <a:lnTo>
                      <a:pt x="61" y="262"/>
                    </a:lnTo>
                    <a:lnTo>
                      <a:pt x="59" y="253"/>
                    </a:lnTo>
                    <a:lnTo>
                      <a:pt x="62" y="249"/>
                    </a:lnTo>
                    <a:lnTo>
                      <a:pt x="71" y="252"/>
                    </a:lnTo>
                    <a:lnTo>
                      <a:pt x="77" y="249"/>
                    </a:lnTo>
                    <a:lnTo>
                      <a:pt x="81" y="232"/>
                    </a:lnTo>
                    <a:lnTo>
                      <a:pt x="87" y="232"/>
                    </a:lnTo>
                    <a:lnTo>
                      <a:pt x="96" y="237"/>
                    </a:lnTo>
                    <a:lnTo>
                      <a:pt x="102" y="237"/>
                    </a:lnTo>
                    <a:lnTo>
                      <a:pt x="108" y="228"/>
                    </a:lnTo>
                    <a:lnTo>
                      <a:pt x="111" y="211"/>
                    </a:lnTo>
                    <a:lnTo>
                      <a:pt x="120" y="207"/>
                    </a:lnTo>
                    <a:lnTo>
                      <a:pt x="127" y="197"/>
                    </a:lnTo>
                    <a:lnTo>
                      <a:pt x="133" y="173"/>
                    </a:lnTo>
                    <a:lnTo>
                      <a:pt x="145" y="164"/>
                    </a:lnTo>
                    <a:lnTo>
                      <a:pt x="151" y="167"/>
                    </a:lnTo>
                    <a:lnTo>
                      <a:pt x="149" y="173"/>
                    </a:lnTo>
                    <a:lnTo>
                      <a:pt x="138" y="182"/>
                    </a:lnTo>
                    <a:lnTo>
                      <a:pt x="141" y="194"/>
                    </a:lnTo>
                    <a:lnTo>
                      <a:pt x="148" y="200"/>
                    </a:lnTo>
                    <a:lnTo>
                      <a:pt x="146" y="207"/>
                    </a:lnTo>
                    <a:lnTo>
                      <a:pt x="141" y="207"/>
                    </a:lnTo>
                    <a:lnTo>
                      <a:pt x="145" y="237"/>
                    </a:lnTo>
                    <a:lnTo>
                      <a:pt x="139" y="241"/>
                    </a:lnTo>
                    <a:lnTo>
                      <a:pt x="138" y="256"/>
                    </a:lnTo>
                    <a:lnTo>
                      <a:pt x="141" y="267"/>
                    </a:lnTo>
                    <a:lnTo>
                      <a:pt x="143" y="278"/>
                    </a:lnTo>
                    <a:lnTo>
                      <a:pt x="151" y="278"/>
                    </a:lnTo>
                    <a:lnTo>
                      <a:pt x="152" y="260"/>
                    </a:lnTo>
                    <a:lnTo>
                      <a:pt x="159" y="246"/>
                    </a:lnTo>
                    <a:lnTo>
                      <a:pt x="156" y="243"/>
                    </a:lnTo>
                    <a:lnTo>
                      <a:pt x="153" y="244"/>
                    </a:lnTo>
                    <a:lnTo>
                      <a:pt x="153" y="240"/>
                    </a:lnTo>
                    <a:lnTo>
                      <a:pt x="156" y="237"/>
                    </a:lnTo>
                    <a:lnTo>
                      <a:pt x="156" y="225"/>
                    </a:lnTo>
                    <a:lnTo>
                      <a:pt x="161" y="220"/>
                    </a:lnTo>
                    <a:lnTo>
                      <a:pt x="165" y="219"/>
                    </a:lnTo>
                    <a:lnTo>
                      <a:pt x="167" y="225"/>
                    </a:lnTo>
                    <a:lnTo>
                      <a:pt x="165" y="232"/>
                    </a:lnTo>
                    <a:lnTo>
                      <a:pt x="165" y="250"/>
                    </a:lnTo>
                    <a:lnTo>
                      <a:pt x="162" y="255"/>
                    </a:lnTo>
                    <a:lnTo>
                      <a:pt x="158" y="263"/>
                    </a:lnTo>
                    <a:lnTo>
                      <a:pt x="156" y="273"/>
                    </a:lnTo>
                    <a:lnTo>
                      <a:pt x="156" y="281"/>
                    </a:lnTo>
                    <a:lnTo>
                      <a:pt x="164" y="284"/>
                    </a:lnTo>
                    <a:lnTo>
                      <a:pt x="168" y="273"/>
                    </a:lnTo>
                    <a:lnTo>
                      <a:pt x="170" y="260"/>
                    </a:lnTo>
                    <a:lnTo>
                      <a:pt x="173" y="252"/>
                    </a:lnTo>
                    <a:lnTo>
                      <a:pt x="179" y="241"/>
                    </a:lnTo>
                    <a:lnTo>
                      <a:pt x="182" y="216"/>
                    </a:lnTo>
                    <a:lnTo>
                      <a:pt x="180" y="188"/>
                    </a:lnTo>
                    <a:lnTo>
                      <a:pt x="174" y="164"/>
                    </a:lnTo>
                    <a:lnTo>
                      <a:pt x="174" y="154"/>
                    </a:lnTo>
                    <a:lnTo>
                      <a:pt x="177" y="142"/>
                    </a:lnTo>
                    <a:lnTo>
                      <a:pt x="186" y="133"/>
                    </a:lnTo>
                    <a:lnTo>
                      <a:pt x="196" y="127"/>
                    </a:lnTo>
                    <a:lnTo>
                      <a:pt x="204" y="119"/>
                    </a:lnTo>
                    <a:lnTo>
                      <a:pt x="214" y="114"/>
                    </a:lnTo>
                    <a:lnTo>
                      <a:pt x="229" y="110"/>
                    </a:lnTo>
                    <a:lnTo>
                      <a:pt x="249" y="110"/>
                    </a:lnTo>
                    <a:lnTo>
                      <a:pt x="252" y="104"/>
                    </a:lnTo>
                    <a:lnTo>
                      <a:pt x="252" y="99"/>
                    </a:lnTo>
                    <a:lnTo>
                      <a:pt x="245" y="98"/>
                    </a:lnTo>
                    <a:lnTo>
                      <a:pt x="239" y="101"/>
                    </a:lnTo>
                    <a:lnTo>
                      <a:pt x="229" y="95"/>
                    </a:lnTo>
                    <a:lnTo>
                      <a:pt x="217" y="83"/>
                    </a:lnTo>
                    <a:lnTo>
                      <a:pt x="214" y="59"/>
                    </a:lnTo>
                    <a:lnTo>
                      <a:pt x="217" y="50"/>
                    </a:lnTo>
                    <a:lnTo>
                      <a:pt x="229" y="38"/>
                    </a:lnTo>
                    <a:lnTo>
                      <a:pt x="235" y="29"/>
                    </a:lnTo>
                    <a:lnTo>
                      <a:pt x="235" y="20"/>
                    </a:lnTo>
                    <a:lnTo>
                      <a:pt x="226" y="15"/>
                    </a:lnTo>
                    <a:lnTo>
                      <a:pt x="242" y="12"/>
                    </a:lnTo>
                    <a:lnTo>
                      <a:pt x="260" y="12"/>
                    </a:lnTo>
                    <a:lnTo>
                      <a:pt x="264" y="5"/>
                    </a:lnTo>
                    <a:lnTo>
                      <a:pt x="267" y="0"/>
                    </a:lnTo>
                    <a:lnTo>
                      <a:pt x="270" y="2"/>
                    </a:lnTo>
                    <a:lnTo>
                      <a:pt x="291" y="9"/>
                    </a:lnTo>
                    <a:lnTo>
                      <a:pt x="304" y="17"/>
                    </a:lnTo>
                    <a:lnTo>
                      <a:pt x="320" y="26"/>
                    </a:lnTo>
                    <a:lnTo>
                      <a:pt x="331" y="29"/>
                    </a:lnTo>
                    <a:lnTo>
                      <a:pt x="337" y="23"/>
                    </a:lnTo>
                    <a:lnTo>
                      <a:pt x="349" y="23"/>
                    </a:lnTo>
                    <a:lnTo>
                      <a:pt x="359" y="26"/>
                    </a:lnTo>
                    <a:lnTo>
                      <a:pt x="372" y="29"/>
                    </a:lnTo>
                    <a:lnTo>
                      <a:pt x="388" y="45"/>
                    </a:lnTo>
                    <a:lnTo>
                      <a:pt x="393" y="56"/>
                    </a:lnTo>
                    <a:lnTo>
                      <a:pt x="400" y="62"/>
                    </a:lnTo>
                    <a:lnTo>
                      <a:pt x="415" y="58"/>
                    </a:lnTo>
                    <a:lnTo>
                      <a:pt x="427" y="56"/>
                    </a:lnTo>
                    <a:lnTo>
                      <a:pt x="438" y="64"/>
                    </a:lnTo>
                    <a:lnTo>
                      <a:pt x="447" y="68"/>
                    </a:lnTo>
                    <a:lnTo>
                      <a:pt x="457" y="76"/>
                    </a:lnTo>
                    <a:lnTo>
                      <a:pt x="468" y="73"/>
                    </a:lnTo>
                    <a:lnTo>
                      <a:pt x="478" y="80"/>
                    </a:lnTo>
                    <a:lnTo>
                      <a:pt x="493" y="85"/>
                    </a:lnTo>
                    <a:lnTo>
                      <a:pt x="505" y="85"/>
                    </a:lnTo>
                    <a:lnTo>
                      <a:pt x="512" y="86"/>
                    </a:lnTo>
                    <a:lnTo>
                      <a:pt x="522" y="92"/>
                    </a:lnTo>
                    <a:lnTo>
                      <a:pt x="531" y="101"/>
                    </a:lnTo>
                    <a:lnTo>
                      <a:pt x="536" y="119"/>
                    </a:lnTo>
                    <a:lnTo>
                      <a:pt x="542" y="127"/>
                    </a:lnTo>
                    <a:lnTo>
                      <a:pt x="551" y="135"/>
                    </a:lnTo>
                    <a:lnTo>
                      <a:pt x="554" y="142"/>
                    </a:lnTo>
                    <a:lnTo>
                      <a:pt x="562" y="155"/>
                    </a:lnTo>
                    <a:lnTo>
                      <a:pt x="565" y="161"/>
                    </a:lnTo>
                    <a:lnTo>
                      <a:pt x="557" y="158"/>
                    </a:lnTo>
                    <a:lnTo>
                      <a:pt x="546" y="157"/>
                    </a:lnTo>
                    <a:lnTo>
                      <a:pt x="543" y="152"/>
                    </a:lnTo>
                    <a:lnTo>
                      <a:pt x="542" y="148"/>
                    </a:lnTo>
                    <a:lnTo>
                      <a:pt x="531" y="158"/>
                    </a:lnTo>
                    <a:lnTo>
                      <a:pt x="533" y="173"/>
                    </a:lnTo>
                    <a:lnTo>
                      <a:pt x="534" y="182"/>
                    </a:lnTo>
                    <a:lnTo>
                      <a:pt x="543" y="190"/>
                    </a:lnTo>
                    <a:lnTo>
                      <a:pt x="549" y="194"/>
                    </a:lnTo>
                    <a:lnTo>
                      <a:pt x="561" y="197"/>
                    </a:lnTo>
                    <a:lnTo>
                      <a:pt x="562" y="205"/>
                    </a:lnTo>
                    <a:lnTo>
                      <a:pt x="567" y="213"/>
                    </a:lnTo>
                    <a:lnTo>
                      <a:pt x="570" y="222"/>
                    </a:lnTo>
                    <a:lnTo>
                      <a:pt x="570" y="235"/>
                    </a:lnTo>
                    <a:lnTo>
                      <a:pt x="576" y="240"/>
                    </a:lnTo>
                    <a:lnTo>
                      <a:pt x="576" y="246"/>
                    </a:lnTo>
                    <a:lnTo>
                      <a:pt x="573" y="260"/>
                    </a:lnTo>
                    <a:lnTo>
                      <a:pt x="574" y="291"/>
                    </a:lnTo>
                    <a:lnTo>
                      <a:pt x="577" y="321"/>
                    </a:lnTo>
                    <a:lnTo>
                      <a:pt x="576" y="327"/>
                    </a:lnTo>
                    <a:lnTo>
                      <a:pt x="577" y="335"/>
                    </a:lnTo>
                    <a:lnTo>
                      <a:pt x="564" y="350"/>
                    </a:lnTo>
                    <a:lnTo>
                      <a:pt x="549" y="356"/>
                    </a:lnTo>
                    <a:lnTo>
                      <a:pt x="542" y="361"/>
                    </a:lnTo>
                    <a:lnTo>
                      <a:pt x="545" y="375"/>
                    </a:lnTo>
                    <a:lnTo>
                      <a:pt x="542" y="384"/>
                    </a:lnTo>
                    <a:lnTo>
                      <a:pt x="543" y="399"/>
                    </a:lnTo>
                    <a:lnTo>
                      <a:pt x="540" y="411"/>
                    </a:lnTo>
                    <a:lnTo>
                      <a:pt x="531" y="412"/>
                    </a:lnTo>
                    <a:lnTo>
                      <a:pt x="527" y="419"/>
                    </a:lnTo>
                    <a:lnTo>
                      <a:pt x="525" y="427"/>
                    </a:lnTo>
                    <a:lnTo>
                      <a:pt x="502" y="430"/>
                    </a:lnTo>
                    <a:lnTo>
                      <a:pt x="493" y="446"/>
                    </a:lnTo>
                    <a:lnTo>
                      <a:pt x="487" y="457"/>
                    </a:lnTo>
                    <a:lnTo>
                      <a:pt x="490" y="486"/>
                    </a:lnTo>
                    <a:lnTo>
                      <a:pt x="487" y="495"/>
                    </a:lnTo>
                    <a:lnTo>
                      <a:pt x="487" y="501"/>
                    </a:lnTo>
                    <a:lnTo>
                      <a:pt x="493" y="514"/>
                    </a:lnTo>
                    <a:lnTo>
                      <a:pt x="502" y="519"/>
                    </a:lnTo>
                    <a:lnTo>
                      <a:pt x="518" y="522"/>
                    </a:lnTo>
                    <a:lnTo>
                      <a:pt x="527" y="527"/>
                    </a:lnTo>
                    <a:lnTo>
                      <a:pt x="537" y="532"/>
                    </a:lnTo>
                    <a:lnTo>
                      <a:pt x="546" y="526"/>
                    </a:lnTo>
                    <a:lnTo>
                      <a:pt x="557" y="507"/>
                    </a:lnTo>
                    <a:lnTo>
                      <a:pt x="565" y="495"/>
                    </a:lnTo>
                    <a:lnTo>
                      <a:pt x="570" y="499"/>
                    </a:lnTo>
                    <a:lnTo>
                      <a:pt x="579" y="483"/>
                    </a:lnTo>
                    <a:lnTo>
                      <a:pt x="581" y="467"/>
                    </a:lnTo>
                    <a:lnTo>
                      <a:pt x="592" y="451"/>
                    </a:lnTo>
                    <a:lnTo>
                      <a:pt x="599" y="437"/>
                    </a:lnTo>
                    <a:lnTo>
                      <a:pt x="602" y="424"/>
                    </a:lnTo>
                    <a:lnTo>
                      <a:pt x="620" y="421"/>
                    </a:lnTo>
                    <a:lnTo>
                      <a:pt x="630" y="412"/>
                    </a:lnTo>
                    <a:lnTo>
                      <a:pt x="639" y="412"/>
                    </a:lnTo>
                    <a:lnTo>
                      <a:pt x="644" y="404"/>
                    </a:lnTo>
                    <a:lnTo>
                      <a:pt x="644" y="399"/>
                    </a:lnTo>
                    <a:lnTo>
                      <a:pt x="651" y="398"/>
                    </a:lnTo>
                    <a:lnTo>
                      <a:pt x="654" y="393"/>
                    </a:lnTo>
                    <a:lnTo>
                      <a:pt x="661" y="392"/>
                    </a:lnTo>
                    <a:lnTo>
                      <a:pt x="683" y="398"/>
                    </a:lnTo>
                    <a:lnTo>
                      <a:pt x="694" y="402"/>
                    </a:lnTo>
                    <a:lnTo>
                      <a:pt x="709" y="421"/>
                    </a:lnTo>
                    <a:lnTo>
                      <a:pt x="716" y="436"/>
                    </a:lnTo>
                    <a:lnTo>
                      <a:pt x="730" y="455"/>
                    </a:lnTo>
                    <a:lnTo>
                      <a:pt x="735" y="480"/>
                    </a:lnTo>
                    <a:lnTo>
                      <a:pt x="739" y="499"/>
                    </a:lnTo>
                    <a:lnTo>
                      <a:pt x="747" y="517"/>
                    </a:lnTo>
                    <a:lnTo>
                      <a:pt x="757" y="538"/>
                    </a:lnTo>
                    <a:lnTo>
                      <a:pt x="760" y="552"/>
                    </a:lnTo>
                    <a:lnTo>
                      <a:pt x="765" y="580"/>
                    </a:lnTo>
                    <a:lnTo>
                      <a:pt x="778" y="610"/>
                    </a:lnTo>
                    <a:lnTo>
                      <a:pt x="779" y="620"/>
                    </a:lnTo>
                    <a:lnTo>
                      <a:pt x="787" y="633"/>
                    </a:lnTo>
                    <a:lnTo>
                      <a:pt x="797" y="648"/>
                    </a:lnTo>
                    <a:lnTo>
                      <a:pt x="798" y="659"/>
                    </a:lnTo>
                    <a:lnTo>
                      <a:pt x="794" y="672"/>
                    </a:lnTo>
                    <a:lnTo>
                      <a:pt x="794" y="688"/>
                    </a:lnTo>
                    <a:lnTo>
                      <a:pt x="794" y="697"/>
                    </a:lnTo>
                    <a:lnTo>
                      <a:pt x="797" y="715"/>
                    </a:lnTo>
                    <a:lnTo>
                      <a:pt x="795" y="731"/>
                    </a:lnTo>
                    <a:lnTo>
                      <a:pt x="795" y="747"/>
                    </a:lnTo>
                    <a:lnTo>
                      <a:pt x="794" y="756"/>
                    </a:lnTo>
                    <a:lnTo>
                      <a:pt x="784" y="766"/>
                    </a:lnTo>
                    <a:lnTo>
                      <a:pt x="778" y="763"/>
                    </a:lnTo>
                    <a:lnTo>
                      <a:pt x="775" y="761"/>
                    </a:lnTo>
                    <a:lnTo>
                      <a:pt x="772" y="753"/>
                    </a:lnTo>
                    <a:lnTo>
                      <a:pt x="775" y="749"/>
                    </a:lnTo>
                    <a:lnTo>
                      <a:pt x="772" y="740"/>
                    </a:lnTo>
                    <a:lnTo>
                      <a:pt x="760" y="736"/>
                    </a:lnTo>
                    <a:lnTo>
                      <a:pt x="753" y="740"/>
                    </a:lnTo>
                    <a:lnTo>
                      <a:pt x="747" y="749"/>
                    </a:lnTo>
                    <a:lnTo>
                      <a:pt x="744" y="756"/>
                    </a:lnTo>
                    <a:lnTo>
                      <a:pt x="745" y="765"/>
                    </a:lnTo>
                    <a:lnTo>
                      <a:pt x="735" y="772"/>
                    </a:lnTo>
                    <a:lnTo>
                      <a:pt x="732" y="781"/>
                    </a:lnTo>
                    <a:lnTo>
                      <a:pt x="735" y="797"/>
                    </a:lnTo>
                    <a:lnTo>
                      <a:pt x="733" y="812"/>
                    </a:lnTo>
                    <a:lnTo>
                      <a:pt x="729" y="826"/>
                    </a:lnTo>
                    <a:lnTo>
                      <a:pt x="715" y="833"/>
                    </a:lnTo>
                    <a:lnTo>
                      <a:pt x="704" y="839"/>
                    </a:lnTo>
                    <a:lnTo>
                      <a:pt x="698" y="847"/>
                    </a:lnTo>
                    <a:lnTo>
                      <a:pt x="692" y="859"/>
                    </a:lnTo>
                    <a:lnTo>
                      <a:pt x="695" y="867"/>
                    </a:lnTo>
                    <a:lnTo>
                      <a:pt x="697" y="879"/>
                    </a:lnTo>
                    <a:lnTo>
                      <a:pt x="695" y="901"/>
                    </a:lnTo>
                    <a:lnTo>
                      <a:pt x="692" y="909"/>
                    </a:lnTo>
                    <a:lnTo>
                      <a:pt x="689" y="923"/>
                    </a:lnTo>
                    <a:lnTo>
                      <a:pt x="680" y="932"/>
                    </a:lnTo>
                    <a:lnTo>
                      <a:pt x="668" y="950"/>
                    </a:lnTo>
                    <a:lnTo>
                      <a:pt x="658" y="964"/>
                    </a:lnTo>
                    <a:lnTo>
                      <a:pt x="651" y="986"/>
                    </a:lnTo>
                    <a:lnTo>
                      <a:pt x="644" y="995"/>
                    </a:lnTo>
                    <a:lnTo>
                      <a:pt x="390" y="1038"/>
                    </a:lnTo>
                    <a:lnTo>
                      <a:pt x="388" y="1035"/>
                    </a:lnTo>
                    <a:lnTo>
                      <a:pt x="387" y="1025"/>
                    </a:lnTo>
                    <a:lnTo>
                      <a:pt x="385" y="1025"/>
                    </a:lnTo>
                  </a:path>
                </a:pathLst>
              </a:custGeom>
              <a:solidFill>
                <a:srgbClr val="00CC66"/>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86" name="Freeform 203"/>
              <p:cNvSpPr>
                <a:spLocks/>
              </p:cNvSpPr>
              <p:nvPr/>
            </p:nvSpPr>
            <p:spPr bwMode="auto">
              <a:xfrm>
                <a:off x="3597" y="1142"/>
                <a:ext cx="624" cy="299"/>
              </a:xfrm>
              <a:custGeom>
                <a:avLst/>
                <a:gdLst/>
                <a:ahLst/>
                <a:cxnLst>
                  <a:cxn ang="0">
                    <a:pos x="444" y="428"/>
                  </a:cxn>
                  <a:cxn ang="0">
                    <a:pos x="489" y="474"/>
                  </a:cxn>
                  <a:cxn ang="0">
                    <a:pos x="486" y="541"/>
                  </a:cxn>
                  <a:cxn ang="0">
                    <a:pos x="515" y="542"/>
                  </a:cxn>
                  <a:cxn ang="0">
                    <a:pos x="519" y="598"/>
                  </a:cxn>
                  <a:cxn ang="0">
                    <a:pos x="577" y="492"/>
                  </a:cxn>
                  <a:cxn ang="0">
                    <a:pos x="611" y="420"/>
                  </a:cxn>
                  <a:cxn ang="0">
                    <a:pos x="650" y="430"/>
                  </a:cxn>
                  <a:cxn ang="0">
                    <a:pos x="706" y="421"/>
                  </a:cxn>
                  <a:cxn ang="0">
                    <a:pos x="748" y="364"/>
                  </a:cxn>
                  <a:cxn ang="0">
                    <a:pos x="811" y="353"/>
                  </a:cxn>
                  <a:cxn ang="0">
                    <a:pos x="863" y="333"/>
                  </a:cxn>
                  <a:cxn ang="0">
                    <a:pos x="963" y="322"/>
                  </a:cxn>
                  <a:cxn ang="0">
                    <a:pos x="1021" y="334"/>
                  </a:cxn>
                  <a:cxn ang="0">
                    <a:pos x="1043" y="309"/>
                  </a:cxn>
                  <a:cxn ang="0">
                    <a:pos x="1108" y="319"/>
                  </a:cxn>
                  <a:cxn ang="0">
                    <a:pos x="1185" y="313"/>
                  </a:cxn>
                  <a:cxn ang="0">
                    <a:pos x="1248" y="291"/>
                  </a:cxn>
                  <a:cxn ang="0">
                    <a:pos x="1174" y="271"/>
                  </a:cxn>
                  <a:cxn ang="0">
                    <a:pos x="1143" y="271"/>
                  </a:cxn>
                  <a:cxn ang="0">
                    <a:pos x="1111" y="211"/>
                  </a:cxn>
                  <a:cxn ang="0">
                    <a:pos x="1093" y="175"/>
                  </a:cxn>
                  <a:cxn ang="0">
                    <a:pos x="1054" y="188"/>
                  </a:cxn>
                  <a:cxn ang="0">
                    <a:pos x="1006" y="200"/>
                  </a:cxn>
                  <a:cxn ang="0">
                    <a:pos x="959" y="206"/>
                  </a:cxn>
                  <a:cxn ang="0">
                    <a:pos x="947" y="160"/>
                  </a:cxn>
                  <a:cxn ang="0">
                    <a:pos x="948" y="129"/>
                  </a:cxn>
                  <a:cxn ang="0">
                    <a:pos x="890" y="144"/>
                  </a:cxn>
                  <a:cxn ang="0">
                    <a:pos x="798" y="166"/>
                  </a:cxn>
                  <a:cxn ang="0">
                    <a:pos x="702" y="214"/>
                  </a:cxn>
                  <a:cxn ang="0">
                    <a:pos x="667" y="244"/>
                  </a:cxn>
                  <a:cxn ang="0">
                    <a:pos x="624" y="241"/>
                  </a:cxn>
                  <a:cxn ang="0">
                    <a:pos x="559" y="240"/>
                  </a:cxn>
                  <a:cxn ang="0">
                    <a:pos x="507" y="199"/>
                  </a:cxn>
                  <a:cxn ang="0">
                    <a:pos x="469" y="161"/>
                  </a:cxn>
                  <a:cxn ang="0">
                    <a:pos x="404" y="142"/>
                  </a:cxn>
                  <a:cxn ang="0">
                    <a:pos x="355" y="166"/>
                  </a:cxn>
                  <a:cxn ang="0">
                    <a:pos x="340" y="137"/>
                  </a:cxn>
                  <a:cxn ang="0">
                    <a:pos x="363" y="99"/>
                  </a:cxn>
                  <a:cxn ang="0">
                    <a:pos x="395" y="58"/>
                  </a:cxn>
                  <a:cxn ang="0">
                    <a:pos x="414" y="30"/>
                  </a:cxn>
                  <a:cxn ang="0">
                    <a:pos x="450" y="21"/>
                  </a:cxn>
                  <a:cxn ang="0">
                    <a:pos x="405" y="3"/>
                  </a:cxn>
                  <a:cxn ang="0">
                    <a:pos x="351" y="27"/>
                  </a:cxn>
                  <a:cxn ang="0">
                    <a:pos x="311" y="67"/>
                  </a:cxn>
                  <a:cxn ang="0">
                    <a:pos x="255" y="117"/>
                  </a:cxn>
                  <a:cxn ang="0">
                    <a:pos x="230" y="144"/>
                  </a:cxn>
                  <a:cxn ang="0">
                    <a:pos x="194" y="170"/>
                  </a:cxn>
                  <a:cxn ang="0">
                    <a:pos x="117" y="193"/>
                  </a:cxn>
                  <a:cxn ang="0">
                    <a:pos x="50" y="241"/>
                  </a:cxn>
                  <a:cxn ang="0">
                    <a:pos x="4" y="275"/>
                  </a:cxn>
                  <a:cxn ang="0">
                    <a:pos x="60" y="316"/>
                  </a:cxn>
                  <a:cxn ang="0">
                    <a:pos x="313" y="386"/>
                  </a:cxn>
                  <a:cxn ang="0">
                    <a:pos x="357" y="387"/>
                  </a:cxn>
                  <a:cxn ang="0">
                    <a:pos x="408" y="392"/>
                  </a:cxn>
                </a:cxnLst>
                <a:rect l="0" t="0" r="r" b="b"/>
                <a:pathLst>
                  <a:path w="1248" h="598">
                    <a:moveTo>
                      <a:pt x="430" y="411"/>
                    </a:moveTo>
                    <a:lnTo>
                      <a:pt x="422" y="423"/>
                    </a:lnTo>
                    <a:lnTo>
                      <a:pt x="427" y="430"/>
                    </a:lnTo>
                    <a:lnTo>
                      <a:pt x="435" y="433"/>
                    </a:lnTo>
                    <a:lnTo>
                      <a:pt x="444" y="428"/>
                    </a:lnTo>
                    <a:lnTo>
                      <a:pt x="450" y="436"/>
                    </a:lnTo>
                    <a:lnTo>
                      <a:pt x="468" y="439"/>
                    </a:lnTo>
                    <a:lnTo>
                      <a:pt x="480" y="449"/>
                    </a:lnTo>
                    <a:lnTo>
                      <a:pt x="483" y="467"/>
                    </a:lnTo>
                    <a:lnTo>
                      <a:pt x="489" y="474"/>
                    </a:lnTo>
                    <a:lnTo>
                      <a:pt x="486" y="502"/>
                    </a:lnTo>
                    <a:lnTo>
                      <a:pt x="483" y="522"/>
                    </a:lnTo>
                    <a:lnTo>
                      <a:pt x="480" y="530"/>
                    </a:lnTo>
                    <a:lnTo>
                      <a:pt x="479" y="536"/>
                    </a:lnTo>
                    <a:lnTo>
                      <a:pt x="486" y="541"/>
                    </a:lnTo>
                    <a:lnTo>
                      <a:pt x="498" y="538"/>
                    </a:lnTo>
                    <a:lnTo>
                      <a:pt x="503" y="533"/>
                    </a:lnTo>
                    <a:lnTo>
                      <a:pt x="509" y="529"/>
                    </a:lnTo>
                    <a:lnTo>
                      <a:pt x="516" y="535"/>
                    </a:lnTo>
                    <a:lnTo>
                      <a:pt x="515" y="542"/>
                    </a:lnTo>
                    <a:lnTo>
                      <a:pt x="510" y="554"/>
                    </a:lnTo>
                    <a:lnTo>
                      <a:pt x="506" y="569"/>
                    </a:lnTo>
                    <a:lnTo>
                      <a:pt x="504" y="580"/>
                    </a:lnTo>
                    <a:lnTo>
                      <a:pt x="515" y="591"/>
                    </a:lnTo>
                    <a:lnTo>
                      <a:pt x="519" y="598"/>
                    </a:lnTo>
                    <a:lnTo>
                      <a:pt x="529" y="597"/>
                    </a:lnTo>
                    <a:lnTo>
                      <a:pt x="538" y="576"/>
                    </a:lnTo>
                    <a:lnTo>
                      <a:pt x="556" y="548"/>
                    </a:lnTo>
                    <a:lnTo>
                      <a:pt x="566" y="523"/>
                    </a:lnTo>
                    <a:lnTo>
                      <a:pt x="577" y="492"/>
                    </a:lnTo>
                    <a:lnTo>
                      <a:pt x="594" y="457"/>
                    </a:lnTo>
                    <a:lnTo>
                      <a:pt x="599" y="448"/>
                    </a:lnTo>
                    <a:lnTo>
                      <a:pt x="606" y="443"/>
                    </a:lnTo>
                    <a:lnTo>
                      <a:pt x="612" y="437"/>
                    </a:lnTo>
                    <a:lnTo>
                      <a:pt x="611" y="420"/>
                    </a:lnTo>
                    <a:lnTo>
                      <a:pt x="621" y="408"/>
                    </a:lnTo>
                    <a:lnTo>
                      <a:pt x="625" y="420"/>
                    </a:lnTo>
                    <a:lnTo>
                      <a:pt x="627" y="434"/>
                    </a:lnTo>
                    <a:lnTo>
                      <a:pt x="637" y="437"/>
                    </a:lnTo>
                    <a:lnTo>
                      <a:pt x="650" y="430"/>
                    </a:lnTo>
                    <a:lnTo>
                      <a:pt x="676" y="434"/>
                    </a:lnTo>
                    <a:lnTo>
                      <a:pt x="677" y="446"/>
                    </a:lnTo>
                    <a:lnTo>
                      <a:pt x="691" y="454"/>
                    </a:lnTo>
                    <a:lnTo>
                      <a:pt x="697" y="434"/>
                    </a:lnTo>
                    <a:lnTo>
                      <a:pt x="706" y="421"/>
                    </a:lnTo>
                    <a:lnTo>
                      <a:pt x="712" y="414"/>
                    </a:lnTo>
                    <a:lnTo>
                      <a:pt x="721" y="410"/>
                    </a:lnTo>
                    <a:lnTo>
                      <a:pt x="736" y="402"/>
                    </a:lnTo>
                    <a:lnTo>
                      <a:pt x="740" y="377"/>
                    </a:lnTo>
                    <a:lnTo>
                      <a:pt x="748" y="364"/>
                    </a:lnTo>
                    <a:lnTo>
                      <a:pt x="767" y="358"/>
                    </a:lnTo>
                    <a:lnTo>
                      <a:pt x="779" y="355"/>
                    </a:lnTo>
                    <a:lnTo>
                      <a:pt x="798" y="356"/>
                    </a:lnTo>
                    <a:lnTo>
                      <a:pt x="810" y="361"/>
                    </a:lnTo>
                    <a:lnTo>
                      <a:pt x="811" y="353"/>
                    </a:lnTo>
                    <a:lnTo>
                      <a:pt x="819" y="349"/>
                    </a:lnTo>
                    <a:lnTo>
                      <a:pt x="829" y="346"/>
                    </a:lnTo>
                    <a:lnTo>
                      <a:pt x="841" y="349"/>
                    </a:lnTo>
                    <a:lnTo>
                      <a:pt x="857" y="346"/>
                    </a:lnTo>
                    <a:lnTo>
                      <a:pt x="863" y="333"/>
                    </a:lnTo>
                    <a:lnTo>
                      <a:pt x="878" y="313"/>
                    </a:lnTo>
                    <a:lnTo>
                      <a:pt x="897" y="306"/>
                    </a:lnTo>
                    <a:lnTo>
                      <a:pt x="910" y="309"/>
                    </a:lnTo>
                    <a:lnTo>
                      <a:pt x="938" y="316"/>
                    </a:lnTo>
                    <a:lnTo>
                      <a:pt x="963" y="322"/>
                    </a:lnTo>
                    <a:lnTo>
                      <a:pt x="981" y="334"/>
                    </a:lnTo>
                    <a:lnTo>
                      <a:pt x="1004" y="352"/>
                    </a:lnTo>
                    <a:lnTo>
                      <a:pt x="1015" y="355"/>
                    </a:lnTo>
                    <a:lnTo>
                      <a:pt x="1025" y="352"/>
                    </a:lnTo>
                    <a:lnTo>
                      <a:pt x="1021" y="334"/>
                    </a:lnTo>
                    <a:lnTo>
                      <a:pt x="1028" y="327"/>
                    </a:lnTo>
                    <a:lnTo>
                      <a:pt x="1025" y="315"/>
                    </a:lnTo>
                    <a:lnTo>
                      <a:pt x="1028" y="305"/>
                    </a:lnTo>
                    <a:lnTo>
                      <a:pt x="1037" y="306"/>
                    </a:lnTo>
                    <a:lnTo>
                      <a:pt x="1043" y="309"/>
                    </a:lnTo>
                    <a:lnTo>
                      <a:pt x="1049" y="309"/>
                    </a:lnTo>
                    <a:lnTo>
                      <a:pt x="1057" y="322"/>
                    </a:lnTo>
                    <a:lnTo>
                      <a:pt x="1074" y="328"/>
                    </a:lnTo>
                    <a:lnTo>
                      <a:pt x="1086" y="328"/>
                    </a:lnTo>
                    <a:lnTo>
                      <a:pt x="1108" y="319"/>
                    </a:lnTo>
                    <a:lnTo>
                      <a:pt x="1122" y="313"/>
                    </a:lnTo>
                    <a:lnTo>
                      <a:pt x="1140" y="313"/>
                    </a:lnTo>
                    <a:lnTo>
                      <a:pt x="1152" y="313"/>
                    </a:lnTo>
                    <a:lnTo>
                      <a:pt x="1171" y="309"/>
                    </a:lnTo>
                    <a:lnTo>
                      <a:pt x="1185" y="313"/>
                    </a:lnTo>
                    <a:lnTo>
                      <a:pt x="1211" y="313"/>
                    </a:lnTo>
                    <a:lnTo>
                      <a:pt x="1229" y="315"/>
                    </a:lnTo>
                    <a:lnTo>
                      <a:pt x="1239" y="313"/>
                    </a:lnTo>
                    <a:lnTo>
                      <a:pt x="1242" y="303"/>
                    </a:lnTo>
                    <a:lnTo>
                      <a:pt x="1248" y="291"/>
                    </a:lnTo>
                    <a:lnTo>
                      <a:pt x="1236" y="280"/>
                    </a:lnTo>
                    <a:lnTo>
                      <a:pt x="1220" y="268"/>
                    </a:lnTo>
                    <a:lnTo>
                      <a:pt x="1208" y="266"/>
                    </a:lnTo>
                    <a:lnTo>
                      <a:pt x="1189" y="274"/>
                    </a:lnTo>
                    <a:lnTo>
                      <a:pt x="1174" y="271"/>
                    </a:lnTo>
                    <a:lnTo>
                      <a:pt x="1165" y="287"/>
                    </a:lnTo>
                    <a:lnTo>
                      <a:pt x="1154" y="288"/>
                    </a:lnTo>
                    <a:lnTo>
                      <a:pt x="1149" y="280"/>
                    </a:lnTo>
                    <a:lnTo>
                      <a:pt x="1143" y="275"/>
                    </a:lnTo>
                    <a:lnTo>
                      <a:pt x="1143" y="271"/>
                    </a:lnTo>
                    <a:lnTo>
                      <a:pt x="1128" y="260"/>
                    </a:lnTo>
                    <a:lnTo>
                      <a:pt x="1122" y="250"/>
                    </a:lnTo>
                    <a:lnTo>
                      <a:pt x="1118" y="235"/>
                    </a:lnTo>
                    <a:lnTo>
                      <a:pt x="1119" y="223"/>
                    </a:lnTo>
                    <a:lnTo>
                      <a:pt x="1111" y="211"/>
                    </a:lnTo>
                    <a:lnTo>
                      <a:pt x="1111" y="199"/>
                    </a:lnTo>
                    <a:lnTo>
                      <a:pt x="1111" y="185"/>
                    </a:lnTo>
                    <a:lnTo>
                      <a:pt x="1109" y="176"/>
                    </a:lnTo>
                    <a:lnTo>
                      <a:pt x="1099" y="176"/>
                    </a:lnTo>
                    <a:lnTo>
                      <a:pt x="1093" y="175"/>
                    </a:lnTo>
                    <a:lnTo>
                      <a:pt x="1089" y="181"/>
                    </a:lnTo>
                    <a:lnTo>
                      <a:pt x="1080" y="188"/>
                    </a:lnTo>
                    <a:lnTo>
                      <a:pt x="1072" y="185"/>
                    </a:lnTo>
                    <a:lnTo>
                      <a:pt x="1063" y="184"/>
                    </a:lnTo>
                    <a:lnTo>
                      <a:pt x="1054" y="188"/>
                    </a:lnTo>
                    <a:lnTo>
                      <a:pt x="1049" y="200"/>
                    </a:lnTo>
                    <a:lnTo>
                      <a:pt x="1034" y="199"/>
                    </a:lnTo>
                    <a:lnTo>
                      <a:pt x="1025" y="193"/>
                    </a:lnTo>
                    <a:lnTo>
                      <a:pt x="1010" y="196"/>
                    </a:lnTo>
                    <a:lnTo>
                      <a:pt x="1006" y="200"/>
                    </a:lnTo>
                    <a:lnTo>
                      <a:pt x="994" y="207"/>
                    </a:lnTo>
                    <a:lnTo>
                      <a:pt x="985" y="210"/>
                    </a:lnTo>
                    <a:lnTo>
                      <a:pt x="981" y="206"/>
                    </a:lnTo>
                    <a:lnTo>
                      <a:pt x="972" y="206"/>
                    </a:lnTo>
                    <a:lnTo>
                      <a:pt x="959" y="206"/>
                    </a:lnTo>
                    <a:lnTo>
                      <a:pt x="950" y="200"/>
                    </a:lnTo>
                    <a:lnTo>
                      <a:pt x="944" y="191"/>
                    </a:lnTo>
                    <a:lnTo>
                      <a:pt x="951" y="185"/>
                    </a:lnTo>
                    <a:lnTo>
                      <a:pt x="944" y="175"/>
                    </a:lnTo>
                    <a:lnTo>
                      <a:pt x="947" y="160"/>
                    </a:lnTo>
                    <a:lnTo>
                      <a:pt x="944" y="147"/>
                    </a:lnTo>
                    <a:lnTo>
                      <a:pt x="948" y="138"/>
                    </a:lnTo>
                    <a:lnTo>
                      <a:pt x="954" y="132"/>
                    </a:lnTo>
                    <a:lnTo>
                      <a:pt x="954" y="129"/>
                    </a:lnTo>
                    <a:lnTo>
                      <a:pt x="948" y="129"/>
                    </a:lnTo>
                    <a:lnTo>
                      <a:pt x="935" y="134"/>
                    </a:lnTo>
                    <a:lnTo>
                      <a:pt x="923" y="135"/>
                    </a:lnTo>
                    <a:lnTo>
                      <a:pt x="914" y="135"/>
                    </a:lnTo>
                    <a:lnTo>
                      <a:pt x="903" y="141"/>
                    </a:lnTo>
                    <a:lnTo>
                      <a:pt x="890" y="144"/>
                    </a:lnTo>
                    <a:lnTo>
                      <a:pt x="878" y="155"/>
                    </a:lnTo>
                    <a:lnTo>
                      <a:pt x="866" y="163"/>
                    </a:lnTo>
                    <a:lnTo>
                      <a:pt x="841" y="166"/>
                    </a:lnTo>
                    <a:lnTo>
                      <a:pt x="816" y="167"/>
                    </a:lnTo>
                    <a:lnTo>
                      <a:pt x="798" y="166"/>
                    </a:lnTo>
                    <a:lnTo>
                      <a:pt x="770" y="173"/>
                    </a:lnTo>
                    <a:lnTo>
                      <a:pt x="755" y="181"/>
                    </a:lnTo>
                    <a:lnTo>
                      <a:pt x="748" y="176"/>
                    </a:lnTo>
                    <a:lnTo>
                      <a:pt x="735" y="187"/>
                    </a:lnTo>
                    <a:lnTo>
                      <a:pt x="702" y="214"/>
                    </a:lnTo>
                    <a:lnTo>
                      <a:pt x="697" y="213"/>
                    </a:lnTo>
                    <a:lnTo>
                      <a:pt x="683" y="229"/>
                    </a:lnTo>
                    <a:lnTo>
                      <a:pt x="674" y="243"/>
                    </a:lnTo>
                    <a:lnTo>
                      <a:pt x="667" y="250"/>
                    </a:lnTo>
                    <a:lnTo>
                      <a:pt x="667" y="244"/>
                    </a:lnTo>
                    <a:lnTo>
                      <a:pt x="671" y="231"/>
                    </a:lnTo>
                    <a:lnTo>
                      <a:pt x="662" y="211"/>
                    </a:lnTo>
                    <a:lnTo>
                      <a:pt x="655" y="216"/>
                    </a:lnTo>
                    <a:lnTo>
                      <a:pt x="652" y="235"/>
                    </a:lnTo>
                    <a:lnTo>
                      <a:pt x="624" y="241"/>
                    </a:lnTo>
                    <a:lnTo>
                      <a:pt x="611" y="231"/>
                    </a:lnTo>
                    <a:lnTo>
                      <a:pt x="602" y="226"/>
                    </a:lnTo>
                    <a:lnTo>
                      <a:pt x="588" y="231"/>
                    </a:lnTo>
                    <a:lnTo>
                      <a:pt x="585" y="235"/>
                    </a:lnTo>
                    <a:lnTo>
                      <a:pt x="559" y="240"/>
                    </a:lnTo>
                    <a:lnTo>
                      <a:pt x="535" y="235"/>
                    </a:lnTo>
                    <a:lnTo>
                      <a:pt x="538" y="228"/>
                    </a:lnTo>
                    <a:lnTo>
                      <a:pt x="532" y="219"/>
                    </a:lnTo>
                    <a:lnTo>
                      <a:pt x="521" y="214"/>
                    </a:lnTo>
                    <a:lnTo>
                      <a:pt x="507" y="199"/>
                    </a:lnTo>
                    <a:lnTo>
                      <a:pt x="506" y="193"/>
                    </a:lnTo>
                    <a:lnTo>
                      <a:pt x="497" y="187"/>
                    </a:lnTo>
                    <a:lnTo>
                      <a:pt x="492" y="173"/>
                    </a:lnTo>
                    <a:lnTo>
                      <a:pt x="486" y="164"/>
                    </a:lnTo>
                    <a:lnTo>
                      <a:pt x="469" y="161"/>
                    </a:lnTo>
                    <a:lnTo>
                      <a:pt x="465" y="154"/>
                    </a:lnTo>
                    <a:lnTo>
                      <a:pt x="456" y="148"/>
                    </a:lnTo>
                    <a:lnTo>
                      <a:pt x="436" y="145"/>
                    </a:lnTo>
                    <a:lnTo>
                      <a:pt x="420" y="147"/>
                    </a:lnTo>
                    <a:lnTo>
                      <a:pt x="404" y="142"/>
                    </a:lnTo>
                    <a:lnTo>
                      <a:pt x="391" y="148"/>
                    </a:lnTo>
                    <a:lnTo>
                      <a:pt x="397" y="135"/>
                    </a:lnTo>
                    <a:lnTo>
                      <a:pt x="389" y="135"/>
                    </a:lnTo>
                    <a:lnTo>
                      <a:pt x="379" y="142"/>
                    </a:lnTo>
                    <a:lnTo>
                      <a:pt x="355" y="166"/>
                    </a:lnTo>
                    <a:lnTo>
                      <a:pt x="345" y="181"/>
                    </a:lnTo>
                    <a:lnTo>
                      <a:pt x="339" y="182"/>
                    </a:lnTo>
                    <a:lnTo>
                      <a:pt x="336" y="173"/>
                    </a:lnTo>
                    <a:lnTo>
                      <a:pt x="337" y="148"/>
                    </a:lnTo>
                    <a:lnTo>
                      <a:pt x="340" y="137"/>
                    </a:lnTo>
                    <a:lnTo>
                      <a:pt x="348" y="135"/>
                    </a:lnTo>
                    <a:lnTo>
                      <a:pt x="354" y="123"/>
                    </a:lnTo>
                    <a:lnTo>
                      <a:pt x="352" y="111"/>
                    </a:lnTo>
                    <a:lnTo>
                      <a:pt x="360" y="108"/>
                    </a:lnTo>
                    <a:lnTo>
                      <a:pt x="363" y="99"/>
                    </a:lnTo>
                    <a:lnTo>
                      <a:pt x="370" y="92"/>
                    </a:lnTo>
                    <a:lnTo>
                      <a:pt x="373" y="86"/>
                    </a:lnTo>
                    <a:lnTo>
                      <a:pt x="374" y="76"/>
                    </a:lnTo>
                    <a:lnTo>
                      <a:pt x="382" y="73"/>
                    </a:lnTo>
                    <a:lnTo>
                      <a:pt x="395" y="58"/>
                    </a:lnTo>
                    <a:lnTo>
                      <a:pt x="400" y="49"/>
                    </a:lnTo>
                    <a:lnTo>
                      <a:pt x="405" y="48"/>
                    </a:lnTo>
                    <a:lnTo>
                      <a:pt x="414" y="39"/>
                    </a:lnTo>
                    <a:lnTo>
                      <a:pt x="420" y="36"/>
                    </a:lnTo>
                    <a:lnTo>
                      <a:pt x="414" y="30"/>
                    </a:lnTo>
                    <a:lnTo>
                      <a:pt x="417" y="24"/>
                    </a:lnTo>
                    <a:lnTo>
                      <a:pt x="427" y="23"/>
                    </a:lnTo>
                    <a:lnTo>
                      <a:pt x="435" y="21"/>
                    </a:lnTo>
                    <a:lnTo>
                      <a:pt x="442" y="23"/>
                    </a:lnTo>
                    <a:lnTo>
                      <a:pt x="450" y="21"/>
                    </a:lnTo>
                    <a:lnTo>
                      <a:pt x="457" y="17"/>
                    </a:lnTo>
                    <a:lnTo>
                      <a:pt x="456" y="9"/>
                    </a:lnTo>
                    <a:lnTo>
                      <a:pt x="441" y="2"/>
                    </a:lnTo>
                    <a:lnTo>
                      <a:pt x="422" y="0"/>
                    </a:lnTo>
                    <a:lnTo>
                      <a:pt x="405" y="3"/>
                    </a:lnTo>
                    <a:lnTo>
                      <a:pt x="388" y="9"/>
                    </a:lnTo>
                    <a:lnTo>
                      <a:pt x="369" y="12"/>
                    </a:lnTo>
                    <a:lnTo>
                      <a:pt x="364" y="18"/>
                    </a:lnTo>
                    <a:lnTo>
                      <a:pt x="357" y="21"/>
                    </a:lnTo>
                    <a:lnTo>
                      <a:pt x="351" y="27"/>
                    </a:lnTo>
                    <a:lnTo>
                      <a:pt x="342" y="30"/>
                    </a:lnTo>
                    <a:lnTo>
                      <a:pt x="334" y="38"/>
                    </a:lnTo>
                    <a:lnTo>
                      <a:pt x="327" y="52"/>
                    </a:lnTo>
                    <a:lnTo>
                      <a:pt x="321" y="60"/>
                    </a:lnTo>
                    <a:lnTo>
                      <a:pt x="311" y="67"/>
                    </a:lnTo>
                    <a:lnTo>
                      <a:pt x="299" y="73"/>
                    </a:lnTo>
                    <a:lnTo>
                      <a:pt x="287" y="83"/>
                    </a:lnTo>
                    <a:lnTo>
                      <a:pt x="278" y="99"/>
                    </a:lnTo>
                    <a:lnTo>
                      <a:pt x="262" y="108"/>
                    </a:lnTo>
                    <a:lnTo>
                      <a:pt x="255" y="117"/>
                    </a:lnTo>
                    <a:lnTo>
                      <a:pt x="254" y="126"/>
                    </a:lnTo>
                    <a:lnTo>
                      <a:pt x="246" y="138"/>
                    </a:lnTo>
                    <a:lnTo>
                      <a:pt x="242" y="139"/>
                    </a:lnTo>
                    <a:lnTo>
                      <a:pt x="236" y="139"/>
                    </a:lnTo>
                    <a:lnTo>
                      <a:pt x="230" y="144"/>
                    </a:lnTo>
                    <a:lnTo>
                      <a:pt x="221" y="142"/>
                    </a:lnTo>
                    <a:lnTo>
                      <a:pt x="212" y="148"/>
                    </a:lnTo>
                    <a:lnTo>
                      <a:pt x="209" y="155"/>
                    </a:lnTo>
                    <a:lnTo>
                      <a:pt x="209" y="160"/>
                    </a:lnTo>
                    <a:lnTo>
                      <a:pt x="194" y="170"/>
                    </a:lnTo>
                    <a:lnTo>
                      <a:pt x="180" y="181"/>
                    </a:lnTo>
                    <a:lnTo>
                      <a:pt x="156" y="187"/>
                    </a:lnTo>
                    <a:lnTo>
                      <a:pt x="138" y="193"/>
                    </a:lnTo>
                    <a:lnTo>
                      <a:pt x="132" y="190"/>
                    </a:lnTo>
                    <a:lnTo>
                      <a:pt x="117" y="193"/>
                    </a:lnTo>
                    <a:lnTo>
                      <a:pt x="103" y="196"/>
                    </a:lnTo>
                    <a:lnTo>
                      <a:pt x="94" y="210"/>
                    </a:lnTo>
                    <a:lnTo>
                      <a:pt x="78" y="228"/>
                    </a:lnTo>
                    <a:lnTo>
                      <a:pt x="66" y="235"/>
                    </a:lnTo>
                    <a:lnTo>
                      <a:pt x="50" y="241"/>
                    </a:lnTo>
                    <a:lnTo>
                      <a:pt x="38" y="244"/>
                    </a:lnTo>
                    <a:lnTo>
                      <a:pt x="25" y="253"/>
                    </a:lnTo>
                    <a:lnTo>
                      <a:pt x="16" y="253"/>
                    </a:lnTo>
                    <a:lnTo>
                      <a:pt x="0" y="266"/>
                    </a:lnTo>
                    <a:lnTo>
                      <a:pt x="4" y="275"/>
                    </a:lnTo>
                    <a:lnTo>
                      <a:pt x="20" y="278"/>
                    </a:lnTo>
                    <a:lnTo>
                      <a:pt x="29" y="282"/>
                    </a:lnTo>
                    <a:lnTo>
                      <a:pt x="43" y="290"/>
                    </a:lnTo>
                    <a:lnTo>
                      <a:pt x="47" y="294"/>
                    </a:lnTo>
                    <a:lnTo>
                      <a:pt x="60" y="316"/>
                    </a:lnTo>
                    <a:lnTo>
                      <a:pt x="60" y="321"/>
                    </a:lnTo>
                    <a:lnTo>
                      <a:pt x="240" y="359"/>
                    </a:lnTo>
                    <a:lnTo>
                      <a:pt x="290" y="381"/>
                    </a:lnTo>
                    <a:lnTo>
                      <a:pt x="296" y="389"/>
                    </a:lnTo>
                    <a:lnTo>
                      <a:pt x="313" y="386"/>
                    </a:lnTo>
                    <a:lnTo>
                      <a:pt x="323" y="389"/>
                    </a:lnTo>
                    <a:lnTo>
                      <a:pt x="333" y="392"/>
                    </a:lnTo>
                    <a:lnTo>
                      <a:pt x="337" y="386"/>
                    </a:lnTo>
                    <a:lnTo>
                      <a:pt x="351" y="383"/>
                    </a:lnTo>
                    <a:lnTo>
                      <a:pt x="357" y="387"/>
                    </a:lnTo>
                    <a:lnTo>
                      <a:pt x="366" y="387"/>
                    </a:lnTo>
                    <a:lnTo>
                      <a:pt x="373" y="392"/>
                    </a:lnTo>
                    <a:lnTo>
                      <a:pt x="385" y="395"/>
                    </a:lnTo>
                    <a:lnTo>
                      <a:pt x="398" y="392"/>
                    </a:lnTo>
                    <a:lnTo>
                      <a:pt x="408" y="392"/>
                    </a:lnTo>
                    <a:lnTo>
                      <a:pt x="426" y="401"/>
                    </a:lnTo>
                    <a:lnTo>
                      <a:pt x="426" y="405"/>
                    </a:lnTo>
                    <a:lnTo>
                      <a:pt x="430" y="411"/>
                    </a:lnTo>
                  </a:path>
                </a:pathLst>
              </a:custGeom>
              <a:solidFill>
                <a:srgbClr val="00CC66"/>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grpSp>
        <p:sp>
          <p:nvSpPr>
            <p:cNvPr id="51" name="Freeform 204"/>
            <p:cNvSpPr>
              <a:spLocks/>
            </p:cNvSpPr>
            <p:nvPr/>
          </p:nvSpPr>
          <p:spPr bwMode="auto">
            <a:xfrm>
              <a:off x="661489" y="3855825"/>
              <a:ext cx="363410" cy="532795"/>
            </a:xfrm>
            <a:custGeom>
              <a:avLst/>
              <a:gdLst>
                <a:gd name="T0" fmla="*/ 837 w 1305"/>
                <a:gd name="T1" fmla="*/ 1981 h 1981"/>
                <a:gd name="T2" fmla="*/ 838 w 1305"/>
                <a:gd name="T3" fmla="*/ 1972 h 1981"/>
                <a:gd name="T4" fmla="*/ 843 w 1305"/>
                <a:gd name="T5" fmla="*/ 1963 h 1981"/>
                <a:gd name="T6" fmla="*/ 852 w 1305"/>
                <a:gd name="T7" fmla="*/ 1963 h 1981"/>
                <a:gd name="T8" fmla="*/ 859 w 1305"/>
                <a:gd name="T9" fmla="*/ 1951 h 1981"/>
                <a:gd name="T10" fmla="*/ 856 w 1305"/>
                <a:gd name="T11" fmla="*/ 1938 h 1981"/>
                <a:gd name="T12" fmla="*/ 859 w 1305"/>
                <a:gd name="T13" fmla="*/ 1918 h 1981"/>
                <a:gd name="T14" fmla="*/ 859 w 1305"/>
                <a:gd name="T15" fmla="*/ 1889 h 1981"/>
                <a:gd name="T16" fmla="*/ 853 w 1305"/>
                <a:gd name="T17" fmla="*/ 1874 h 1981"/>
                <a:gd name="T18" fmla="*/ 852 w 1305"/>
                <a:gd name="T19" fmla="*/ 1858 h 1981"/>
                <a:gd name="T20" fmla="*/ 857 w 1305"/>
                <a:gd name="T21" fmla="*/ 1846 h 1981"/>
                <a:gd name="T22" fmla="*/ 860 w 1305"/>
                <a:gd name="T23" fmla="*/ 1835 h 1981"/>
                <a:gd name="T24" fmla="*/ 856 w 1305"/>
                <a:gd name="T25" fmla="*/ 1823 h 1981"/>
                <a:gd name="T26" fmla="*/ 860 w 1305"/>
                <a:gd name="T27" fmla="*/ 1783 h 1981"/>
                <a:gd name="T28" fmla="*/ 860 w 1305"/>
                <a:gd name="T29" fmla="*/ 1775 h 1981"/>
                <a:gd name="T30" fmla="*/ 868 w 1305"/>
                <a:gd name="T31" fmla="*/ 1769 h 1981"/>
                <a:gd name="T32" fmla="*/ 868 w 1305"/>
                <a:gd name="T33" fmla="*/ 1767 h 1981"/>
                <a:gd name="T34" fmla="*/ 865 w 1305"/>
                <a:gd name="T35" fmla="*/ 1759 h 1981"/>
                <a:gd name="T36" fmla="*/ 860 w 1305"/>
                <a:gd name="T37" fmla="*/ 1747 h 1981"/>
                <a:gd name="T38" fmla="*/ 859 w 1305"/>
                <a:gd name="T39" fmla="*/ 1734 h 1981"/>
                <a:gd name="T40" fmla="*/ 865 w 1305"/>
                <a:gd name="T41" fmla="*/ 1730 h 1981"/>
                <a:gd name="T42" fmla="*/ 863 w 1305"/>
                <a:gd name="T43" fmla="*/ 1719 h 1981"/>
                <a:gd name="T44" fmla="*/ 865 w 1305"/>
                <a:gd name="T45" fmla="*/ 1707 h 1981"/>
                <a:gd name="T46" fmla="*/ 878 w 1305"/>
                <a:gd name="T47" fmla="*/ 1703 h 1981"/>
                <a:gd name="T48" fmla="*/ 886 w 1305"/>
                <a:gd name="T49" fmla="*/ 1700 h 1981"/>
                <a:gd name="T50" fmla="*/ 898 w 1305"/>
                <a:gd name="T51" fmla="*/ 1700 h 1981"/>
                <a:gd name="T52" fmla="*/ 910 w 1305"/>
                <a:gd name="T53" fmla="*/ 1701 h 1981"/>
                <a:gd name="T54" fmla="*/ 919 w 1305"/>
                <a:gd name="T55" fmla="*/ 1709 h 1981"/>
                <a:gd name="T56" fmla="*/ 931 w 1305"/>
                <a:gd name="T57" fmla="*/ 1709 h 1981"/>
                <a:gd name="T58" fmla="*/ 943 w 1305"/>
                <a:gd name="T59" fmla="*/ 1712 h 1981"/>
                <a:gd name="T60" fmla="*/ 949 w 1305"/>
                <a:gd name="T61" fmla="*/ 1725 h 1981"/>
                <a:gd name="T62" fmla="*/ 957 w 1305"/>
                <a:gd name="T63" fmla="*/ 1738 h 1981"/>
                <a:gd name="T64" fmla="*/ 964 w 1305"/>
                <a:gd name="T65" fmla="*/ 1749 h 1981"/>
                <a:gd name="T66" fmla="*/ 983 w 1305"/>
                <a:gd name="T67" fmla="*/ 1749 h 1981"/>
                <a:gd name="T68" fmla="*/ 990 w 1305"/>
                <a:gd name="T69" fmla="*/ 1736 h 1981"/>
                <a:gd name="T70" fmla="*/ 1001 w 1305"/>
                <a:gd name="T71" fmla="*/ 1724 h 1981"/>
                <a:gd name="T72" fmla="*/ 1012 w 1305"/>
                <a:gd name="T73" fmla="*/ 1716 h 1981"/>
                <a:gd name="T74" fmla="*/ 1018 w 1305"/>
                <a:gd name="T75" fmla="*/ 1687 h 1981"/>
                <a:gd name="T76" fmla="*/ 1051 w 1305"/>
                <a:gd name="T77" fmla="*/ 1507 h 1981"/>
                <a:gd name="T78" fmla="*/ 1114 w 1305"/>
                <a:gd name="T79" fmla="*/ 1193 h 1981"/>
                <a:gd name="T80" fmla="*/ 1241 w 1305"/>
                <a:gd name="T81" fmla="*/ 571 h 1981"/>
                <a:gd name="T82" fmla="*/ 1027 w 1305"/>
                <a:gd name="T83" fmla="*/ 200 h 1981"/>
                <a:gd name="T84" fmla="*/ 474 w 1305"/>
                <a:gd name="T85" fmla="*/ 69 h 1981"/>
                <a:gd name="T86" fmla="*/ 101 w 1305"/>
                <a:gd name="T87" fmla="*/ 367 h 1981"/>
                <a:gd name="T88" fmla="*/ 205 w 1305"/>
                <a:gd name="T89" fmla="*/ 1039 h 1981"/>
                <a:gd name="T90" fmla="*/ 834 w 1305"/>
                <a:gd name="T91" fmla="*/ 1970 h 19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5"/>
                <a:gd name="T139" fmla="*/ 0 h 1981"/>
                <a:gd name="T140" fmla="*/ 1305 w 1305"/>
                <a:gd name="T141" fmla="*/ 1981 h 19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5" h="1981">
                  <a:moveTo>
                    <a:pt x="831" y="1979"/>
                  </a:moveTo>
                  <a:lnTo>
                    <a:pt x="837" y="1981"/>
                  </a:lnTo>
                  <a:lnTo>
                    <a:pt x="837" y="1975"/>
                  </a:lnTo>
                  <a:lnTo>
                    <a:pt x="838" y="1972"/>
                  </a:lnTo>
                  <a:lnTo>
                    <a:pt x="840" y="1966"/>
                  </a:lnTo>
                  <a:lnTo>
                    <a:pt x="843" y="1963"/>
                  </a:lnTo>
                  <a:lnTo>
                    <a:pt x="847" y="1963"/>
                  </a:lnTo>
                  <a:lnTo>
                    <a:pt x="852" y="1963"/>
                  </a:lnTo>
                  <a:lnTo>
                    <a:pt x="857" y="1960"/>
                  </a:lnTo>
                  <a:lnTo>
                    <a:pt x="859" y="1951"/>
                  </a:lnTo>
                  <a:lnTo>
                    <a:pt x="857" y="1945"/>
                  </a:lnTo>
                  <a:lnTo>
                    <a:pt x="856" y="1938"/>
                  </a:lnTo>
                  <a:lnTo>
                    <a:pt x="857" y="1932"/>
                  </a:lnTo>
                  <a:lnTo>
                    <a:pt x="859" y="1918"/>
                  </a:lnTo>
                  <a:lnTo>
                    <a:pt x="862" y="1905"/>
                  </a:lnTo>
                  <a:lnTo>
                    <a:pt x="859" y="1889"/>
                  </a:lnTo>
                  <a:lnTo>
                    <a:pt x="856" y="1883"/>
                  </a:lnTo>
                  <a:lnTo>
                    <a:pt x="853" y="1874"/>
                  </a:lnTo>
                  <a:lnTo>
                    <a:pt x="852" y="1865"/>
                  </a:lnTo>
                  <a:lnTo>
                    <a:pt x="852" y="1858"/>
                  </a:lnTo>
                  <a:lnTo>
                    <a:pt x="856" y="1852"/>
                  </a:lnTo>
                  <a:lnTo>
                    <a:pt x="857" y="1846"/>
                  </a:lnTo>
                  <a:lnTo>
                    <a:pt x="859" y="1839"/>
                  </a:lnTo>
                  <a:lnTo>
                    <a:pt x="860" y="1835"/>
                  </a:lnTo>
                  <a:lnTo>
                    <a:pt x="859" y="1829"/>
                  </a:lnTo>
                  <a:lnTo>
                    <a:pt x="856" y="1823"/>
                  </a:lnTo>
                  <a:lnTo>
                    <a:pt x="860" y="1789"/>
                  </a:lnTo>
                  <a:lnTo>
                    <a:pt x="860" y="1783"/>
                  </a:lnTo>
                  <a:lnTo>
                    <a:pt x="862" y="1778"/>
                  </a:lnTo>
                  <a:lnTo>
                    <a:pt x="860" y="1775"/>
                  </a:lnTo>
                  <a:lnTo>
                    <a:pt x="863" y="1769"/>
                  </a:lnTo>
                  <a:lnTo>
                    <a:pt x="868" y="1769"/>
                  </a:lnTo>
                  <a:lnTo>
                    <a:pt x="871" y="1768"/>
                  </a:lnTo>
                  <a:lnTo>
                    <a:pt x="868" y="1767"/>
                  </a:lnTo>
                  <a:lnTo>
                    <a:pt x="865" y="1762"/>
                  </a:lnTo>
                  <a:lnTo>
                    <a:pt x="865" y="1759"/>
                  </a:lnTo>
                  <a:lnTo>
                    <a:pt x="865" y="1753"/>
                  </a:lnTo>
                  <a:lnTo>
                    <a:pt x="860" y="1747"/>
                  </a:lnTo>
                  <a:lnTo>
                    <a:pt x="859" y="1743"/>
                  </a:lnTo>
                  <a:lnTo>
                    <a:pt x="859" y="1734"/>
                  </a:lnTo>
                  <a:lnTo>
                    <a:pt x="862" y="1731"/>
                  </a:lnTo>
                  <a:lnTo>
                    <a:pt x="865" y="1730"/>
                  </a:lnTo>
                  <a:lnTo>
                    <a:pt x="865" y="1724"/>
                  </a:lnTo>
                  <a:lnTo>
                    <a:pt x="863" y="1719"/>
                  </a:lnTo>
                  <a:lnTo>
                    <a:pt x="862" y="1712"/>
                  </a:lnTo>
                  <a:lnTo>
                    <a:pt x="865" y="1707"/>
                  </a:lnTo>
                  <a:lnTo>
                    <a:pt x="874" y="1704"/>
                  </a:lnTo>
                  <a:lnTo>
                    <a:pt x="878" y="1703"/>
                  </a:lnTo>
                  <a:lnTo>
                    <a:pt x="881" y="1704"/>
                  </a:lnTo>
                  <a:lnTo>
                    <a:pt x="886" y="1700"/>
                  </a:lnTo>
                  <a:lnTo>
                    <a:pt x="892" y="1700"/>
                  </a:lnTo>
                  <a:lnTo>
                    <a:pt x="898" y="1700"/>
                  </a:lnTo>
                  <a:lnTo>
                    <a:pt x="905" y="1700"/>
                  </a:lnTo>
                  <a:lnTo>
                    <a:pt x="910" y="1701"/>
                  </a:lnTo>
                  <a:lnTo>
                    <a:pt x="916" y="1704"/>
                  </a:lnTo>
                  <a:lnTo>
                    <a:pt x="919" y="1709"/>
                  </a:lnTo>
                  <a:lnTo>
                    <a:pt x="925" y="1709"/>
                  </a:lnTo>
                  <a:lnTo>
                    <a:pt x="931" y="1709"/>
                  </a:lnTo>
                  <a:lnTo>
                    <a:pt x="937" y="1709"/>
                  </a:lnTo>
                  <a:lnTo>
                    <a:pt x="943" y="1712"/>
                  </a:lnTo>
                  <a:lnTo>
                    <a:pt x="948" y="1718"/>
                  </a:lnTo>
                  <a:lnTo>
                    <a:pt x="949" y="1725"/>
                  </a:lnTo>
                  <a:lnTo>
                    <a:pt x="952" y="1730"/>
                  </a:lnTo>
                  <a:lnTo>
                    <a:pt x="957" y="1738"/>
                  </a:lnTo>
                  <a:lnTo>
                    <a:pt x="959" y="1743"/>
                  </a:lnTo>
                  <a:lnTo>
                    <a:pt x="964" y="1749"/>
                  </a:lnTo>
                  <a:lnTo>
                    <a:pt x="974" y="1749"/>
                  </a:lnTo>
                  <a:lnTo>
                    <a:pt x="983" y="1749"/>
                  </a:lnTo>
                  <a:lnTo>
                    <a:pt x="987" y="1743"/>
                  </a:lnTo>
                  <a:lnTo>
                    <a:pt x="990" y="1736"/>
                  </a:lnTo>
                  <a:lnTo>
                    <a:pt x="996" y="1728"/>
                  </a:lnTo>
                  <a:lnTo>
                    <a:pt x="1001" y="1724"/>
                  </a:lnTo>
                  <a:lnTo>
                    <a:pt x="1007" y="1715"/>
                  </a:lnTo>
                  <a:lnTo>
                    <a:pt x="1012" y="1716"/>
                  </a:lnTo>
                  <a:lnTo>
                    <a:pt x="1014" y="1707"/>
                  </a:lnTo>
                  <a:lnTo>
                    <a:pt x="1018" y="1687"/>
                  </a:lnTo>
                  <a:lnTo>
                    <a:pt x="1051" y="1507"/>
                  </a:lnTo>
                  <a:lnTo>
                    <a:pt x="1051" y="1504"/>
                  </a:lnTo>
                  <a:lnTo>
                    <a:pt x="1114" y="1193"/>
                  </a:lnTo>
                  <a:lnTo>
                    <a:pt x="1178" y="881"/>
                  </a:lnTo>
                  <a:lnTo>
                    <a:pt x="1241" y="571"/>
                  </a:lnTo>
                  <a:lnTo>
                    <a:pt x="1305" y="260"/>
                  </a:lnTo>
                  <a:lnTo>
                    <a:pt x="1027" y="200"/>
                  </a:lnTo>
                  <a:lnTo>
                    <a:pt x="750" y="137"/>
                  </a:lnTo>
                  <a:lnTo>
                    <a:pt x="474" y="69"/>
                  </a:lnTo>
                  <a:lnTo>
                    <a:pt x="199" y="0"/>
                  </a:lnTo>
                  <a:lnTo>
                    <a:pt x="101" y="367"/>
                  </a:lnTo>
                  <a:lnTo>
                    <a:pt x="0" y="736"/>
                  </a:lnTo>
                  <a:lnTo>
                    <a:pt x="205" y="1039"/>
                  </a:lnTo>
                  <a:lnTo>
                    <a:pt x="416" y="1350"/>
                  </a:lnTo>
                  <a:lnTo>
                    <a:pt x="834" y="1970"/>
                  </a:lnTo>
                  <a:lnTo>
                    <a:pt x="831" y="1979"/>
                  </a:lnTo>
                </a:path>
              </a:pathLst>
            </a:custGeom>
            <a:solidFill>
              <a:srgbClr val="C0DBFF"/>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2" name="Freeform 205"/>
            <p:cNvSpPr>
              <a:spLocks/>
            </p:cNvSpPr>
            <p:nvPr/>
          </p:nvSpPr>
          <p:spPr bwMode="auto">
            <a:xfrm>
              <a:off x="954066" y="3925632"/>
              <a:ext cx="319266" cy="380861"/>
            </a:xfrm>
            <a:custGeom>
              <a:avLst/>
              <a:gdLst>
                <a:gd name="T0" fmla="*/ 814 w 1154"/>
                <a:gd name="T1" fmla="*/ 101 h 1412"/>
                <a:gd name="T2" fmla="*/ 772 w 1154"/>
                <a:gd name="T3" fmla="*/ 351 h 1412"/>
                <a:gd name="T4" fmla="*/ 1152 w 1154"/>
                <a:gd name="T5" fmla="*/ 416 h 1412"/>
                <a:gd name="T6" fmla="*/ 1154 w 1154"/>
                <a:gd name="T7" fmla="*/ 416 h 1412"/>
                <a:gd name="T8" fmla="*/ 1081 w 1154"/>
                <a:gd name="T9" fmla="*/ 916 h 1412"/>
                <a:gd name="T10" fmla="*/ 1009 w 1154"/>
                <a:gd name="T11" fmla="*/ 1412 h 1412"/>
                <a:gd name="T12" fmla="*/ 718 w 1154"/>
                <a:gd name="T13" fmla="*/ 1373 h 1412"/>
                <a:gd name="T14" fmla="*/ 717 w 1154"/>
                <a:gd name="T15" fmla="*/ 1366 h 1412"/>
                <a:gd name="T16" fmla="*/ 503 w 1154"/>
                <a:gd name="T17" fmla="*/ 1338 h 1412"/>
                <a:gd name="T18" fmla="*/ 456 w 1154"/>
                <a:gd name="T19" fmla="*/ 1329 h 1412"/>
                <a:gd name="T20" fmla="*/ 264 w 1154"/>
                <a:gd name="T21" fmla="*/ 1297 h 1412"/>
                <a:gd name="T22" fmla="*/ 0 w 1154"/>
                <a:gd name="T23" fmla="*/ 1247 h 1412"/>
                <a:gd name="T24" fmla="*/ 0 w 1154"/>
                <a:gd name="T25" fmla="*/ 1244 h 1412"/>
                <a:gd name="T26" fmla="*/ 63 w 1154"/>
                <a:gd name="T27" fmla="*/ 933 h 1412"/>
                <a:gd name="T28" fmla="*/ 127 w 1154"/>
                <a:gd name="T29" fmla="*/ 621 h 1412"/>
                <a:gd name="T30" fmla="*/ 190 w 1154"/>
                <a:gd name="T31" fmla="*/ 311 h 1412"/>
                <a:gd name="T32" fmla="*/ 254 w 1154"/>
                <a:gd name="T33" fmla="*/ 0 h 1412"/>
                <a:gd name="T34" fmla="*/ 533 w 1154"/>
                <a:gd name="T35" fmla="*/ 51 h 1412"/>
                <a:gd name="T36" fmla="*/ 814 w 1154"/>
                <a:gd name="T37" fmla="*/ 101 h 14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4"/>
                <a:gd name="T58" fmla="*/ 0 h 1412"/>
                <a:gd name="T59" fmla="*/ 1154 w 1154"/>
                <a:gd name="T60" fmla="*/ 1412 h 14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4" h="1412">
                  <a:moveTo>
                    <a:pt x="814" y="101"/>
                  </a:moveTo>
                  <a:lnTo>
                    <a:pt x="772" y="351"/>
                  </a:lnTo>
                  <a:lnTo>
                    <a:pt x="1152" y="416"/>
                  </a:lnTo>
                  <a:lnTo>
                    <a:pt x="1154" y="416"/>
                  </a:lnTo>
                  <a:lnTo>
                    <a:pt x="1081" y="916"/>
                  </a:lnTo>
                  <a:lnTo>
                    <a:pt x="1009" y="1412"/>
                  </a:lnTo>
                  <a:lnTo>
                    <a:pt x="718" y="1373"/>
                  </a:lnTo>
                  <a:lnTo>
                    <a:pt x="717" y="1366"/>
                  </a:lnTo>
                  <a:lnTo>
                    <a:pt x="503" y="1338"/>
                  </a:lnTo>
                  <a:lnTo>
                    <a:pt x="456" y="1329"/>
                  </a:lnTo>
                  <a:lnTo>
                    <a:pt x="264" y="1297"/>
                  </a:lnTo>
                  <a:lnTo>
                    <a:pt x="0" y="1247"/>
                  </a:lnTo>
                  <a:lnTo>
                    <a:pt x="0" y="1244"/>
                  </a:lnTo>
                  <a:lnTo>
                    <a:pt x="63" y="933"/>
                  </a:lnTo>
                  <a:lnTo>
                    <a:pt x="127" y="621"/>
                  </a:lnTo>
                  <a:lnTo>
                    <a:pt x="190" y="311"/>
                  </a:lnTo>
                  <a:lnTo>
                    <a:pt x="254" y="0"/>
                  </a:lnTo>
                  <a:lnTo>
                    <a:pt x="533" y="51"/>
                  </a:lnTo>
                  <a:lnTo>
                    <a:pt x="814" y="101"/>
                  </a:lnTo>
                </a:path>
              </a:pathLst>
            </a:custGeom>
            <a:solidFill>
              <a:srgbClr val="4192FF"/>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3" name="Freeform 206"/>
            <p:cNvSpPr>
              <a:spLocks/>
            </p:cNvSpPr>
            <p:nvPr/>
          </p:nvSpPr>
          <p:spPr bwMode="auto">
            <a:xfrm>
              <a:off x="1233299" y="4037529"/>
              <a:ext cx="413711" cy="311053"/>
            </a:xfrm>
            <a:custGeom>
              <a:avLst/>
              <a:gdLst>
                <a:gd name="T0" fmla="*/ 1491 w 1491"/>
                <a:gd name="T1" fmla="*/ 137 h 1154"/>
                <a:gd name="T2" fmla="*/ 1109 w 1491"/>
                <a:gd name="T3" fmla="*/ 110 h 1154"/>
                <a:gd name="T4" fmla="*/ 635 w 1491"/>
                <a:gd name="T5" fmla="*/ 63 h 1154"/>
                <a:gd name="T6" fmla="*/ 147 w 1491"/>
                <a:gd name="T7" fmla="*/ 0 h 1154"/>
                <a:gd name="T8" fmla="*/ 74 w 1491"/>
                <a:gd name="T9" fmla="*/ 500 h 1154"/>
                <a:gd name="T10" fmla="*/ 0 w 1491"/>
                <a:gd name="T11" fmla="*/ 1002 h 1154"/>
                <a:gd name="T12" fmla="*/ 306 w 1491"/>
                <a:gd name="T13" fmla="*/ 1049 h 1154"/>
                <a:gd name="T14" fmla="*/ 615 w 1491"/>
                <a:gd name="T15" fmla="*/ 1086 h 1154"/>
                <a:gd name="T16" fmla="*/ 923 w 1491"/>
                <a:gd name="T17" fmla="*/ 1117 h 1154"/>
                <a:gd name="T18" fmla="*/ 1228 w 1491"/>
                <a:gd name="T19" fmla="*/ 1138 h 1154"/>
                <a:gd name="T20" fmla="*/ 1424 w 1491"/>
                <a:gd name="T21" fmla="*/ 1154 h 1154"/>
                <a:gd name="T22" fmla="*/ 1448 w 1491"/>
                <a:gd name="T23" fmla="*/ 772 h 1154"/>
                <a:gd name="T24" fmla="*/ 1473 w 1491"/>
                <a:gd name="T25" fmla="*/ 391 h 1154"/>
                <a:gd name="T26" fmla="*/ 1491 w 1491"/>
                <a:gd name="T27" fmla="*/ 137 h 1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1"/>
                <a:gd name="T43" fmla="*/ 0 h 1154"/>
                <a:gd name="T44" fmla="*/ 1491 w 1491"/>
                <a:gd name="T45" fmla="*/ 1154 h 1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1" h="1154">
                  <a:moveTo>
                    <a:pt x="1491" y="137"/>
                  </a:moveTo>
                  <a:lnTo>
                    <a:pt x="1109" y="110"/>
                  </a:lnTo>
                  <a:lnTo>
                    <a:pt x="635" y="63"/>
                  </a:lnTo>
                  <a:lnTo>
                    <a:pt x="147" y="0"/>
                  </a:lnTo>
                  <a:lnTo>
                    <a:pt x="74" y="500"/>
                  </a:lnTo>
                  <a:lnTo>
                    <a:pt x="0" y="1002"/>
                  </a:lnTo>
                  <a:lnTo>
                    <a:pt x="306" y="1049"/>
                  </a:lnTo>
                  <a:lnTo>
                    <a:pt x="615" y="1086"/>
                  </a:lnTo>
                  <a:lnTo>
                    <a:pt x="923" y="1117"/>
                  </a:lnTo>
                  <a:lnTo>
                    <a:pt x="1228" y="1138"/>
                  </a:lnTo>
                  <a:lnTo>
                    <a:pt x="1424" y="1154"/>
                  </a:lnTo>
                  <a:lnTo>
                    <a:pt x="1448" y="772"/>
                  </a:lnTo>
                  <a:lnTo>
                    <a:pt x="1473" y="391"/>
                  </a:lnTo>
                  <a:lnTo>
                    <a:pt x="1491" y="137"/>
                  </a:lnTo>
                </a:path>
              </a:pathLst>
            </a:custGeom>
            <a:solidFill>
              <a:srgbClr val="4192FF"/>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4" name="Freeform 207"/>
            <p:cNvSpPr>
              <a:spLocks/>
            </p:cNvSpPr>
            <p:nvPr/>
          </p:nvSpPr>
          <p:spPr bwMode="auto">
            <a:xfrm>
              <a:off x="1627504" y="4142241"/>
              <a:ext cx="420899" cy="222986"/>
            </a:xfrm>
            <a:custGeom>
              <a:avLst/>
              <a:gdLst>
                <a:gd name="T0" fmla="*/ 1511 w 1514"/>
                <a:gd name="T1" fmla="*/ 274 h 803"/>
                <a:gd name="T2" fmla="*/ 1514 w 1514"/>
                <a:gd name="T3" fmla="*/ 800 h 803"/>
                <a:gd name="T4" fmla="*/ 1249 w 1514"/>
                <a:gd name="T5" fmla="*/ 803 h 803"/>
                <a:gd name="T6" fmla="*/ 1001 w 1514"/>
                <a:gd name="T7" fmla="*/ 801 h 803"/>
                <a:gd name="T8" fmla="*/ 758 w 1514"/>
                <a:gd name="T9" fmla="*/ 798 h 803"/>
                <a:gd name="T10" fmla="*/ 622 w 1514"/>
                <a:gd name="T11" fmla="*/ 794 h 803"/>
                <a:gd name="T12" fmla="*/ 383 w 1514"/>
                <a:gd name="T13" fmla="*/ 786 h 803"/>
                <a:gd name="T14" fmla="*/ 99 w 1514"/>
                <a:gd name="T15" fmla="*/ 772 h 803"/>
                <a:gd name="T16" fmla="*/ 0 w 1514"/>
                <a:gd name="T17" fmla="*/ 763 h 803"/>
                <a:gd name="T18" fmla="*/ 24 w 1514"/>
                <a:gd name="T19" fmla="*/ 381 h 803"/>
                <a:gd name="T20" fmla="*/ 49 w 1514"/>
                <a:gd name="T21" fmla="*/ 0 h 803"/>
                <a:gd name="T22" fmla="*/ 378 w 1514"/>
                <a:gd name="T23" fmla="*/ 19 h 803"/>
                <a:gd name="T24" fmla="*/ 709 w 1514"/>
                <a:gd name="T25" fmla="*/ 32 h 803"/>
                <a:gd name="T26" fmla="*/ 1041 w 1514"/>
                <a:gd name="T27" fmla="*/ 37 h 803"/>
                <a:gd name="T28" fmla="*/ 1364 w 1514"/>
                <a:gd name="T29" fmla="*/ 40 h 803"/>
                <a:gd name="T30" fmla="*/ 1379 w 1514"/>
                <a:gd name="T31" fmla="*/ 52 h 803"/>
                <a:gd name="T32" fmla="*/ 1380 w 1514"/>
                <a:gd name="T33" fmla="*/ 53 h 803"/>
                <a:gd name="T34" fmla="*/ 1385 w 1514"/>
                <a:gd name="T35" fmla="*/ 56 h 803"/>
                <a:gd name="T36" fmla="*/ 1386 w 1514"/>
                <a:gd name="T37" fmla="*/ 60 h 803"/>
                <a:gd name="T38" fmla="*/ 1391 w 1514"/>
                <a:gd name="T39" fmla="*/ 65 h 803"/>
                <a:gd name="T40" fmla="*/ 1399 w 1514"/>
                <a:gd name="T41" fmla="*/ 68 h 803"/>
                <a:gd name="T42" fmla="*/ 1405 w 1514"/>
                <a:gd name="T43" fmla="*/ 71 h 803"/>
                <a:gd name="T44" fmla="*/ 1413 w 1514"/>
                <a:gd name="T45" fmla="*/ 74 h 803"/>
                <a:gd name="T46" fmla="*/ 1418 w 1514"/>
                <a:gd name="T47" fmla="*/ 72 h 803"/>
                <a:gd name="T48" fmla="*/ 1424 w 1514"/>
                <a:gd name="T49" fmla="*/ 71 h 803"/>
                <a:gd name="T50" fmla="*/ 1430 w 1514"/>
                <a:gd name="T51" fmla="*/ 71 h 803"/>
                <a:gd name="T52" fmla="*/ 1436 w 1514"/>
                <a:gd name="T53" fmla="*/ 74 h 803"/>
                <a:gd name="T54" fmla="*/ 1441 w 1514"/>
                <a:gd name="T55" fmla="*/ 81 h 803"/>
                <a:gd name="T56" fmla="*/ 1442 w 1514"/>
                <a:gd name="T57" fmla="*/ 88 h 803"/>
                <a:gd name="T58" fmla="*/ 1441 w 1514"/>
                <a:gd name="T59" fmla="*/ 94 h 803"/>
                <a:gd name="T60" fmla="*/ 1438 w 1514"/>
                <a:gd name="T61" fmla="*/ 102 h 803"/>
                <a:gd name="T62" fmla="*/ 1435 w 1514"/>
                <a:gd name="T63" fmla="*/ 108 h 803"/>
                <a:gd name="T64" fmla="*/ 1429 w 1514"/>
                <a:gd name="T65" fmla="*/ 118 h 803"/>
                <a:gd name="T66" fmla="*/ 1424 w 1514"/>
                <a:gd name="T67" fmla="*/ 123 h 803"/>
                <a:gd name="T68" fmla="*/ 1418 w 1514"/>
                <a:gd name="T69" fmla="*/ 134 h 803"/>
                <a:gd name="T70" fmla="*/ 1411 w 1514"/>
                <a:gd name="T71" fmla="*/ 144 h 803"/>
                <a:gd name="T72" fmla="*/ 1408 w 1514"/>
                <a:gd name="T73" fmla="*/ 153 h 803"/>
                <a:gd name="T74" fmla="*/ 1411 w 1514"/>
                <a:gd name="T75" fmla="*/ 159 h 803"/>
                <a:gd name="T76" fmla="*/ 1414 w 1514"/>
                <a:gd name="T77" fmla="*/ 164 h 803"/>
                <a:gd name="T78" fmla="*/ 1418 w 1514"/>
                <a:gd name="T79" fmla="*/ 167 h 803"/>
                <a:gd name="T80" fmla="*/ 1424 w 1514"/>
                <a:gd name="T81" fmla="*/ 176 h 803"/>
                <a:gd name="T82" fmla="*/ 1439 w 1514"/>
                <a:gd name="T83" fmla="*/ 185 h 803"/>
                <a:gd name="T84" fmla="*/ 1447 w 1514"/>
                <a:gd name="T85" fmla="*/ 193 h 803"/>
                <a:gd name="T86" fmla="*/ 1449 w 1514"/>
                <a:gd name="T87" fmla="*/ 206 h 803"/>
                <a:gd name="T88" fmla="*/ 1457 w 1514"/>
                <a:gd name="T89" fmla="*/ 218 h 803"/>
                <a:gd name="T90" fmla="*/ 1464 w 1514"/>
                <a:gd name="T91" fmla="*/ 232 h 803"/>
                <a:gd name="T92" fmla="*/ 1472 w 1514"/>
                <a:gd name="T93" fmla="*/ 238 h 803"/>
                <a:gd name="T94" fmla="*/ 1479 w 1514"/>
                <a:gd name="T95" fmla="*/ 242 h 803"/>
                <a:gd name="T96" fmla="*/ 1489 w 1514"/>
                <a:gd name="T97" fmla="*/ 246 h 803"/>
                <a:gd name="T98" fmla="*/ 1495 w 1514"/>
                <a:gd name="T99" fmla="*/ 248 h 803"/>
                <a:gd name="T100" fmla="*/ 1502 w 1514"/>
                <a:gd name="T101" fmla="*/ 251 h 803"/>
                <a:gd name="T102" fmla="*/ 1507 w 1514"/>
                <a:gd name="T103" fmla="*/ 263 h 803"/>
                <a:gd name="T104" fmla="*/ 1508 w 1514"/>
                <a:gd name="T105" fmla="*/ 267 h 803"/>
                <a:gd name="T106" fmla="*/ 1511 w 1514"/>
                <a:gd name="T107" fmla="*/ 274 h 8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14"/>
                <a:gd name="T163" fmla="*/ 0 h 803"/>
                <a:gd name="T164" fmla="*/ 1514 w 1514"/>
                <a:gd name="T165" fmla="*/ 803 h 8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14" h="803">
                  <a:moveTo>
                    <a:pt x="1511" y="274"/>
                  </a:moveTo>
                  <a:lnTo>
                    <a:pt x="1514" y="800"/>
                  </a:lnTo>
                  <a:lnTo>
                    <a:pt x="1249" y="803"/>
                  </a:lnTo>
                  <a:lnTo>
                    <a:pt x="1001" y="801"/>
                  </a:lnTo>
                  <a:lnTo>
                    <a:pt x="758" y="798"/>
                  </a:lnTo>
                  <a:lnTo>
                    <a:pt x="622" y="794"/>
                  </a:lnTo>
                  <a:lnTo>
                    <a:pt x="383" y="786"/>
                  </a:lnTo>
                  <a:lnTo>
                    <a:pt x="99" y="772"/>
                  </a:lnTo>
                  <a:lnTo>
                    <a:pt x="0" y="763"/>
                  </a:lnTo>
                  <a:lnTo>
                    <a:pt x="24" y="381"/>
                  </a:lnTo>
                  <a:lnTo>
                    <a:pt x="49" y="0"/>
                  </a:lnTo>
                  <a:lnTo>
                    <a:pt x="378" y="19"/>
                  </a:lnTo>
                  <a:lnTo>
                    <a:pt x="709" y="32"/>
                  </a:lnTo>
                  <a:lnTo>
                    <a:pt x="1041" y="37"/>
                  </a:lnTo>
                  <a:lnTo>
                    <a:pt x="1364" y="40"/>
                  </a:lnTo>
                  <a:lnTo>
                    <a:pt x="1379" y="52"/>
                  </a:lnTo>
                  <a:lnTo>
                    <a:pt x="1380" y="53"/>
                  </a:lnTo>
                  <a:lnTo>
                    <a:pt x="1385" y="56"/>
                  </a:lnTo>
                  <a:lnTo>
                    <a:pt x="1386" y="60"/>
                  </a:lnTo>
                  <a:lnTo>
                    <a:pt x="1391" y="65"/>
                  </a:lnTo>
                  <a:lnTo>
                    <a:pt x="1399" y="68"/>
                  </a:lnTo>
                  <a:lnTo>
                    <a:pt x="1405" y="71"/>
                  </a:lnTo>
                  <a:lnTo>
                    <a:pt x="1413" y="74"/>
                  </a:lnTo>
                  <a:lnTo>
                    <a:pt x="1418" y="72"/>
                  </a:lnTo>
                  <a:lnTo>
                    <a:pt x="1424" y="71"/>
                  </a:lnTo>
                  <a:lnTo>
                    <a:pt x="1430" y="71"/>
                  </a:lnTo>
                  <a:lnTo>
                    <a:pt x="1436" y="74"/>
                  </a:lnTo>
                  <a:lnTo>
                    <a:pt x="1441" y="81"/>
                  </a:lnTo>
                  <a:lnTo>
                    <a:pt x="1442" y="88"/>
                  </a:lnTo>
                  <a:lnTo>
                    <a:pt x="1441" y="94"/>
                  </a:lnTo>
                  <a:lnTo>
                    <a:pt x="1438" y="102"/>
                  </a:lnTo>
                  <a:lnTo>
                    <a:pt x="1435" y="108"/>
                  </a:lnTo>
                  <a:lnTo>
                    <a:pt x="1429" y="118"/>
                  </a:lnTo>
                  <a:lnTo>
                    <a:pt x="1424" y="123"/>
                  </a:lnTo>
                  <a:lnTo>
                    <a:pt x="1418" y="134"/>
                  </a:lnTo>
                  <a:lnTo>
                    <a:pt x="1411" y="144"/>
                  </a:lnTo>
                  <a:lnTo>
                    <a:pt x="1408" y="153"/>
                  </a:lnTo>
                  <a:lnTo>
                    <a:pt x="1411" y="159"/>
                  </a:lnTo>
                  <a:lnTo>
                    <a:pt x="1414" y="164"/>
                  </a:lnTo>
                  <a:lnTo>
                    <a:pt x="1418" y="167"/>
                  </a:lnTo>
                  <a:lnTo>
                    <a:pt x="1424" y="176"/>
                  </a:lnTo>
                  <a:lnTo>
                    <a:pt x="1439" y="185"/>
                  </a:lnTo>
                  <a:lnTo>
                    <a:pt x="1447" y="193"/>
                  </a:lnTo>
                  <a:lnTo>
                    <a:pt x="1449" y="206"/>
                  </a:lnTo>
                  <a:lnTo>
                    <a:pt x="1457" y="218"/>
                  </a:lnTo>
                  <a:lnTo>
                    <a:pt x="1464" y="232"/>
                  </a:lnTo>
                  <a:lnTo>
                    <a:pt x="1472" y="238"/>
                  </a:lnTo>
                  <a:lnTo>
                    <a:pt x="1479" y="242"/>
                  </a:lnTo>
                  <a:lnTo>
                    <a:pt x="1489" y="246"/>
                  </a:lnTo>
                  <a:lnTo>
                    <a:pt x="1495" y="248"/>
                  </a:lnTo>
                  <a:lnTo>
                    <a:pt x="1502" y="251"/>
                  </a:lnTo>
                  <a:lnTo>
                    <a:pt x="1507" y="263"/>
                  </a:lnTo>
                  <a:lnTo>
                    <a:pt x="1508" y="267"/>
                  </a:lnTo>
                  <a:lnTo>
                    <a:pt x="1511" y="274"/>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5" name="Freeform 208"/>
            <p:cNvSpPr>
              <a:spLocks/>
            </p:cNvSpPr>
            <p:nvPr/>
          </p:nvSpPr>
          <p:spPr bwMode="auto">
            <a:xfrm>
              <a:off x="1551538" y="3727502"/>
              <a:ext cx="396261" cy="255619"/>
            </a:xfrm>
            <a:custGeom>
              <a:avLst/>
              <a:gdLst>
                <a:gd name="T0" fmla="*/ 1419 w 1428"/>
                <a:gd name="T1" fmla="*/ 946 h 949"/>
                <a:gd name="T2" fmla="*/ 1419 w 1428"/>
                <a:gd name="T3" fmla="*/ 927 h 949"/>
                <a:gd name="T4" fmla="*/ 1398 w 1428"/>
                <a:gd name="T5" fmla="*/ 897 h 949"/>
                <a:gd name="T6" fmla="*/ 1390 w 1428"/>
                <a:gd name="T7" fmla="*/ 882 h 949"/>
                <a:gd name="T8" fmla="*/ 1398 w 1428"/>
                <a:gd name="T9" fmla="*/ 866 h 949"/>
                <a:gd name="T10" fmla="*/ 1406 w 1428"/>
                <a:gd name="T11" fmla="*/ 851 h 949"/>
                <a:gd name="T12" fmla="*/ 1410 w 1428"/>
                <a:gd name="T13" fmla="*/ 839 h 949"/>
                <a:gd name="T14" fmla="*/ 1413 w 1428"/>
                <a:gd name="T15" fmla="*/ 822 h 949"/>
                <a:gd name="T16" fmla="*/ 1415 w 1428"/>
                <a:gd name="T17" fmla="*/ 809 h 949"/>
                <a:gd name="T18" fmla="*/ 1422 w 1428"/>
                <a:gd name="T19" fmla="*/ 800 h 949"/>
                <a:gd name="T20" fmla="*/ 1428 w 1428"/>
                <a:gd name="T21" fmla="*/ 789 h 949"/>
                <a:gd name="T22" fmla="*/ 1424 w 1428"/>
                <a:gd name="T23" fmla="*/ 773 h 949"/>
                <a:gd name="T24" fmla="*/ 1419 w 1428"/>
                <a:gd name="T25" fmla="*/ 761 h 949"/>
                <a:gd name="T26" fmla="*/ 1412 w 1428"/>
                <a:gd name="T27" fmla="*/ 733 h 949"/>
                <a:gd name="T28" fmla="*/ 1415 w 1428"/>
                <a:gd name="T29" fmla="*/ 723 h 949"/>
                <a:gd name="T30" fmla="*/ 1401 w 1428"/>
                <a:gd name="T31" fmla="*/ 705 h 949"/>
                <a:gd name="T32" fmla="*/ 1403 w 1428"/>
                <a:gd name="T33" fmla="*/ 696 h 949"/>
                <a:gd name="T34" fmla="*/ 1401 w 1428"/>
                <a:gd name="T35" fmla="*/ 689 h 949"/>
                <a:gd name="T36" fmla="*/ 1425 w 1428"/>
                <a:gd name="T37" fmla="*/ 235 h 949"/>
                <a:gd name="T38" fmla="*/ 1418 w 1428"/>
                <a:gd name="T39" fmla="*/ 212 h 949"/>
                <a:gd name="T40" fmla="*/ 1395 w 1428"/>
                <a:gd name="T41" fmla="*/ 200 h 949"/>
                <a:gd name="T42" fmla="*/ 1375 w 1428"/>
                <a:gd name="T43" fmla="*/ 187 h 949"/>
                <a:gd name="T44" fmla="*/ 1360 w 1428"/>
                <a:gd name="T45" fmla="*/ 162 h 949"/>
                <a:gd name="T46" fmla="*/ 1359 w 1428"/>
                <a:gd name="T47" fmla="*/ 141 h 949"/>
                <a:gd name="T48" fmla="*/ 1381 w 1428"/>
                <a:gd name="T49" fmla="*/ 125 h 949"/>
                <a:gd name="T50" fmla="*/ 1403 w 1428"/>
                <a:gd name="T51" fmla="*/ 96 h 949"/>
                <a:gd name="T52" fmla="*/ 1071 w 1428"/>
                <a:gd name="T53" fmla="*/ 59 h 949"/>
                <a:gd name="T54" fmla="*/ 402 w 1428"/>
                <a:gd name="T55" fmla="*/ 26 h 949"/>
                <a:gd name="T56" fmla="*/ 45 w 1428"/>
                <a:gd name="T57" fmla="*/ 242 h 949"/>
                <a:gd name="T58" fmla="*/ 245 w 1428"/>
                <a:gd name="T59" fmla="*/ 770 h 949"/>
                <a:gd name="T60" fmla="*/ 1039 w 1428"/>
                <a:gd name="T61" fmla="*/ 812 h 949"/>
                <a:gd name="T62" fmla="*/ 1059 w 1428"/>
                <a:gd name="T63" fmla="*/ 832 h 949"/>
                <a:gd name="T64" fmla="*/ 1068 w 1428"/>
                <a:gd name="T65" fmla="*/ 839 h 949"/>
                <a:gd name="T66" fmla="*/ 1086 w 1428"/>
                <a:gd name="T67" fmla="*/ 847 h 949"/>
                <a:gd name="T68" fmla="*/ 1102 w 1428"/>
                <a:gd name="T69" fmla="*/ 850 h 949"/>
                <a:gd name="T70" fmla="*/ 1108 w 1428"/>
                <a:gd name="T71" fmla="*/ 859 h 949"/>
                <a:gd name="T72" fmla="*/ 1120 w 1428"/>
                <a:gd name="T73" fmla="*/ 869 h 949"/>
                <a:gd name="T74" fmla="*/ 1132 w 1428"/>
                <a:gd name="T75" fmla="*/ 871 h 949"/>
                <a:gd name="T76" fmla="*/ 1149 w 1428"/>
                <a:gd name="T77" fmla="*/ 868 h 949"/>
                <a:gd name="T78" fmla="*/ 1157 w 1428"/>
                <a:gd name="T79" fmla="*/ 850 h 949"/>
                <a:gd name="T80" fmla="*/ 1166 w 1428"/>
                <a:gd name="T81" fmla="*/ 853 h 949"/>
                <a:gd name="T82" fmla="*/ 1181 w 1428"/>
                <a:gd name="T83" fmla="*/ 859 h 949"/>
                <a:gd name="T84" fmla="*/ 1195 w 1428"/>
                <a:gd name="T85" fmla="*/ 854 h 949"/>
                <a:gd name="T86" fmla="*/ 1210 w 1428"/>
                <a:gd name="T87" fmla="*/ 856 h 949"/>
                <a:gd name="T88" fmla="*/ 1229 w 1428"/>
                <a:gd name="T89" fmla="*/ 853 h 949"/>
                <a:gd name="T90" fmla="*/ 1254 w 1428"/>
                <a:gd name="T91" fmla="*/ 847 h 949"/>
                <a:gd name="T92" fmla="*/ 1278 w 1428"/>
                <a:gd name="T93" fmla="*/ 856 h 949"/>
                <a:gd name="T94" fmla="*/ 1291 w 1428"/>
                <a:gd name="T95" fmla="*/ 869 h 949"/>
                <a:gd name="T96" fmla="*/ 1310 w 1428"/>
                <a:gd name="T97" fmla="*/ 872 h 949"/>
                <a:gd name="T98" fmla="*/ 1328 w 1428"/>
                <a:gd name="T99" fmla="*/ 875 h 949"/>
                <a:gd name="T100" fmla="*/ 1341 w 1428"/>
                <a:gd name="T101" fmla="*/ 886 h 949"/>
                <a:gd name="T102" fmla="*/ 1355 w 1428"/>
                <a:gd name="T103" fmla="*/ 888 h 949"/>
                <a:gd name="T104" fmla="*/ 1368 w 1428"/>
                <a:gd name="T105" fmla="*/ 895 h 949"/>
                <a:gd name="T106" fmla="*/ 1371 w 1428"/>
                <a:gd name="T107" fmla="*/ 910 h 949"/>
                <a:gd name="T108" fmla="*/ 1386 w 1428"/>
                <a:gd name="T109" fmla="*/ 922 h 949"/>
                <a:gd name="T110" fmla="*/ 1389 w 1428"/>
                <a:gd name="T111" fmla="*/ 938 h 949"/>
                <a:gd name="T112" fmla="*/ 1401 w 1428"/>
                <a:gd name="T113" fmla="*/ 940 h 949"/>
                <a:gd name="T114" fmla="*/ 1413 w 1428"/>
                <a:gd name="T115" fmla="*/ 949 h 9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28"/>
                <a:gd name="T175" fmla="*/ 0 h 949"/>
                <a:gd name="T176" fmla="*/ 1428 w 1428"/>
                <a:gd name="T177" fmla="*/ 949 h 9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28" h="949">
                  <a:moveTo>
                    <a:pt x="1425" y="947"/>
                  </a:moveTo>
                  <a:lnTo>
                    <a:pt x="1419" y="946"/>
                  </a:lnTo>
                  <a:lnTo>
                    <a:pt x="1418" y="938"/>
                  </a:lnTo>
                  <a:lnTo>
                    <a:pt x="1419" y="927"/>
                  </a:lnTo>
                  <a:lnTo>
                    <a:pt x="1413" y="915"/>
                  </a:lnTo>
                  <a:lnTo>
                    <a:pt x="1398" y="897"/>
                  </a:lnTo>
                  <a:lnTo>
                    <a:pt x="1390" y="888"/>
                  </a:lnTo>
                  <a:lnTo>
                    <a:pt x="1390" y="882"/>
                  </a:lnTo>
                  <a:lnTo>
                    <a:pt x="1392" y="875"/>
                  </a:lnTo>
                  <a:lnTo>
                    <a:pt x="1398" y="866"/>
                  </a:lnTo>
                  <a:lnTo>
                    <a:pt x="1401" y="859"/>
                  </a:lnTo>
                  <a:lnTo>
                    <a:pt x="1406" y="851"/>
                  </a:lnTo>
                  <a:lnTo>
                    <a:pt x="1410" y="845"/>
                  </a:lnTo>
                  <a:lnTo>
                    <a:pt x="1410" y="839"/>
                  </a:lnTo>
                  <a:lnTo>
                    <a:pt x="1412" y="835"/>
                  </a:lnTo>
                  <a:lnTo>
                    <a:pt x="1413" y="822"/>
                  </a:lnTo>
                  <a:lnTo>
                    <a:pt x="1415" y="819"/>
                  </a:lnTo>
                  <a:lnTo>
                    <a:pt x="1415" y="809"/>
                  </a:lnTo>
                  <a:lnTo>
                    <a:pt x="1416" y="804"/>
                  </a:lnTo>
                  <a:lnTo>
                    <a:pt x="1422" y="800"/>
                  </a:lnTo>
                  <a:lnTo>
                    <a:pt x="1427" y="797"/>
                  </a:lnTo>
                  <a:lnTo>
                    <a:pt x="1428" y="789"/>
                  </a:lnTo>
                  <a:lnTo>
                    <a:pt x="1428" y="782"/>
                  </a:lnTo>
                  <a:lnTo>
                    <a:pt x="1424" y="773"/>
                  </a:lnTo>
                  <a:lnTo>
                    <a:pt x="1424" y="764"/>
                  </a:lnTo>
                  <a:lnTo>
                    <a:pt x="1419" y="761"/>
                  </a:lnTo>
                  <a:lnTo>
                    <a:pt x="1413" y="739"/>
                  </a:lnTo>
                  <a:lnTo>
                    <a:pt x="1412" y="733"/>
                  </a:lnTo>
                  <a:lnTo>
                    <a:pt x="1413" y="726"/>
                  </a:lnTo>
                  <a:lnTo>
                    <a:pt x="1415" y="723"/>
                  </a:lnTo>
                  <a:lnTo>
                    <a:pt x="1410" y="714"/>
                  </a:lnTo>
                  <a:lnTo>
                    <a:pt x="1401" y="705"/>
                  </a:lnTo>
                  <a:lnTo>
                    <a:pt x="1401" y="701"/>
                  </a:lnTo>
                  <a:lnTo>
                    <a:pt x="1403" y="696"/>
                  </a:lnTo>
                  <a:lnTo>
                    <a:pt x="1402" y="695"/>
                  </a:lnTo>
                  <a:lnTo>
                    <a:pt x="1401" y="689"/>
                  </a:lnTo>
                  <a:lnTo>
                    <a:pt x="1424" y="689"/>
                  </a:lnTo>
                  <a:lnTo>
                    <a:pt x="1425" y="235"/>
                  </a:lnTo>
                  <a:lnTo>
                    <a:pt x="1422" y="223"/>
                  </a:lnTo>
                  <a:lnTo>
                    <a:pt x="1418" y="212"/>
                  </a:lnTo>
                  <a:lnTo>
                    <a:pt x="1406" y="206"/>
                  </a:lnTo>
                  <a:lnTo>
                    <a:pt x="1395" y="200"/>
                  </a:lnTo>
                  <a:lnTo>
                    <a:pt x="1383" y="197"/>
                  </a:lnTo>
                  <a:lnTo>
                    <a:pt x="1375" y="187"/>
                  </a:lnTo>
                  <a:lnTo>
                    <a:pt x="1371" y="175"/>
                  </a:lnTo>
                  <a:lnTo>
                    <a:pt x="1360" y="162"/>
                  </a:lnTo>
                  <a:lnTo>
                    <a:pt x="1353" y="150"/>
                  </a:lnTo>
                  <a:lnTo>
                    <a:pt x="1359" y="141"/>
                  </a:lnTo>
                  <a:lnTo>
                    <a:pt x="1368" y="132"/>
                  </a:lnTo>
                  <a:lnTo>
                    <a:pt x="1381" y="125"/>
                  </a:lnTo>
                  <a:lnTo>
                    <a:pt x="1396" y="112"/>
                  </a:lnTo>
                  <a:lnTo>
                    <a:pt x="1403" y="96"/>
                  </a:lnTo>
                  <a:lnTo>
                    <a:pt x="1406" y="65"/>
                  </a:lnTo>
                  <a:lnTo>
                    <a:pt x="1071" y="59"/>
                  </a:lnTo>
                  <a:lnTo>
                    <a:pt x="738" y="45"/>
                  </a:lnTo>
                  <a:lnTo>
                    <a:pt x="402" y="26"/>
                  </a:lnTo>
                  <a:lnTo>
                    <a:pt x="68" y="0"/>
                  </a:lnTo>
                  <a:lnTo>
                    <a:pt x="45" y="242"/>
                  </a:lnTo>
                  <a:lnTo>
                    <a:pt x="0" y="749"/>
                  </a:lnTo>
                  <a:lnTo>
                    <a:pt x="245" y="770"/>
                  </a:lnTo>
                  <a:lnTo>
                    <a:pt x="518" y="789"/>
                  </a:lnTo>
                  <a:lnTo>
                    <a:pt x="1039" y="812"/>
                  </a:lnTo>
                  <a:lnTo>
                    <a:pt x="1046" y="823"/>
                  </a:lnTo>
                  <a:lnTo>
                    <a:pt x="1059" y="832"/>
                  </a:lnTo>
                  <a:lnTo>
                    <a:pt x="1064" y="835"/>
                  </a:lnTo>
                  <a:lnTo>
                    <a:pt x="1068" y="839"/>
                  </a:lnTo>
                  <a:lnTo>
                    <a:pt x="1077" y="842"/>
                  </a:lnTo>
                  <a:lnTo>
                    <a:pt x="1086" y="847"/>
                  </a:lnTo>
                  <a:lnTo>
                    <a:pt x="1094" y="851"/>
                  </a:lnTo>
                  <a:lnTo>
                    <a:pt x="1102" y="850"/>
                  </a:lnTo>
                  <a:lnTo>
                    <a:pt x="1105" y="854"/>
                  </a:lnTo>
                  <a:lnTo>
                    <a:pt x="1108" y="859"/>
                  </a:lnTo>
                  <a:lnTo>
                    <a:pt x="1116" y="863"/>
                  </a:lnTo>
                  <a:lnTo>
                    <a:pt x="1120" y="869"/>
                  </a:lnTo>
                  <a:lnTo>
                    <a:pt x="1126" y="868"/>
                  </a:lnTo>
                  <a:lnTo>
                    <a:pt x="1132" y="871"/>
                  </a:lnTo>
                  <a:lnTo>
                    <a:pt x="1141" y="872"/>
                  </a:lnTo>
                  <a:lnTo>
                    <a:pt x="1149" y="868"/>
                  </a:lnTo>
                  <a:lnTo>
                    <a:pt x="1152" y="860"/>
                  </a:lnTo>
                  <a:lnTo>
                    <a:pt x="1157" y="850"/>
                  </a:lnTo>
                  <a:lnTo>
                    <a:pt x="1160" y="850"/>
                  </a:lnTo>
                  <a:lnTo>
                    <a:pt x="1166" y="853"/>
                  </a:lnTo>
                  <a:lnTo>
                    <a:pt x="1172" y="857"/>
                  </a:lnTo>
                  <a:lnTo>
                    <a:pt x="1181" y="859"/>
                  </a:lnTo>
                  <a:lnTo>
                    <a:pt x="1187" y="857"/>
                  </a:lnTo>
                  <a:lnTo>
                    <a:pt x="1195" y="854"/>
                  </a:lnTo>
                  <a:lnTo>
                    <a:pt x="1202" y="854"/>
                  </a:lnTo>
                  <a:lnTo>
                    <a:pt x="1210" y="856"/>
                  </a:lnTo>
                  <a:lnTo>
                    <a:pt x="1219" y="856"/>
                  </a:lnTo>
                  <a:lnTo>
                    <a:pt x="1229" y="853"/>
                  </a:lnTo>
                  <a:lnTo>
                    <a:pt x="1240" y="850"/>
                  </a:lnTo>
                  <a:lnTo>
                    <a:pt x="1254" y="847"/>
                  </a:lnTo>
                  <a:lnTo>
                    <a:pt x="1272" y="853"/>
                  </a:lnTo>
                  <a:lnTo>
                    <a:pt x="1278" y="856"/>
                  </a:lnTo>
                  <a:lnTo>
                    <a:pt x="1287" y="860"/>
                  </a:lnTo>
                  <a:lnTo>
                    <a:pt x="1291" y="869"/>
                  </a:lnTo>
                  <a:lnTo>
                    <a:pt x="1296" y="872"/>
                  </a:lnTo>
                  <a:lnTo>
                    <a:pt x="1310" y="872"/>
                  </a:lnTo>
                  <a:lnTo>
                    <a:pt x="1319" y="872"/>
                  </a:lnTo>
                  <a:lnTo>
                    <a:pt x="1328" y="875"/>
                  </a:lnTo>
                  <a:lnTo>
                    <a:pt x="1335" y="882"/>
                  </a:lnTo>
                  <a:lnTo>
                    <a:pt x="1341" y="886"/>
                  </a:lnTo>
                  <a:lnTo>
                    <a:pt x="1349" y="885"/>
                  </a:lnTo>
                  <a:lnTo>
                    <a:pt x="1355" y="888"/>
                  </a:lnTo>
                  <a:lnTo>
                    <a:pt x="1360" y="889"/>
                  </a:lnTo>
                  <a:lnTo>
                    <a:pt x="1368" y="895"/>
                  </a:lnTo>
                  <a:lnTo>
                    <a:pt x="1371" y="901"/>
                  </a:lnTo>
                  <a:lnTo>
                    <a:pt x="1371" y="910"/>
                  </a:lnTo>
                  <a:lnTo>
                    <a:pt x="1380" y="921"/>
                  </a:lnTo>
                  <a:lnTo>
                    <a:pt x="1386" y="922"/>
                  </a:lnTo>
                  <a:lnTo>
                    <a:pt x="1386" y="932"/>
                  </a:lnTo>
                  <a:lnTo>
                    <a:pt x="1389" y="938"/>
                  </a:lnTo>
                  <a:lnTo>
                    <a:pt x="1395" y="940"/>
                  </a:lnTo>
                  <a:lnTo>
                    <a:pt x="1401" y="940"/>
                  </a:lnTo>
                  <a:lnTo>
                    <a:pt x="1410" y="944"/>
                  </a:lnTo>
                  <a:lnTo>
                    <a:pt x="1413" y="949"/>
                  </a:lnTo>
                  <a:lnTo>
                    <a:pt x="1425" y="947"/>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6" name="Freeform 209"/>
            <p:cNvSpPr>
              <a:spLocks/>
            </p:cNvSpPr>
            <p:nvPr/>
          </p:nvSpPr>
          <p:spPr bwMode="auto">
            <a:xfrm>
              <a:off x="1168624" y="3750085"/>
              <a:ext cx="396261" cy="317214"/>
            </a:xfrm>
            <a:custGeom>
              <a:avLst/>
              <a:gdLst>
                <a:gd name="T0" fmla="*/ 382 w 1430"/>
                <a:gd name="T1" fmla="*/ 1070 h 1180"/>
                <a:gd name="T2" fmla="*/ 380 w 1430"/>
                <a:gd name="T3" fmla="*/ 1070 h 1180"/>
                <a:gd name="T4" fmla="*/ 0 w 1430"/>
                <a:gd name="T5" fmla="*/ 1005 h 1180"/>
                <a:gd name="T6" fmla="*/ 42 w 1430"/>
                <a:gd name="T7" fmla="*/ 755 h 1180"/>
                <a:gd name="T8" fmla="*/ 94 w 1430"/>
                <a:gd name="T9" fmla="*/ 443 h 1180"/>
                <a:gd name="T10" fmla="*/ 146 w 1430"/>
                <a:gd name="T11" fmla="*/ 130 h 1180"/>
                <a:gd name="T12" fmla="*/ 166 w 1430"/>
                <a:gd name="T13" fmla="*/ 0 h 1180"/>
                <a:gd name="T14" fmla="*/ 481 w 1430"/>
                <a:gd name="T15" fmla="*/ 47 h 1180"/>
                <a:gd name="T16" fmla="*/ 795 w 1430"/>
                <a:gd name="T17" fmla="*/ 90 h 1180"/>
                <a:gd name="T18" fmla="*/ 1112 w 1430"/>
                <a:gd name="T19" fmla="*/ 128 h 1180"/>
                <a:gd name="T20" fmla="*/ 1430 w 1430"/>
                <a:gd name="T21" fmla="*/ 161 h 1180"/>
                <a:gd name="T22" fmla="*/ 1385 w 1430"/>
                <a:gd name="T23" fmla="*/ 668 h 1180"/>
                <a:gd name="T24" fmla="*/ 1339 w 1430"/>
                <a:gd name="T25" fmla="*/ 1180 h 1180"/>
                <a:gd name="T26" fmla="*/ 870 w 1430"/>
                <a:gd name="T27" fmla="*/ 1133 h 1180"/>
                <a:gd name="T28" fmla="*/ 382 w 1430"/>
                <a:gd name="T29" fmla="*/ 1070 h 1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0"/>
                <a:gd name="T46" fmla="*/ 0 h 1180"/>
                <a:gd name="T47" fmla="*/ 1430 w 1430"/>
                <a:gd name="T48" fmla="*/ 1180 h 1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0" h="1180">
                  <a:moveTo>
                    <a:pt x="382" y="1070"/>
                  </a:moveTo>
                  <a:lnTo>
                    <a:pt x="380" y="1070"/>
                  </a:lnTo>
                  <a:lnTo>
                    <a:pt x="0" y="1005"/>
                  </a:lnTo>
                  <a:lnTo>
                    <a:pt x="42" y="755"/>
                  </a:lnTo>
                  <a:lnTo>
                    <a:pt x="94" y="443"/>
                  </a:lnTo>
                  <a:lnTo>
                    <a:pt x="146" y="130"/>
                  </a:lnTo>
                  <a:lnTo>
                    <a:pt x="166" y="0"/>
                  </a:lnTo>
                  <a:lnTo>
                    <a:pt x="481" y="47"/>
                  </a:lnTo>
                  <a:lnTo>
                    <a:pt x="795" y="90"/>
                  </a:lnTo>
                  <a:lnTo>
                    <a:pt x="1112" y="128"/>
                  </a:lnTo>
                  <a:lnTo>
                    <a:pt x="1430" y="161"/>
                  </a:lnTo>
                  <a:lnTo>
                    <a:pt x="1385" y="668"/>
                  </a:lnTo>
                  <a:lnTo>
                    <a:pt x="1339" y="1180"/>
                  </a:lnTo>
                  <a:lnTo>
                    <a:pt x="870" y="1133"/>
                  </a:lnTo>
                  <a:lnTo>
                    <a:pt x="382" y="1070"/>
                  </a:lnTo>
                </a:path>
              </a:pathLst>
            </a:custGeom>
            <a:solidFill>
              <a:srgbClr val="FF9999"/>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7" name="Freeform 210"/>
            <p:cNvSpPr>
              <a:spLocks/>
            </p:cNvSpPr>
            <p:nvPr/>
          </p:nvSpPr>
          <p:spPr bwMode="auto">
            <a:xfrm>
              <a:off x="1539219" y="3928712"/>
              <a:ext cx="467094" cy="224820"/>
            </a:xfrm>
            <a:custGeom>
              <a:avLst/>
              <a:gdLst>
                <a:gd name="T0" fmla="*/ 698 w 1684"/>
                <a:gd name="T1" fmla="*/ 812 h 833"/>
                <a:gd name="T2" fmla="*/ 5 w 1684"/>
                <a:gd name="T3" fmla="*/ 512 h 833"/>
                <a:gd name="T4" fmla="*/ 291 w 1684"/>
                <a:gd name="T5" fmla="*/ 21 h 833"/>
                <a:gd name="T6" fmla="*/ 1092 w 1684"/>
                <a:gd name="T7" fmla="*/ 74 h 833"/>
                <a:gd name="T8" fmla="*/ 1114 w 1684"/>
                <a:gd name="T9" fmla="*/ 90 h 833"/>
                <a:gd name="T10" fmla="*/ 1140 w 1684"/>
                <a:gd name="T11" fmla="*/ 102 h 833"/>
                <a:gd name="T12" fmla="*/ 1154 w 1684"/>
                <a:gd name="T13" fmla="*/ 110 h 833"/>
                <a:gd name="T14" fmla="*/ 1172 w 1684"/>
                <a:gd name="T15" fmla="*/ 119 h 833"/>
                <a:gd name="T16" fmla="*/ 1195 w 1684"/>
                <a:gd name="T17" fmla="*/ 119 h 833"/>
                <a:gd name="T18" fmla="*/ 1206 w 1684"/>
                <a:gd name="T19" fmla="*/ 101 h 833"/>
                <a:gd name="T20" fmla="*/ 1227 w 1684"/>
                <a:gd name="T21" fmla="*/ 110 h 833"/>
                <a:gd name="T22" fmla="*/ 1248 w 1684"/>
                <a:gd name="T23" fmla="*/ 105 h 833"/>
                <a:gd name="T24" fmla="*/ 1275 w 1684"/>
                <a:gd name="T25" fmla="*/ 104 h 833"/>
                <a:gd name="T26" fmla="*/ 1318 w 1684"/>
                <a:gd name="T27" fmla="*/ 104 h 833"/>
                <a:gd name="T28" fmla="*/ 1337 w 1684"/>
                <a:gd name="T29" fmla="*/ 120 h 833"/>
                <a:gd name="T30" fmla="*/ 1365 w 1684"/>
                <a:gd name="T31" fmla="*/ 123 h 833"/>
                <a:gd name="T32" fmla="*/ 1387 w 1684"/>
                <a:gd name="T33" fmla="*/ 137 h 833"/>
                <a:gd name="T34" fmla="*/ 1406 w 1684"/>
                <a:gd name="T35" fmla="*/ 140 h 833"/>
                <a:gd name="T36" fmla="*/ 1417 w 1684"/>
                <a:gd name="T37" fmla="*/ 161 h 833"/>
                <a:gd name="T38" fmla="*/ 1432 w 1684"/>
                <a:gd name="T39" fmla="*/ 183 h 833"/>
                <a:gd name="T40" fmla="*/ 1447 w 1684"/>
                <a:gd name="T41" fmla="*/ 191 h 833"/>
                <a:gd name="T42" fmla="*/ 1471 w 1684"/>
                <a:gd name="T43" fmla="*/ 198 h 833"/>
                <a:gd name="T44" fmla="*/ 1482 w 1684"/>
                <a:gd name="T45" fmla="*/ 208 h 833"/>
                <a:gd name="T46" fmla="*/ 1474 w 1684"/>
                <a:gd name="T47" fmla="*/ 232 h 833"/>
                <a:gd name="T48" fmla="*/ 1486 w 1684"/>
                <a:gd name="T49" fmla="*/ 248 h 833"/>
                <a:gd name="T50" fmla="*/ 1488 w 1684"/>
                <a:gd name="T51" fmla="*/ 271 h 833"/>
                <a:gd name="T52" fmla="*/ 1498 w 1684"/>
                <a:gd name="T53" fmla="*/ 285 h 833"/>
                <a:gd name="T54" fmla="*/ 1501 w 1684"/>
                <a:gd name="T55" fmla="*/ 301 h 833"/>
                <a:gd name="T56" fmla="*/ 1521 w 1684"/>
                <a:gd name="T57" fmla="*/ 331 h 833"/>
                <a:gd name="T58" fmla="*/ 1533 w 1684"/>
                <a:gd name="T59" fmla="*/ 363 h 833"/>
                <a:gd name="T60" fmla="*/ 1538 w 1684"/>
                <a:gd name="T61" fmla="*/ 377 h 833"/>
                <a:gd name="T62" fmla="*/ 1533 w 1684"/>
                <a:gd name="T63" fmla="*/ 396 h 833"/>
                <a:gd name="T64" fmla="*/ 1536 w 1684"/>
                <a:gd name="T65" fmla="*/ 422 h 833"/>
                <a:gd name="T66" fmla="*/ 1539 w 1684"/>
                <a:gd name="T67" fmla="*/ 442 h 833"/>
                <a:gd name="T68" fmla="*/ 1556 w 1684"/>
                <a:gd name="T69" fmla="*/ 458 h 833"/>
                <a:gd name="T70" fmla="*/ 1566 w 1684"/>
                <a:gd name="T71" fmla="*/ 474 h 833"/>
                <a:gd name="T72" fmla="*/ 1564 w 1684"/>
                <a:gd name="T73" fmla="*/ 492 h 833"/>
                <a:gd name="T74" fmla="*/ 1578 w 1684"/>
                <a:gd name="T75" fmla="*/ 503 h 833"/>
                <a:gd name="T76" fmla="*/ 1570 w 1684"/>
                <a:gd name="T77" fmla="*/ 523 h 833"/>
                <a:gd name="T78" fmla="*/ 1581 w 1684"/>
                <a:gd name="T79" fmla="*/ 550 h 833"/>
                <a:gd name="T80" fmla="*/ 1578 w 1684"/>
                <a:gd name="T81" fmla="*/ 570 h 833"/>
                <a:gd name="T82" fmla="*/ 1584 w 1684"/>
                <a:gd name="T83" fmla="*/ 589 h 833"/>
                <a:gd name="T84" fmla="*/ 1587 w 1684"/>
                <a:gd name="T85" fmla="*/ 603 h 833"/>
                <a:gd name="T86" fmla="*/ 1581 w 1684"/>
                <a:gd name="T87" fmla="*/ 622 h 833"/>
                <a:gd name="T88" fmla="*/ 1578 w 1684"/>
                <a:gd name="T89" fmla="*/ 641 h 833"/>
                <a:gd name="T90" fmla="*/ 1582 w 1684"/>
                <a:gd name="T91" fmla="*/ 657 h 833"/>
                <a:gd name="T92" fmla="*/ 1597 w 1684"/>
                <a:gd name="T93" fmla="*/ 676 h 833"/>
                <a:gd name="T94" fmla="*/ 1598 w 1684"/>
                <a:gd name="T95" fmla="*/ 684 h 833"/>
                <a:gd name="T96" fmla="*/ 1614 w 1684"/>
                <a:gd name="T97" fmla="*/ 712 h 833"/>
                <a:gd name="T98" fmla="*/ 1635 w 1684"/>
                <a:gd name="T99" fmla="*/ 758 h 833"/>
                <a:gd name="T100" fmla="*/ 1666 w 1684"/>
                <a:gd name="T101" fmla="*/ 796 h 833"/>
                <a:gd name="T102" fmla="*/ 1361 w 1684"/>
                <a:gd name="T103" fmla="*/ 830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4"/>
                <a:gd name="T157" fmla="*/ 0 h 833"/>
                <a:gd name="T158" fmla="*/ 1684 w 1684"/>
                <a:gd name="T159" fmla="*/ 833 h 8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4" h="833">
                  <a:moveTo>
                    <a:pt x="1361" y="830"/>
                  </a:moveTo>
                  <a:lnTo>
                    <a:pt x="1029" y="825"/>
                  </a:lnTo>
                  <a:lnTo>
                    <a:pt x="698" y="812"/>
                  </a:lnTo>
                  <a:lnTo>
                    <a:pt x="369" y="793"/>
                  </a:lnTo>
                  <a:lnTo>
                    <a:pt x="387" y="539"/>
                  </a:lnTo>
                  <a:lnTo>
                    <a:pt x="5" y="512"/>
                  </a:lnTo>
                  <a:lnTo>
                    <a:pt x="0" y="512"/>
                  </a:lnTo>
                  <a:lnTo>
                    <a:pt x="46" y="0"/>
                  </a:lnTo>
                  <a:lnTo>
                    <a:pt x="291" y="21"/>
                  </a:lnTo>
                  <a:lnTo>
                    <a:pt x="564" y="40"/>
                  </a:lnTo>
                  <a:lnTo>
                    <a:pt x="1085" y="63"/>
                  </a:lnTo>
                  <a:lnTo>
                    <a:pt x="1092" y="74"/>
                  </a:lnTo>
                  <a:lnTo>
                    <a:pt x="1105" y="83"/>
                  </a:lnTo>
                  <a:lnTo>
                    <a:pt x="1110" y="86"/>
                  </a:lnTo>
                  <a:lnTo>
                    <a:pt x="1114" y="90"/>
                  </a:lnTo>
                  <a:lnTo>
                    <a:pt x="1123" y="93"/>
                  </a:lnTo>
                  <a:lnTo>
                    <a:pt x="1132" y="98"/>
                  </a:lnTo>
                  <a:lnTo>
                    <a:pt x="1140" y="102"/>
                  </a:lnTo>
                  <a:lnTo>
                    <a:pt x="1148" y="101"/>
                  </a:lnTo>
                  <a:lnTo>
                    <a:pt x="1151" y="105"/>
                  </a:lnTo>
                  <a:lnTo>
                    <a:pt x="1154" y="110"/>
                  </a:lnTo>
                  <a:lnTo>
                    <a:pt x="1162" y="114"/>
                  </a:lnTo>
                  <a:lnTo>
                    <a:pt x="1166" y="120"/>
                  </a:lnTo>
                  <a:lnTo>
                    <a:pt x="1172" y="119"/>
                  </a:lnTo>
                  <a:lnTo>
                    <a:pt x="1178" y="122"/>
                  </a:lnTo>
                  <a:lnTo>
                    <a:pt x="1187" y="123"/>
                  </a:lnTo>
                  <a:lnTo>
                    <a:pt x="1195" y="119"/>
                  </a:lnTo>
                  <a:lnTo>
                    <a:pt x="1198" y="111"/>
                  </a:lnTo>
                  <a:lnTo>
                    <a:pt x="1203" y="101"/>
                  </a:lnTo>
                  <a:lnTo>
                    <a:pt x="1206" y="101"/>
                  </a:lnTo>
                  <a:lnTo>
                    <a:pt x="1212" y="104"/>
                  </a:lnTo>
                  <a:lnTo>
                    <a:pt x="1218" y="108"/>
                  </a:lnTo>
                  <a:lnTo>
                    <a:pt x="1227" y="110"/>
                  </a:lnTo>
                  <a:lnTo>
                    <a:pt x="1233" y="108"/>
                  </a:lnTo>
                  <a:lnTo>
                    <a:pt x="1241" y="105"/>
                  </a:lnTo>
                  <a:lnTo>
                    <a:pt x="1248" y="105"/>
                  </a:lnTo>
                  <a:lnTo>
                    <a:pt x="1256" y="107"/>
                  </a:lnTo>
                  <a:lnTo>
                    <a:pt x="1265" y="107"/>
                  </a:lnTo>
                  <a:lnTo>
                    <a:pt x="1275" y="104"/>
                  </a:lnTo>
                  <a:lnTo>
                    <a:pt x="1286" y="101"/>
                  </a:lnTo>
                  <a:lnTo>
                    <a:pt x="1300" y="98"/>
                  </a:lnTo>
                  <a:lnTo>
                    <a:pt x="1318" y="104"/>
                  </a:lnTo>
                  <a:lnTo>
                    <a:pt x="1324" y="107"/>
                  </a:lnTo>
                  <a:lnTo>
                    <a:pt x="1333" y="111"/>
                  </a:lnTo>
                  <a:lnTo>
                    <a:pt x="1337" y="120"/>
                  </a:lnTo>
                  <a:lnTo>
                    <a:pt x="1342" y="123"/>
                  </a:lnTo>
                  <a:lnTo>
                    <a:pt x="1356" y="123"/>
                  </a:lnTo>
                  <a:lnTo>
                    <a:pt x="1365" y="123"/>
                  </a:lnTo>
                  <a:lnTo>
                    <a:pt x="1374" y="126"/>
                  </a:lnTo>
                  <a:lnTo>
                    <a:pt x="1381" y="133"/>
                  </a:lnTo>
                  <a:lnTo>
                    <a:pt x="1387" y="137"/>
                  </a:lnTo>
                  <a:lnTo>
                    <a:pt x="1395" y="136"/>
                  </a:lnTo>
                  <a:lnTo>
                    <a:pt x="1401" y="139"/>
                  </a:lnTo>
                  <a:lnTo>
                    <a:pt x="1406" y="140"/>
                  </a:lnTo>
                  <a:lnTo>
                    <a:pt x="1414" y="146"/>
                  </a:lnTo>
                  <a:lnTo>
                    <a:pt x="1417" y="152"/>
                  </a:lnTo>
                  <a:lnTo>
                    <a:pt x="1417" y="161"/>
                  </a:lnTo>
                  <a:lnTo>
                    <a:pt x="1426" y="172"/>
                  </a:lnTo>
                  <a:lnTo>
                    <a:pt x="1432" y="173"/>
                  </a:lnTo>
                  <a:lnTo>
                    <a:pt x="1432" y="183"/>
                  </a:lnTo>
                  <a:lnTo>
                    <a:pt x="1435" y="189"/>
                  </a:lnTo>
                  <a:lnTo>
                    <a:pt x="1441" y="191"/>
                  </a:lnTo>
                  <a:lnTo>
                    <a:pt x="1447" y="191"/>
                  </a:lnTo>
                  <a:lnTo>
                    <a:pt x="1456" y="195"/>
                  </a:lnTo>
                  <a:lnTo>
                    <a:pt x="1459" y="200"/>
                  </a:lnTo>
                  <a:lnTo>
                    <a:pt x="1471" y="198"/>
                  </a:lnTo>
                  <a:lnTo>
                    <a:pt x="1474" y="197"/>
                  </a:lnTo>
                  <a:lnTo>
                    <a:pt x="1480" y="200"/>
                  </a:lnTo>
                  <a:lnTo>
                    <a:pt x="1482" y="208"/>
                  </a:lnTo>
                  <a:lnTo>
                    <a:pt x="1480" y="217"/>
                  </a:lnTo>
                  <a:lnTo>
                    <a:pt x="1477" y="225"/>
                  </a:lnTo>
                  <a:lnTo>
                    <a:pt x="1474" y="232"/>
                  </a:lnTo>
                  <a:lnTo>
                    <a:pt x="1474" y="241"/>
                  </a:lnTo>
                  <a:lnTo>
                    <a:pt x="1483" y="245"/>
                  </a:lnTo>
                  <a:lnTo>
                    <a:pt x="1486" y="248"/>
                  </a:lnTo>
                  <a:lnTo>
                    <a:pt x="1488" y="257"/>
                  </a:lnTo>
                  <a:lnTo>
                    <a:pt x="1489" y="263"/>
                  </a:lnTo>
                  <a:lnTo>
                    <a:pt x="1488" y="271"/>
                  </a:lnTo>
                  <a:lnTo>
                    <a:pt x="1488" y="275"/>
                  </a:lnTo>
                  <a:lnTo>
                    <a:pt x="1492" y="284"/>
                  </a:lnTo>
                  <a:lnTo>
                    <a:pt x="1498" y="285"/>
                  </a:lnTo>
                  <a:lnTo>
                    <a:pt x="1501" y="291"/>
                  </a:lnTo>
                  <a:lnTo>
                    <a:pt x="1500" y="297"/>
                  </a:lnTo>
                  <a:lnTo>
                    <a:pt x="1501" y="301"/>
                  </a:lnTo>
                  <a:lnTo>
                    <a:pt x="1510" y="316"/>
                  </a:lnTo>
                  <a:lnTo>
                    <a:pt x="1516" y="322"/>
                  </a:lnTo>
                  <a:lnTo>
                    <a:pt x="1521" y="331"/>
                  </a:lnTo>
                  <a:lnTo>
                    <a:pt x="1527" y="350"/>
                  </a:lnTo>
                  <a:lnTo>
                    <a:pt x="1530" y="356"/>
                  </a:lnTo>
                  <a:lnTo>
                    <a:pt x="1533" y="363"/>
                  </a:lnTo>
                  <a:lnTo>
                    <a:pt x="1539" y="368"/>
                  </a:lnTo>
                  <a:lnTo>
                    <a:pt x="1539" y="374"/>
                  </a:lnTo>
                  <a:lnTo>
                    <a:pt x="1538" y="377"/>
                  </a:lnTo>
                  <a:lnTo>
                    <a:pt x="1536" y="383"/>
                  </a:lnTo>
                  <a:lnTo>
                    <a:pt x="1535" y="389"/>
                  </a:lnTo>
                  <a:lnTo>
                    <a:pt x="1533" y="396"/>
                  </a:lnTo>
                  <a:lnTo>
                    <a:pt x="1532" y="400"/>
                  </a:lnTo>
                  <a:lnTo>
                    <a:pt x="1533" y="415"/>
                  </a:lnTo>
                  <a:lnTo>
                    <a:pt x="1536" y="422"/>
                  </a:lnTo>
                  <a:lnTo>
                    <a:pt x="1539" y="427"/>
                  </a:lnTo>
                  <a:lnTo>
                    <a:pt x="1539" y="436"/>
                  </a:lnTo>
                  <a:lnTo>
                    <a:pt x="1539" y="442"/>
                  </a:lnTo>
                  <a:lnTo>
                    <a:pt x="1545" y="445"/>
                  </a:lnTo>
                  <a:lnTo>
                    <a:pt x="1553" y="453"/>
                  </a:lnTo>
                  <a:lnTo>
                    <a:pt x="1556" y="458"/>
                  </a:lnTo>
                  <a:lnTo>
                    <a:pt x="1563" y="461"/>
                  </a:lnTo>
                  <a:lnTo>
                    <a:pt x="1566" y="465"/>
                  </a:lnTo>
                  <a:lnTo>
                    <a:pt x="1566" y="474"/>
                  </a:lnTo>
                  <a:lnTo>
                    <a:pt x="1566" y="482"/>
                  </a:lnTo>
                  <a:lnTo>
                    <a:pt x="1563" y="488"/>
                  </a:lnTo>
                  <a:lnTo>
                    <a:pt x="1564" y="492"/>
                  </a:lnTo>
                  <a:lnTo>
                    <a:pt x="1570" y="496"/>
                  </a:lnTo>
                  <a:lnTo>
                    <a:pt x="1578" y="496"/>
                  </a:lnTo>
                  <a:lnTo>
                    <a:pt x="1578" y="503"/>
                  </a:lnTo>
                  <a:lnTo>
                    <a:pt x="1573" y="509"/>
                  </a:lnTo>
                  <a:lnTo>
                    <a:pt x="1569" y="514"/>
                  </a:lnTo>
                  <a:lnTo>
                    <a:pt x="1570" y="523"/>
                  </a:lnTo>
                  <a:lnTo>
                    <a:pt x="1569" y="529"/>
                  </a:lnTo>
                  <a:lnTo>
                    <a:pt x="1576" y="541"/>
                  </a:lnTo>
                  <a:lnTo>
                    <a:pt x="1581" y="550"/>
                  </a:lnTo>
                  <a:lnTo>
                    <a:pt x="1581" y="558"/>
                  </a:lnTo>
                  <a:lnTo>
                    <a:pt x="1578" y="564"/>
                  </a:lnTo>
                  <a:lnTo>
                    <a:pt x="1578" y="570"/>
                  </a:lnTo>
                  <a:lnTo>
                    <a:pt x="1576" y="576"/>
                  </a:lnTo>
                  <a:lnTo>
                    <a:pt x="1582" y="582"/>
                  </a:lnTo>
                  <a:lnTo>
                    <a:pt x="1584" y="589"/>
                  </a:lnTo>
                  <a:lnTo>
                    <a:pt x="1584" y="594"/>
                  </a:lnTo>
                  <a:lnTo>
                    <a:pt x="1584" y="598"/>
                  </a:lnTo>
                  <a:lnTo>
                    <a:pt x="1587" y="603"/>
                  </a:lnTo>
                  <a:lnTo>
                    <a:pt x="1584" y="610"/>
                  </a:lnTo>
                  <a:lnTo>
                    <a:pt x="1582" y="614"/>
                  </a:lnTo>
                  <a:lnTo>
                    <a:pt x="1581" y="622"/>
                  </a:lnTo>
                  <a:lnTo>
                    <a:pt x="1582" y="628"/>
                  </a:lnTo>
                  <a:lnTo>
                    <a:pt x="1582" y="632"/>
                  </a:lnTo>
                  <a:lnTo>
                    <a:pt x="1578" y="641"/>
                  </a:lnTo>
                  <a:lnTo>
                    <a:pt x="1575" y="647"/>
                  </a:lnTo>
                  <a:lnTo>
                    <a:pt x="1576" y="653"/>
                  </a:lnTo>
                  <a:lnTo>
                    <a:pt x="1582" y="657"/>
                  </a:lnTo>
                  <a:lnTo>
                    <a:pt x="1587" y="666"/>
                  </a:lnTo>
                  <a:lnTo>
                    <a:pt x="1595" y="669"/>
                  </a:lnTo>
                  <a:lnTo>
                    <a:pt x="1597" y="676"/>
                  </a:lnTo>
                  <a:lnTo>
                    <a:pt x="1592" y="681"/>
                  </a:lnTo>
                  <a:lnTo>
                    <a:pt x="1594" y="684"/>
                  </a:lnTo>
                  <a:lnTo>
                    <a:pt x="1598" y="684"/>
                  </a:lnTo>
                  <a:lnTo>
                    <a:pt x="1600" y="693"/>
                  </a:lnTo>
                  <a:lnTo>
                    <a:pt x="1603" y="696"/>
                  </a:lnTo>
                  <a:lnTo>
                    <a:pt x="1614" y="712"/>
                  </a:lnTo>
                  <a:lnTo>
                    <a:pt x="1623" y="725"/>
                  </a:lnTo>
                  <a:lnTo>
                    <a:pt x="1629" y="744"/>
                  </a:lnTo>
                  <a:lnTo>
                    <a:pt x="1635" y="758"/>
                  </a:lnTo>
                  <a:lnTo>
                    <a:pt x="1646" y="768"/>
                  </a:lnTo>
                  <a:lnTo>
                    <a:pt x="1661" y="788"/>
                  </a:lnTo>
                  <a:lnTo>
                    <a:pt x="1666" y="796"/>
                  </a:lnTo>
                  <a:lnTo>
                    <a:pt x="1681" y="821"/>
                  </a:lnTo>
                  <a:lnTo>
                    <a:pt x="1684" y="833"/>
                  </a:lnTo>
                  <a:lnTo>
                    <a:pt x="1361" y="830"/>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8" name="Freeform 211"/>
            <p:cNvSpPr>
              <a:spLocks/>
            </p:cNvSpPr>
            <p:nvPr/>
          </p:nvSpPr>
          <p:spPr bwMode="auto">
            <a:xfrm>
              <a:off x="1570015" y="4348733"/>
              <a:ext cx="489681" cy="247406"/>
            </a:xfrm>
            <a:custGeom>
              <a:avLst/>
              <a:gdLst>
                <a:gd name="T0" fmla="*/ 1762 w 1766"/>
                <a:gd name="T1" fmla="*/ 561 h 915"/>
                <a:gd name="T2" fmla="*/ 1762 w 1766"/>
                <a:gd name="T3" fmla="*/ 452 h 915"/>
                <a:gd name="T4" fmla="*/ 1737 w 1766"/>
                <a:gd name="T5" fmla="*/ 294 h 915"/>
                <a:gd name="T6" fmla="*/ 1722 w 1766"/>
                <a:gd name="T7" fmla="*/ 181 h 915"/>
                <a:gd name="T8" fmla="*/ 1719 w 1766"/>
                <a:gd name="T9" fmla="*/ 53 h 915"/>
                <a:gd name="T10" fmla="*/ 1206 w 1766"/>
                <a:gd name="T11" fmla="*/ 54 h 915"/>
                <a:gd name="T12" fmla="*/ 827 w 1766"/>
                <a:gd name="T13" fmla="*/ 47 h 915"/>
                <a:gd name="T14" fmla="*/ 304 w 1766"/>
                <a:gd name="T15" fmla="*/ 25 h 915"/>
                <a:gd name="T16" fmla="*/ 9 w 1766"/>
                <a:gd name="T17" fmla="*/ 0 h 915"/>
                <a:gd name="T18" fmla="*/ 307 w 1766"/>
                <a:gd name="T19" fmla="*/ 149 h 915"/>
                <a:gd name="T20" fmla="*/ 616 w 1766"/>
                <a:gd name="T21" fmla="*/ 169 h 915"/>
                <a:gd name="T22" fmla="*/ 627 w 1766"/>
                <a:gd name="T23" fmla="*/ 674 h 915"/>
                <a:gd name="T24" fmla="*/ 698 w 1766"/>
                <a:gd name="T25" fmla="*/ 702 h 915"/>
                <a:gd name="T26" fmla="*/ 759 w 1766"/>
                <a:gd name="T27" fmla="*/ 723 h 915"/>
                <a:gd name="T28" fmla="*/ 855 w 1766"/>
                <a:gd name="T29" fmla="*/ 782 h 915"/>
                <a:gd name="T30" fmla="*/ 906 w 1766"/>
                <a:gd name="T31" fmla="*/ 794 h 915"/>
                <a:gd name="T32" fmla="*/ 986 w 1766"/>
                <a:gd name="T33" fmla="*/ 780 h 915"/>
                <a:gd name="T34" fmla="*/ 1014 w 1766"/>
                <a:gd name="T35" fmla="*/ 816 h 915"/>
                <a:gd name="T36" fmla="*/ 1039 w 1766"/>
                <a:gd name="T37" fmla="*/ 854 h 915"/>
                <a:gd name="T38" fmla="*/ 1066 w 1766"/>
                <a:gd name="T39" fmla="*/ 835 h 915"/>
                <a:gd name="T40" fmla="*/ 1106 w 1766"/>
                <a:gd name="T41" fmla="*/ 844 h 915"/>
                <a:gd name="T42" fmla="*/ 1145 w 1766"/>
                <a:gd name="T43" fmla="*/ 865 h 915"/>
                <a:gd name="T44" fmla="*/ 1188 w 1766"/>
                <a:gd name="T45" fmla="*/ 851 h 915"/>
                <a:gd name="T46" fmla="*/ 1198 w 1766"/>
                <a:gd name="T47" fmla="*/ 891 h 915"/>
                <a:gd name="T48" fmla="*/ 1278 w 1766"/>
                <a:gd name="T49" fmla="*/ 865 h 915"/>
                <a:gd name="T50" fmla="*/ 1332 w 1766"/>
                <a:gd name="T51" fmla="*/ 878 h 915"/>
                <a:gd name="T52" fmla="*/ 1389 w 1766"/>
                <a:gd name="T53" fmla="*/ 885 h 915"/>
                <a:gd name="T54" fmla="*/ 1438 w 1766"/>
                <a:gd name="T55" fmla="*/ 853 h 915"/>
                <a:gd name="T56" fmla="*/ 1489 w 1766"/>
                <a:gd name="T57" fmla="*/ 847 h 915"/>
                <a:gd name="T58" fmla="*/ 1597 w 1766"/>
                <a:gd name="T59" fmla="*/ 836 h 915"/>
                <a:gd name="T60" fmla="*/ 1625 w 1766"/>
                <a:gd name="T61" fmla="*/ 844 h 915"/>
                <a:gd name="T62" fmla="*/ 1678 w 1766"/>
                <a:gd name="T63" fmla="*/ 880 h 915"/>
                <a:gd name="T64" fmla="*/ 1703 w 1766"/>
                <a:gd name="T65" fmla="*/ 894 h 915"/>
                <a:gd name="T66" fmla="*/ 1751 w 1766"/>
                <a:gd name="T67" fmla="*/ 915 h 915"/>
                <a:gd name="T68" fmla="*/ 1759 w 1766"/>
                <a:gd name="T69" fmla="*/ 913 h 9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6"/>
                <a:gd name="T106" fmla="*/ 0 h 915"/>
                <a:gd name="T107" fmla="*/ 1766 w 1766"/>
                <a:gd name="T108" fmla="*/ 915 h 9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6" h="915">
                  <a:moveTo>
                    <a:pt x="1759" y="910"/>
                  </a:moveTo>
                  <a:lnTo>
                    <a:pt x="1762" y="561"/>
                  </a:lnTo>
                  <a:lnTo>
                    <a:pt x="1766" y="470"/>
                  </a:lnTo>
                  <a:lnTo>
                    <a:pt x="1762" y="452"/>
                  </a:lnTo>
                  <a:lnTo>
                    <a:pt x="1758" y="422"/>
                  </a:lnTo>
                  <a:lnTo>
                    <a:pt x="1737" y="294"/>
                  </a:lnTo>
                  <a:lnTo>
                    <a:pt x="1721" y="183"/>
                  </a:lnTo>
                  <a:lnTo>
                    <a:pt x="1722" y="181"/>
                  </a:lnTo>
                  <a:lnTo>
                    <a:pt x="1722" y="180"/>
                  </a:lnTo>
                  <a:lnTo>
                    <a:pt x="1719" y="53"/>
                  </a:lnTo>
                  <a:lnTo>
                    <a:pt x="1454" y="56"/>
                  </a:lnTo>
                  <a:lnTo>
                    <a:pt x="1206" y="54"/>
                  </a:lnTo>
                  <a:lnTo>
                    <a:pt x="963" y="51"/>
                  </a:lnTo>
                  <a:lnTo>
                    <a:pt x="827" y="47"/>
                  </a:lnTo>
                  <a:lnTo>
                    <a:pt x="588" y="39"/>
                  </a:lnTo>
                  <a:lnTo>
                    <a:pt x="304" y="25"/>
                  </a:lnTo>
                  <a:lnTo>
                    <a:pt x="205" y="16"/>
                  </a:lnTo>
                  <a:lnTo>
                    <a:pt x="9" y="0"/>
                  </a:lnTo>
                  <a:lnTo>
                    <a:pt x="0" y="127"/>
                  </a:lnTo>
                  <a:lnTo>
                    <a:pt x="307" y="149"/>
                  </a:lnTo>
                  <a:lnTo>
                    <a:pt x="616" y="165"/>
                  </a:lnTo>
                  <a:lnTo>
                    <a:pt x="616" y="169"/>
                  </a:lnTo>
                  <a:lnTo>
                    <a:pt x="594" y="660"/>
                  </a:lnTo>
                  <a:lnTo>
                    <a:pt x="627" y="674"/>
                  </a:lnTo>
                  <a:lnTo>
                    <a:pt x="645" y="696"/>
                  </a:lnTo>
                  <a:lnTo>
                    <a:pt x="698" y="702"/>
                  </a:lnTo>
                  <a:lnTo>
                    <a:pt x="750" y="716"/>
                  </a:lnTo>
                  <a:lnTo>
                    <a:pt x="759" y="723"/>
                  </a:lnTo>
                  <a:lnTo>
                    <a:pt x="759" y="745"/>
                  </a:lnTo>
                  <a:lnTo>
                    <a:pt x="855" y="782"/>
                  </a:lnTo>
                  <a:lnTo>
                    <a:pt x="883" y="772"/>
                  </a:lnTo>
                  <a:lnTo>
                    <a:pt x="906" y="794"/>
                  </a:lnTo>
                  <a:lnTo>
                    <a:pt x="925" y="795"/>
                  </a:lnTo>
                  <a:lnTo>
                    <a:pt x="986" y="780"/>
                  </a:lnTo>
                  <a:lnTo>
                    <a:pt x="998" y="816"/>
                  </a:lnTo>
                  <a:lnTo>
                    <a:pt x="1014" y="816"/>
                  </a:lnTo>
                  <a:lnTo>
                    <a:pt x="1017" y="844"/>
                  </a:lnTo>
                  <a:lnTo>
                    <a:pt x="1039" y="854"/>
                  </a:lnTo>
                  <a:lnTo>
                    <a:pt x="1054" y="848"/>
                  </a:lnTo>
                  <a:lnTo>
                    <a:pt x="1066" y="835"/>
                  </a:lnTo>
                  <a:lnTo>
                    <a:pt x="1094" y="825"/>
                  </a:lnTo>
                  <a:lnTo>
                    <a:pt x="1106" y="844"/>
                  </a:lnTo>
                  <a:lnTo>
                    <a:pt x="1119" y="839"/>
                  </a:lnTo>
                  <a:lnTo>
                    <a:pt x="1145" y="865"/>
                  </a:lnTo>
                  <a:lnTo>
                    <a:pt x="1154" y="850"/>
                  </a:lnTo>
                  <a:lnTo>
                    <a:pt x="1188" y="851"/>
                  </a:lnTo>
                  <a:lnTo>
                    <a:pt x="1188" y="882"/>
                  </a:lnTo>
                  <a:lnTo>
                    <a:pt x="1198" y="891"/>
                  </a:lnTo>
                  <a:lnTo>
                    <a:pt x="1238" y="832"/>
                  </a:lnTo>
                  <a:lnTo>
                    <a:pt x="1278" y="865"/>
                  </a:lnTo>
                  <a:lnTo>
                    <a:pt x="1314" y="847"/>
                  </a:lnTo>
                  <a:lnTo>
                    <a:pt x="1332" y="878"/>
                  </a:lnTo>
                  <a:lnTo>
                    <a:pt x="1358" y="891"/>
                  </a:lnTo>
                  <a:lnTo>
                    <a:pt x="1389" y="885"/>
                  </a:lnTo>
                  <a:lnTo>
                    <a:pt x="1438" y="859"/>
                  </a:lnTo>
                  <a:lnTo>
                    <a:pt x="1438" y="853"/>
                  </a:lnTo>
                  <a:lnTo>
                    <a:pt x="1470" y="862"/>
                  </a:lnTo>
                  <a:lnTo>
                    <a:pt x="1489" y="847"/>
                  </a:lnTo>
                  <a:lnTo>
                    <a:pt x="1591" y="853"/>
                  </a:lnTo>
                  <a:lnTo>
                    <a:pt x="1597" y="836"/>
                  </a:lnTo>
                  <a:lnTo>
                    <a:pt x="1625" y="836"/>
                  </a:lnTo>
                  <a:lnTo>
                    <a:pt x="1625" y="844"/>
                  </a:lnTo>
                  <a:lnTo>
                    <a:pt x="1650" y="854"/>
                  </a:lnTo>
                  <a:lnTo>
                    <a:pt x="1678" y="880"/>
                  </a:lnTo>
                  <a:lnTo>
                    <a:pt x="1702" y="882"/>
                  </a:lnTo>
                  <a:lnTo>
                    <a:pt x="1703" y="894"/>
                  </a:lnTo>
                  <a:lnTo>
                    <a:pt x="1731" y="900"/>
                  </a:lnTo>
                  <a:lnTo>
                    <a:pt x="1751" y="915"/>
                  </a:lnTo>
                  <a:lnTo>
                    <a:pt x="1758" y="912"/>
                  </a:lnTo>
                  <a:lnTo>
                    <a:pt x="1759" y="913"/>
                  </a:lnTo>
                  <a:lnTo>
                    <a:pt x="1759" y="910"/>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59" name="Freeform 212"/>
            <p:cNvSpPr>
              <a:spLocks/>
            </p:cNvSpPr>
            <p:nvPr/>
          </p:nvSpPr>
          <p:spPr bwMode="auto">
            <a:xfrm>
              <a:off x="1937533" y="3908182"/>
              <a:ext cx="342878" cy="213527"/>
            </a:xfrm>
            <a:custGeom>
              <a:avLst/>
              <a:gdLst>
                <a:gd name="T0" fmla="*/ 999 w 1235"/>
                <a:gd name="T1" fmla="*/ 791 h 797"/>
                <a:gd name="T2" fmla="*/ 986 w 1235"/>
                <a:gd name="T3" fmla="*/ 778 h 797"/>
                <a:gd name="T4" fmla="*/ 971 w 1235"/>
                <a:gd name="T5" fmla="*/ 761 h 797"/>
                <a:gd name="T6" fmla="*/ 952 w 1235"/>
                <a:gd name="T7" fmla="*/ 741 h 797"/>
                <a:gd name="T8" fmla="*/ 158 w 1235"/>
                <a:gd name="T9" fmla="*/ 766 h 797"/>
                <a:gd name="T10" fmla="*/ 146 w 1235"/>
                <a:gd name="T11" fmla="*/ 739 h 797"/>
                <a:gd name="T12" fmla="*/ 146 w 1235"/>
                <a:gd name="T13" fmla="*/ 710 h 797"/>
                <a:gd name="T14" fmla="*/ 148 w 1235"/>
                <a:gd name="T15" fmla="*/ 680 h 797"/>
                <a:gd name="T16" fmla="*/ 142 w 1235"/>
                <a:gd name="T17" fmla="*/ 652 h 797"/>
                <a:gd name="T18" fmla="*/ 133 w 1235"/>
                <a:gd name="T19" fmla="*/ 611 h 797"/>
                <a:gd name="T20" fmla="*/ 142 w 1235"/>
                <a:gd name="T21" fmla="*/ 578 h 797"/>
                <a:gd name="T22" fmla="*/ 130 w 1235"/>
                <a:gd name="T23" fmla="*/ 556 h 797"/>
                <a:gd name="T24" fmla="*/ 109 w 1235"/>
                <a:gd name="T25" fmla="*/ 527 h 797"/>
                <a:gd name="T26" fmla="*/ 97 w 1235"/>
                <a:gd name="T27" fmla="*/ 497 h 797"/>
                <a:gd name="T28" fmla="*/ 102 w 1235"/>
                <a:gd name="T29" fmla="*/ 459 h 797"/>
                <a:gd name="T30" fmla="*/ 91 w 1235"/>
                <a:gd name="T31" fmla="*/ 432 h 797"/>
                <a:gd name="T32" fmla="*/ 64 w 1235"/>
                <a:gd name="T33" fmla="*/ 379 h 797"/>
                <a:gd name="T34" fmla="*/ 52 w 1235"/>
                <a:gd name="T35" fmla="*/ 353 h 797"/>
                <a:gd name="T36" fmla="*/ 38 w 1235"/>
                <a:gd name="T37" fmla="*/ 323 h 797"/>
                <a:gd name="T38" fmla="*/ 44 w 1235"/>
                <a:gd name="T39" fmla="*/ 282 h 797"/>
                <a:gd name="T40" fmla="*/ 29 w 1235"/>
                <a:gd name="T41" fmla="*/ 260 h 797"/>
                <a:gd name="T42" fmla="*/ 2 w 1235"/>
                <a:gd name="T43" fmla="*/ 208 h 797"/>
                <a:gd name="T44" fmla="*/ 20 w 1235"/>
                <a:gd name="T45" fmla="*/ 172 h 797"/>
                <a:gd name="T46" fmla="*/ 26 w 1235"/>
                <a:gd name="T47" fmla="*/ 137 h 797"/>
                <a:gd name="T48" fmla="*/ 34 w 1235"/>
                <a:gd name="T49" fmla="*/ 106 h 797"/>
                <a:gd name="T50" fmla="*/ 23 w 1235"/>
                <a:gd name="T51" fmla="*/ 59 h 797"/>
                <a:gd name="T52" fmla="*/ 13 w 1235"/>
                <a:gd name="T53" fmla="*/ 29 h 797"/>
                <a:gd name="T54" fmla="*/ 457 w 1235"/>
                <a:gd name="T55" fmla="*/ 23 h 797"/>
                <a:gd name="T56" fmla="*/ 1005 w 1235"/>
                <a:gd name="T57" fmla="*/ 13 h 797"/>
                <a:gd name="T58" fmla="*/ 1013 w 1235"/>
                <a:gd name="T59" fmla="*/ 37 h 797"/>
                <a:gd name="T60" fmla="*/ 1036 w 1235"/>
                <a:gd name="T61" fmla="*/ 62 h 797"/>
                <a:gd name="T62" fmla="*/ 1025 w 1235"/>
                <a:gd name="T63" fmla="*/ 87 h 797"/>
                <a:gd name="T64" fmla="*/ 1025 w 1235"/>
                <a:gd name="T65" fmla="*/ 115 h 797"/>
                <a:gd name="T66" fmla="*/ 1028 w 1235"/>
                <a:gd name="T67" fmla="*/ 143 h 797"/>
                <a:gd name="T68" fmla="*/ 1042 w 1235"/>
                <a:gd name="T69" fmla="*/ 168 h 797"/>
                <a:gd name="T70" fmla="*/ 1057 w 1235"/>
                <a:gd name="T71" fmla="*/ 196 h 797"/>
                <a:gd name="T72" fmla="*/ 1101 w 1235"/>
                <a:gd name="T73" fmla="*/ 207 h 797"/>
                <a:gd name="T74" fmla="*/ 1129 w 1235"/>
                <a:gd name="T75" fmla="*/ 245 h 797"/>
                <a:gd name="T76" fmla="*/ 1163 w 1235"/>
                <a:gd name="T77" fmla="*/ 276 h 797"/>
                <a:gd name="T78" fmla="*/ 1186 w 1235"/>
                <a:gd name="T79" fmla="*/ 320 h 797"/>
                <a:gd name="T80" fmla="*/ 1229 w 1235"/>
                <a:gd name="T81" fmla="*/ 344 h 797"/>
                <a:gd name="T82" fmla="*/ 1235 w 1235"/>
                <a:gd name="T83" fmla="*/ 373 h 797"/>
                <a:gd name="T84" fmla="*/ 1229 w 1235"/>
                <a:gd name="T85" fmla="*/ 412 h 797"/>
                <a:gd name="T86" fmla="*/ 1201 w 1235"/>
                <a:gd name="T87" fmla="*/ 441 h 797"/>
                <a:gd name="T88" fmla="*/ 1191 w 1235"/>
                <a:gd name="T89" fmla="*/ 481 h 797"/>
                <a:gd name="T90" fmla="*/ 1153 w 1235"/>
                <a:gd name="T91" fmla="*/ 503 h 797"/>
                <a:gd name="T92" fmla="*/ 1108 w 1235"/>
                <a:gd name="T93" fmla="*/ 515 h 797"/>
                <a:gd name="T94" fmla="*/ 1068 w 1235"/>
                <a:gd name="T95" fmla="*/ 540 h 797"/>
                <a:gd name="T96" fmla="*/ 1073 w 1235"/>
                <a:gd name="T97" fmla="*/ 585 h 797"/>
                <a:gd name="T98" fmla="*/ 1087 w 1235"/>
                <a:gd name="T99" fmla="*/ 646 h 797"/>
                <a:gd name="T100" fmla="*/ 1064 w 1235"/>
                <a:gd name="T101" fmla="*/ 718 h 797"/>
                <a:gd name="T102" fmla="*/ 1021 w 1235"/>
                <a:gd name="T103" fmla="*/ 738 h 797"/>
                <a:gd name="T104" fmla="*/ 1008 w 1235"/>
                <a:gd name="T105" fmla="*/ 795 h 7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5"/>
                <a:gd name="T160" fmla="*/ 0 h 797"/>
                <a:gd name="T161" fmla="*/ 1235 w 1235"/>
                <a:gd name="T162" fmla="*/ 797 h 7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5" h="797">
                  <a:moveTo>
                    <a:pt x="1008" y="795"/>
                  </a:moveTo>
                  <a:lnTo>
                    <a:pt x="1004" y="795"/>
                  </a:lnTo>
                  <a:lnTo>
                    <a:pt x="1001" y="797"/>
                  </a:lnTo>
                  <a:lnTo>
                    <a:pt x="999" y="794"/>
                  </a:lnTo>
                  <a:lnTo>
                    <a:pt x="999" y="791"/>
                  </a:lnTo>
                  <a:lnTo>
                    <a:pt x="993" y="789"/>
                  </a:lnTo>
                  <a:lnTo>
                    <a:pt x="992" y="787"/>
                  </a:lnTo>
                  <a:lnTo>
                    <a:pt x="992" y="781"/>
                  </a:lnTo>
                  <a:lnTo>
                    <a:pt x="990" y="778"/>
                  </a:lnTo>
                  <a:lnTo>
                    <a:pt x="986" y="778"/>
                  </a:lnTo>
                  <a:lnTo>
                    <a:pt x="981" y="775"/>
                  </a:lnTo>
                  <a:lnTo>
                    <a:pt x="977" y="769"/>
                  </a:lnTo>
                  <a:lnTo>
                    <a:pt x="975" y="769"/>
                  </a:lnTo>
                  <a:lnTo>
                    <a:pt x="972" y="766"/>
                  </a:lnTo>
                  <a:lnTo>
                    <a:pt x="971" y="761"/>
                  </a:lnTo>
                  <a:lnTo>
                    <a:pt x="968" y="757"/>
                  </a:lnTo>
                  <a:lnTo>
                    <a:pt x="962" y="755"/>
                  </a:lnTo>
                  <a:lnTo>
                    <a:pt x="956" y="754"/>
                  </a:lnTo>
                  <a:lnTo>
                    <a:pt x="955" y="748"/>
                  </a:lnTo>
                  <a:lnTo>
                    <a:pt x="952" y="741"/>
                  </a:lnTo>
                  <a:lnTo>
                    <a:pt x="947" y="738"/>
                  </a:lnTo>
                  <a:lnTo>
                    <a:pt x="772" y="751"/>
                  </a:lnTo>
                  <a:lnTo>
                    <a:pt x="552" y="763"/>
                  </a:lnTo>
                  <a:lnTo>
                    <a:pt x="353" y="767"/>
                  </a:lnTo>
                  <a:lnTo>
                    <a:pt x="158" y="766"/>
                  </a:lnTo>
                  <a:lnTo>
                    <a:pt x="156" y="763"/>
                  </a:lnTo>
                  <a:lnTo>
                    <a:pt x="161" y="758"/>
                  </a:lnTo>
                  <a:lnTo>
                    <a:pt x="159" y="751"/>
                  </a:lnTo>
                  <a:lnTo>
                    <a:pt x="151" y="748"/>
                  </a:lnTo>
                  <a:lnTo>
                    <a:pt x="146" y="739"/>
                  </a:lnTo>
                  <a:lnTo>
                    <a:pt x="140" y="735"/>
                  </a:lnTo>
                  <a:lnTo>
                    <a:pt x="139" y="729"/>
                  </a:lnTo>
                  <a:lnTo>
                    <a:pt x="142" y="723"/>
                  </a:lnTo>
                  <a:lnTo>
                    <a:pt x="146" y="714"/>
                  </a:lnTo>
                  <a:lnTo>
                    <a:pt x="146" y="710"/>
                  </a:lnTo>
                  <a:lnTo>
                    <a:pt x="145" y="704"/>
                  </a:lnTo>
                  <a:lnTo>
                    <a:pt x="146" y="696"/>
                  </a:lnTo>
                  <a:lnTo>
                    <a:pt x="148" y="692"/>
                  </a:lnTo>
                  <a:lnTo>
                    <a:pt x="151" y="685"/>
                  </a:lnTo>
                  <a:lnTo>
                    <a:pt x="148" y="680"/>
                  </a:lnTo>
                  <a:lnTo>
                    <a:pt x="148" y="676"/>
                  </a:lnTo>
                  <a:lnTo>
                    <a:pt x="148" y="671"/>
                  </a:lnTo>
                  <a:lnTo>
                    <a:pt x="146" y="664"/>
                  </a:lnTo>
                  <a:lnTo>
                    <a:pt x="140" y="658"/>
                  </a:lnTo>
                  <a:lnTo>
                    <a:pt x="142" y="652"/>
                  </a:lnTo>
                  <a:lnTo>
                    <a:pt x="142" y="646"/>
                  </a:lnTo>
                  <a:lnTo>
                    <a:pt x="145" y="640"/>
                  </a:lnTo>
                  <a:lnTo>
                    <a:pt x="145" y="632"/>
                  </a:lnTo>
                  <a:lnTo>
                    <a:pt x="140" y="623"/>
                  </a:lnTo>
                  <a:lnTo>
                    <a:pt x="133" y="611"/>
                  </a:lnTo>
                  <a:lnTo>
                    <a:pt x="134" y="605"/>
                  </a:lnTo>
                  <a:lnTo>
                    <a:pt x="133" y="596"/>
                  </a:lnTo>
                  <a:lnTo>
                    <a:pt x="137" y="591"/>
                  </a:lnTo>
                  <a:lnTo>
                    <a:pt x="142" y="585"/>
                  </a:lnTo>
                  <a:lnTo>
                    <a:pt x="142" y="578"/>
                  </a:lnTo>
                  <a:lnTo>
                    <a:pt x="134" y="578"/>
                  </a:lnTo>
                  <a:lnTo>
                    <a:pt x="128" y="574"/>
                  </a:lnTo>
                  <a:lnTo>
                    <a:pt x="127" y="570"/>
                  </a:lnTo>
                  <a:lnTo>
                    <a:pt x="130" y="564"/>
                  </a:lnTo>
                  <a:lnTo>
                    <a:pt x="130" y="556"/>
                  </a:lnTo>
                  <a:lnTo>
                    <a:pt x="130" y="547"/>
                  </a:lnTo>
                  <a:lnTo>
                    <a:pt x="127" y="543"/>
                  </a:lnTo>
                  <a:lnTo>
                    <a:pt x="120" y="540"/>
                  </a:lnTo>
                  <a:lnTo>
                    <a:pt x="117" y="535"/>
                  </a:lnTo>
                  <a:lnTo>
                    <a:pt x="109" y="527"/>
                  </a:lnTo>
                  <a:lnTo>
                    <a:pt x="103" y="524"/>
                  </a:lnTo>
                  <a:lnTo>
                    <a:pt x="103" y="518"/>
                  </a:lnTo>
                  <a:lnTo>
                    <a:pt x="103" y="509"/>
                  </a:lnTo>
                  <a:lnTo>
                    <a:pt x="100" y="504"/>
                  </a:lnTo>
                  <a:lnTo>
                    <a:pt x="97" y="497"/>
                  </a:lnTo>
                  <a:lnTo>
                    <a:pt x="96" y="482"/>
                  </a:lnTo>
                  <a:lnTo>
                    <a:pt x="97" y="478"/>
                  </a:lnTo>
                  <a:lnTo>
                    <a:pt x="99" y="471"/>
                  </a:lnTo>
                  <a:lnTo>
                    <a:pt x="100" y="465"/>
                  </a:lnTo>
                  <a:lnTo>
                    <a:pt x="102" y="459"/>
                  </a:lnTo>
                  <a:lnTo>
                    <a:pt x="103" y="456"/>
                  </a:lnTo>
                  <a:lnTo>
                    <a:pt x="103" y="450"/>
                  </a:lnTo>
                  <a:lnTo>
                    <a:pt x="97" y="445"/>
                  </a:lnTo>
                  <a:lnTo>
                    <a:pt x="94" y="438"/>
                  </a:lnTo>
                  <a:lnTo>
                    <a:pt x="91" y="432"/>
                  </a:lnTo>
                  <a:lnTo>
                    <a:pt x="85" y="413"/>
                  </a:lnTo>
                  <a:lnTo>
                    <a:pt x="80" y="404"/>
                  </a:lnTo>
                  <a:lnTo>
                    <a:pt x="74" y="398"/>
                  </a:lnTo>
                  <a:lnTo>
                    <a:pt x="65" y="383"/>
                  </a:lnTo>
                  <a:lnTo>
                    <a:pt x="64" y="379"/>
                  </a:lnTo>
                  <a:lnTo>
                    <a:pt x="65" y="373"/>
                  </a:lnTo>
                  <a:lnTo>
                    <a:pt x="62" y="367"/>
                  </a:lnTo>
                  <a:lnTo>
                    <a:pt x="56" y="366"/>
                  </a:lnTo>
                  <a:lnTo>
                    <a:pt x="52" y="357"/>
                  </a:lnTo>
                  <a:lnTo>
                    <a:pt x="52" y="353"/>
                  </a:lnTo>
                  <a:lnTo>
                    <a:pt x="53" y="345"/>
                  </a:lnTo>
                  <a:lnTo>
                    <a:pt x="52" y="339"/>
                  </a:lnTo>
                  <a:lnTo>
                    <a:pt x="50" y="330"/>
                  </a:lnTo>
                  <a:lnTo>
                    <a:pt x="47" y="327"/>
                  </a:lnTo>
                  <a:lnTo>
                    <a:pt x="38" y="323"/>
                  </a:lnTo>
                  <a:lnTo>
                    <a:pt x="38" y="314"/>
                  </a:lnTo>
                  <a:lnTo>
                    <a:pt x="41" y="307"/>
                  </a:lnTo>
                  <a:lnTo>
                    <a:pt x="44" y="299"/>
                  </a:lnTo>
                  <a:lnTo>
                    <a:pt x="46" y="290"/>
                  </a:lnTo>
                  <a:lnTo>
                    <a:pt x="44" y="282"/>
                  </a:lnTo>
                  <a:lnTo>
                    <a:pt x="38" y="279"/>
                  </a:lnTo>
                  <a:lnTo>
                    <a:pt x="35" y="280"/>
                  </a:lnTo>
                  <a:lnTo>
                    <a:pt x="29" y="279"/>
                  </a:lnTo>
                  <a:lnTo>
                    <a:pt x="28" y="271"/>
                  </a:lnTo>
                  <a:lnTo>
                    <a:pt x="29" y="260"/>
                  </a:lnTo>
                  <a:lnTo>
                    <a:pt x="23" y="248"/>
                  </a:lnTo>
                  <a:lnTo>
                    <a:pt x="8" y="230"/>
                  </a:lnTo>
                  <a:lnTo>
                    <a:pt x="0" y="221"/>
                  </a:lnTo>
                  <a:lnTo>
                    <a:pt x="0" y="215"/>
                  </a:lnTo>
                  <a:lnTo>
                    <a:pt x="2" y="208"/>
                  </a:lnTo>
                  <a:lnTo>
                    <a:pt x="8" y="199"/>
                  </a:lnTo>
                  <a:lnTo>
                    <a:pt x="11" y="192"/>
                  </a:lnTo>
                  <a:lnTo>
                    <a:pt x="16" y="184"/>
                  </a:lnTo>
                  <a:lnTo>
                    <a:pt x="20" y="178"/>
                  </a:lnTo>
                  <a:lnTo>
                    <a:pt x="20" y="172"/>
                  </a:lnTo>
                  <a:lnTo>
                    <a:pt x="22" y="168"/>
                  </a:lnTo>
                  <a:lnTo>
                    <a:pt x="23" y="155"/>
                  </a:lnTo>
                  <a:lnTo>
                    <a:pt x="25" y="152"/>
                  </a:lnTo>
                  <a:lnTo>
                    <a:pt x="25" y="142"/>
                  </a:lnTo>
                  <a:lnTo>
                    <a:pt x="26" y="137"/>
                  </a:lnTo>
                  <a:lnTo>
                    <a:pt x="32" y="133"/>
                  </a:lnTo>
                  <a:lnTo>
                    <a:pt x="37" y="130"/>
                  </a:lnTo>
                  <a:lnTo>
                    <a:pt x="38" y="122"/>
                  </a:lnTo>
                  <a:lnTo>
                    <a:pt x="38" y="115"/>
                  </a:lnTo>
                  <a:lnTo>
                    <a:pt x="34" y="106"/>
                  </a:lnTo>
                  <a:lnTo>
                    <a:pt x="34" y="97"/>
                  </a:lnTo>
                  <a:lnTo>
                    <a:pt x="29" y="94"/>
                  </a:lnTo>
                  <a:lnTo>
                    <a:pt x="23" y="72"/>
                  </a:lnTo>
                  <a:lnTo>
                    <a:pt x="22" y="66"/>
                  </a:lnTo>
                  <a:lnTo>
                    <a:pt x="23" y="59"/>
                  </a:lnTo>
                  <a:lnTo>
                    <a:pt x="25" y="56"/>
                  </a:lnTo>
                  <a:lnTo>
                    <a:pt x="20" y="47"/>
                  </a:lnTo>
                  <a:lnTo>
                    <a:pt x="11" y="38"/>
                  </a:lnTo>
                  <a:lnTo>
                    <a:pt x="11" y="34"/>
                  </a:lnTo>
                  <a:lnTo>
                    <a:pt x="13" y="29"/>
                  </a:lnTo>
                  <a:lnTo>
                    <a:pt x="12" y="28"/>
                  </a:lnTo>
                  <a:lnTo>
                    <a:pt x="11" y="22"/>
                  </a:lnTo>
                  <a:lnTo>
                    <a:pt x="34" y="22"/>
                  </a:lnTo>
                  <a:lnTo>
                    <a:pt x="273" y="23"/>
                  </a:lnTo>
                  <a:lnTo>
                    <a:pt x="457" y="23"/>
                  </a:lnTo>
                  <a:lnTo>
                    <a:pt x="674" y="16"/>
                  </a:lnTo>
                  <a:lnTo>
                    <a:pt x="1007" y="0"/>
                  </a:lnTo>
                  <a:lnTo>
                    <a:pt x="1007" y="4"/>
                  </a:lnTo>
                  <a:lnTo>
                    <a:pt x="1005" y="8"/>
                  </a:lnTo>
                  <a:lnTo>
                    <a:pt x="1005" y="13"/>
                  </a:lnTo>
                  <a:lnTo>
                    <a:pt x="1008" y="19"/>
                  </a:lnTo>
                  <a:lnTo>
                    <a:pt x="1012" y="25"/>
                  </a:lnTo>
                  <a:lnTo>
                    <a:pt x="1010" y="28"/>
                  </a:lnTo>
                  <a:lnTo>
                    <a:pt x="1010" y="34"/>
                  </a:lnTo>
                  <a:lnTo>
                    <a:pt x="1013" y="37"/>
                  </a:lnTo>
                  <a:lnTo>
                    <a:pt x="1018" y="40"/>
                  </a:lnTo>
                  <a:lnTo>
                    <a:pt x="1025" y="43"/>
                  </a:lnTo>
                  <a:lnTo>
                    <a:pt x="1033" y="47"/>
                  </a:lnTo>
                  <a:lnTo>
                    <a:pt x="1036" y="56"/>
                  </a:lnTo>
                  <a:lnTo>
                    <a:pt x="1036" y="62"/>
                  </a:lnTo>
                  <a:lnTo>
                    <a:pt x="1036" y="66"/>
                  </a:lnTo>
                  <a:lnTo>
                    <a:pt x="1033" y="71"/>
                  </a:lnTo>
                  <a:lnTo>
                    <a:pt x="1027" y="79"/>
                  </a:lnTo>
                  <a:lnTo>
                    <a:pt x="1025" y="82"/>
                  </a:lnTo>
                  <a:lnTo>
                    <a:pt x="1025" y="87"/>
                  </a:lnTo>
                  <a:lnTo>
                    <a:pt x="1022" y="90"/>
                  </a:lnTo>
                  <a:lnTo>
                    <a:pt x="1019" y="94"/>
                  </a:lnTo>
                  <a:lnTo>
                    <a:pt x="1019" y="106"/>
                  </a:lnTo>
                  <a:lnTo>
                    <a:pt x="1022" y="110"/>
                  </a:lnTo>
                  <a:lnTo>
                    <a:pt x="1025" y="115"/>
                  </a:lnTo>
                  <a:lnTo>
                    <a:pt x="1027" y="118"/>
                  </a:lnTo>
                  <a:lnTo>
                    <a:pt x="1024" y="122"/>
                  </a:lnTo>
                  <a:lnTo>
                    <a:pt x="1027" y="131"/>
                  </a:lnTo>
                  <a:lnTo>
                    <a:pt x="1030" y="136"/>
                  </a:lnTo>
                  <a:lnTo>
                    <a:pt x="1028" y="143"/>
                  </a:lnTo>
                  <a:lnTo>
                    <a:pt x="1031" y="149"/>
                  </a:lnTo>
                  <a:lnTo>
                    <a:pt x="1036" y="153"/>
                  </a:lnTo>
                  <a:lnTo>
                    <a:pt x="1039" y="156"/>
                  </a:lnTo>
                  <a:lnTo>
                    <a:pt x="1040" y="162"/>
                  </a:lnTo>
                  <a:lnTo>
                    <a:pt x="1042" y="168"/>
                  </a:lnTo>
                  <a:lnTo>
                    <a:pt x="1039" y="174"/>
                  </a:lnTo>
                  <a:lnTo>
                    <a:pt x="1042" y="181"/>
                  </a:lnTo>
                  <a:lnTo>
                    <a:pt x="1043" y="187"/>
                  </a:lnTo>
                  <a:lnTo>
                    <a:pt x="1048" y="190"/>
                  </a:lnTo>
                  <a:lnTo>
                    <a:pt x="1057" y="196"/>
                  </a:lnTo>
                  <a:lnTo>
                    <a:pt x="1061" y="196"/>
                  </a:lnTo>
                  <a:lnTo>
                    <a:pt x="1070" y="201"/>
                  </a:lnTo>
                  <a:lnTo>
                    <a:pt x="1082" y="202"/>
                  </a:lnTo>
                  <a:lnTo>
                    <a:pt x="1093" y="205"/>
                  </a:lnTo>
                  <a:lnTo>
                    <a:pt x="1101" y="207"/>
                  </a:lnTo>
                  <a:lnTo>
                    <a:pt x="1111" y="212"/>
                  </a:lnTo>
                  <a:lnTo>
                    <a:pt x="1118" y="218"/>
                  </a:lnTo>
                  <a:lnTo>
                    <a:pt x="1124" y="227"/>
                  </a:lnTo>
                  <a:lnTo>
                    <a:pt x="1127" y="239"/>
                  </a:lnTo>
                  <a:lnTo>
                    <a:pt x="1129" y="245"/>
                  </a:lnTo>
                  <a:lnTo>
                    <a:pt x="1133" y="254"/>
                  </a:lnTo>
                  <a:lnTo>
                    <a:pt x="1142" y="260"/>
                  </a:lnTo>
                  <a:lnTo>
                    <a:pt x="1151" y="270"/>
                  </a:lnTo>
                  <a:lnTo>
                    <a:pt x="1158" y="273"/>
                  </a:lnTo>
                  <a:lnTo>
                    <a:pt x="1163" y="276"/>
                  </a:lnTo>
                  <a:lnTo>
                    <a:pt x="1170" y="282"/>
                  </a:lnTo>
                  <a:lnTo>
                    <a:pt x="1173" y="290"/>
                  </a:lnTo>
                  <a:lnTo>
                    <a:pt x="1173" y="298"/>
                  </a:lnTo>
                  <a:lnTo>
                    <a:pt x="1180" y="313"/>
                  </a:lnTo>
                  <a:lnTo>
                    <a:pt x="1186" y="320"/>
                  </a:lnTo>
                  <a:lnTo>
                    <a:pt x="1198" y="323"/>
                  </a:lnTo>
                  <a:lnTo>
                    <a:pt x="1210" y="327"/>
                  </a:lnTo>
                  <a:lnTo>
                    <a:pt x="1218" y="332"/>
                  </a:lnTo>
                  <a:lnTo>
                    <a:pt x="1226" y="338"/>
                  </a:lnTo>
                  <a:lnTo>
                    <a:pt x="1229" y="344"/>
                  </a:lnTo>
                  <a:lnTo>
                    <a:pt x="1229" y="347"/>
                  </a:lnTo>
                  <a:lnTo>
                    <a:pt x="1227" y="351"/>
                  </a:lnTo>
                  <a:lnTo>
                    <a:pt x="1226" y="356"/>
                  </a:lnTo>
                  <a:lnTo>
                    <a:pt x="1227" y="359"/>
                  </a:lnTo>
                  <a:lnTo>
                    <a:pt x="1235" y="373"/>
                  </a:lnTo>
                  <a:lnTo>
                    <a:pt x="1235" y="379"/>
                  </a:lnTo>
                  <a:lnTo>
                    <a:pt x="1235" y="389"/>
                  </a:lnTo>
                  <a:lnTo>
                    <a:pt x="1232" y="397"/>
                  </a:lnTo>
                  <a:lnTo>
                    <a:pt x="1229" y="404"/>
                  </a:lnTo>
                  <a:lnTo>
                    <a:pt x="1229" y="412"/>
                  </a:lnTo>
                  <a:lnTo>
                    <a:pt x="1226" y="416"/>
                  </a:lnTo>
                  <a:lnTo>
                    <a:pt x="1216" y="426"/>
                  </a:lnTo>
                  <a:lnTo>
                    <a:pt x="1213" y="432"/>
                  </a:lnTo>
                  <a:lnTo>
                    <a:pt x="1204" y="435"/>
                  </a:lnTo>
                  <a:lnTo>
                    <a:pt x="1201" y="441"/>
                  </a:lnTo>
                  <a:lnTo>
                    <a:pt x="1204" y="451"/>
                  </a:lnTo>
                  <a:lnTo>
                    <a:pt x="1201" y="456"/>
                  </a:lnTo>
                  <a:lnTo>
                    <a:pt x="1201" y="466"/>
                  </a:lnTo>
                  <a:lnTo>
                    <a:pt x="1194" y="481"/>
                  </a:lnTo>
                  <a:lnTo>
                    <a:pt x="1191" y="481"/>
                  </a:lnTo>
                  <a:lnTo>
                    <a:pt x="1186" y="487"/>
                  </a:lnTo>
                  <a:lnTo>
                    <a:pt x="1182" y="491"/>
                  </a:lnTo>
                  <a:lnTo>
                    <a:pt x="1166" y="496"/>
                  </a:lnTo>
                  <a:lnTo>
                    <a:pt x="1160" y="497"/>
                  </a:lnTo>
                  <a:lnTo>
                    <a:pt x="1153" y="503"/>
                  </a:lnTo>
                  <a:lnTo>
                    <a:pt x="1150" y="507"/>
                  </a:lnTo>
                  <a:lnTo>
                    <a:pt x="1139" y="515"/>
                  </a:lnTo>
                  <a:lnTo>
                    <a:pt x="1132" y="516"/>
                  </a:lnTo>
                  <a:lnTo>
                    <a:pt x="1121" y="515"/>
                  </a:lnTo>
                  <a:lnTo>
                    <a:pt x="1108" y="515"/>
                  </a:lnTo>
                  <a:lnTo>
                    <a:pt x="1099" y="518"/>
                  </a:lnTo>
                  <a:lnTo>
                    <a:pt x="1090" y="521"/>
                  </a:lnTo>
                  <a:lnTo>
                    <a:pt x="1082" y="521"/>
                  </a:lnTo>
                  <a:lnTo>
                    <a:pt x="1070" y="530"/>
                  </a:lnTo>
                  <a:lnTo>
                    <a:pt x="1068" y="540"/>
                  </a:lnTo>
                  <a:lnTo>
                    <a:pt x="1067" y="550"/>
                  </a:lnTo>
                  <a:lnTo>
                    <a:pt x="1064" y="561"/>
                  </a:lnTo>
                  <a:lnTo>
                    <a:pt x="1061" y="567"/>
                  </a:lnTo>
                  <a:lnTo>
                    <a:pt x="1065" y="577"/>
                  </a:lnTo>
                  <a:lnTo>
                    <a:pt x="1073" y="585"/>
                  </a:lnTo>
                  <a:lnTo>
                    <a:pt x="1086" y="599"/>
                  </a:lnTo>
                  <a:lnTo>
                    <a:pt x="1087" y="603"/>
                  </a:lnTo>
                  <a:lnTo>
                    <a:pt x="1092" y="617"/>
                  </a:lnTo>
                  <a:lnTo>
                    <a:pt x="1093" y="632"/>
                  </a:lnTo>
                  <a:lnTo>
                    <a:pt x="1087" y="646"/>
                  </a:lnTo>
                  <a:lnTo>
                    <a:pt x="1077" y="665"/>
                  </a:lnTo>
                  <a:lnTo>
                    <a:pt x="1068" y="680"/>
                  </a:lnTo>
                  <a:lnTo>
                    <a:pt x="1067" y="689"/>
                  </a:lnTo>
                  <a:lnTo>
                    <a:pt x="1065" y="713"/>
                  </a:lnTo>
                  <a:lnTo>
                    <a:pt x="1064" y="718"/>
                  </a:lnTo>
                  <a:lnTo>
                    <a:pt x="1058" y="724"/>
                  </a:lnTo>
                  <a:lnTo>
                    <a:pt x="1051" y="727"/>
                  </a:lnTo>
                  <a:lnTo>
                    <a:pt x="1039" y="729"/>
                  </a:lnTo>
                  <a:lnTo>
                    <a:pt x="1030" y="732"/>
                  </a:lnTo>
                  <a:lnTo>
                    <a:pt x="1021" y="738"/>
                  </a:lnTo>
                  <a:lnTo>
                    <a:pt x="1015" y="757"/>
                  </a:lnTo>
                  <a:lnTo>
                    <a:pt x="1018" y="763"/>
                  </a:lnTo>
                  <a:lnTo>
                    <a:pt x="1018" y="775"/>
                  </a:lnTo>
                  <a:lnTo>
                    <a:pt x="1018" y="782"/>
                  </a:lnTo>
                  <a:lnTo>
                    <a:pt x="1008" y="795"/>
                  </a:lnTo>
                </a:path>
              </a:pathLst>
            </a:custGeom>
            <a:solidFill>
              <a:srgbClr val="00CC66"/>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60" name="Freeform 213"/>
            <p:cNvSpPr>
              <a:spLocks/>
            </p:cNvSpPr>
            <p:nvPr/>
          </p:nvSpPr>
          <p:spPr bwMode="auto">
            <a:xfrm>
              <a:off x="2345087" y="4175092"/>
              <a:ext cx="410631" cy="206343"/>
            </a:xfrm>
            <a:custGeom>
              <a:avLst/>
              <a:gdLst>
                <a:gd name="T0" fmla="*/ 1359 w 1481"/>
                <a:gd name="T1" fmla="*/ 440 h 767"/>
                <a:gd name="T2" fmla="*/ 1335 w 1481"/>
                <a:gd name="T3" fmla="*/ 486 h 767"/>
                <a:gd name="T4" fmla="*/ 1323 w 1481"/>
                <a:gd name="T5" fmla="*/ 518 h 767"/>
                <a:gd name="T6" fmla="*/ 1285 w 1481"/>
                <a:gd name="T7" fmla="*/ 534 h 767"/>
                <a:gd name="T8" fmla="*/ 1250 w 1481"/>
                <a:gd name="T9" fmla="*/ 571 h 767"/>
                <a:gd name="T10" fmla="*/ 1173 w 1481"/>
                <a:gd name="T11" fmla="*/ 609 h 767"/>
                <a:gd name="T12" fmla="*/ 594 w 1481"/>
                <a:gd name="T13" fmla="*/ 668 h 767"/>
                <a:gd name="T14" fmla="*/ 319 w 1481"/>
                <a:gd name="T15" fmla="*/ 695 h 767"/>
                <a:gd name="T16" fmla="*/ 268 w 1481"/>
                <a:gd name="T17" fmla="*/ 741 h 767"/>
                <a:gd name="T18" fmla="*/ 19 w 1481"/>
                <a:gd name="T19" fmla="*/ 732 h 767"/>
                <a:gd name="T20" fmla="*/ 41 w 1481"/>
                <a:gd name="T21" fmla="*/ 729 h 767"/>
                <a:gd name="T22" fmla="*/ 45 w 1481"/>
                <a:gd name="T23" fmla="*/ 692 h 767"/>
                <a:gd name="T24" fmla="*/ 42 w 1481"/>
                <a:gd name="T25" fmla="*/ 680 h 767"/>
                <a:gd name="T26" fmla="*/ 56 w 1481"/>
                <a:gd name="T27" fmla="*/ 641 h 767"/>
                <a:gd name="T28" fmla="*/ 35 w 1481"/>
                <a:gd name="T29" fmla="*/ 623 h 767"/>
                <a:gd name="T30" fmla="*/ 117 w 1481"/>
                <a:gd name="T31" fmla="*/ 579 h 767"/>
                <a:gd name="T32" fmla="*/ 187 w 1481"/>
                <a:gd name="T33" fmla="*/ 576 h 767"/>
                <a:gd name="T34" fmla="*/ 190 w 1481"/>
                <a:gd name="T35" fmla="*/ 509 h 767"/>
                <a:gd name="T36" fmla="*/ 240 w 1481"/>
                <a:gd name="T37" fmla="*/ 492 h 767"/>
                <a:gd name="T38" fmla="*/ 231 w 1481"/>
                <a:gd name="T39" fmla="*/ 451 h 767"/>
                <a:gd name="T40" fmla="*/ 248 w 1481"/>
                <a:gd name="T41" fmla="*/ 424 h 767"/>
                <a:gd name="T42" fmla="*/ 277 w 1481"/>
                <a:gd name="T43" fmla="*/ 406 h 767"/>
                <a:gd name="T44" fmla="*/ 283 w 1481"/>
                <a:gd name="T45" fmla="*/ 376 h 767"/>
                <a:gd name="T46" fmla="*/ 322 w 1481"/>
                <a:gd name="T47" fmla="*/ 376 h 767"/>
                <a:gd name="T48" fmla="*/ 391 w 1481"/>
                <a:gd name="T49" fmla="*/ 368 h 767"/>
                <a:gd name="T50" fmla="*/ 448 w 1481"/>
                <a:gd name="T51" fmla="*/ 368 h 767"/>
                <a:gd name="T52" fmla="*/ 475 w 1481"/>
                <a:gd name="T53" fmla="*/ 350 h 767"/>
                <a:gd name="T54" fmla="*/ 506 w 1481"/>
                <a:gd name="T55" fmla="*/ 356 h 767"/>
                <a:gd name="T56" fmla="*/ 553 w 1481"/>
                <a:gd name="T57" fmla="*/ 342 h 767"/>
                <a:gd name="T58" fmla="*/ 560 w 1481"/>
                <a:gd name="T59" fmla="*/ 317 h 767"/>
                <a:gd name="T60" fmla="*/ 594 w 1481"/>
                <a:gd name="T61" fmla="*/ 294 h 767"/>
                <a:gd name="T62" fmla="*/ 649 w 1481"/>
                <a:gd name="T63" fmla="*/ 316 h 767"/>
                <a:gd name="T64" fmla="*/ 671 w 1481"/>
                <a:gd name="T65" fmla="*/ 270 h 767"/>
                <a:gd name="T66" fmla="*/ 696 w 1481"/>
                <a:gd name="T67" fmla="*/ 243 h 767"/>
                <a:gd name="T68" fmla="*/ 717 w 1481"/>
                <a:gd name="T69" fmla="*/ 217 h 767"/>
                <a:gd name="T70" fmla="*/ 739 w 1481"/>
                <a:gd name="T71" fmla="*/ 192 h 767"/>
                <a:gd name="T72" fmla="*/ 751 w 1481"/>
                <a:gd name="T73" fmla="*/ 151 h 767"/>
                <a:gd name="T74" fmla="*/ 771 w 1481"/>
                <a:gd name="T75" fmla="*/ 117 h 767"/>
                <a:gd name="T76" fmla="*/ 811 w 1481"/>
                <a:gd name="T77" fmla="*/ 118 h 767"/>
                <a:gd name="T78" fmla="*/ 844 w 1481"/>
                <a:gd name="T79" fmla="*/ 99 h 767"/>
                <a:gd name="T80" fmla="*/ 864 w 1481"/>
                <a:gd name="T81" fmla="*/ 83 h 767"/>
                <a:gd name="T82" fmla="*/ 857 w 1481"/>
                <a:gd name="T83" fmla="*/ 46 h 767"/>
                <a:gd name="T84" fmla="*/ 858 w 1481"/>
                <a:gd name="T85" fmla="*/ 13 h 767"/>
                <a:gd name="T86" fmla="*/ 885 w 1481"/>
                <a:gd name="T87" fmla="*/ 5 h 767"/>
                <a:gd name="T88" fmla="*/ 959 w 1481"/>
                <a:gd name="T89" fmla="*/ 20 h 767"/>
                <a:gd name="T90" fmla="*/ 987 w 1481"/>
                <a:gd name="T91" fmla="*/ 70 h 767"/>
                <a:gd name="T92" fmla="*/ 1042 w 1481"/>
                <a:gd name="T93" fmla="*/ 74 h 767"/>
                <a:gd name="T94" fmla="*/ 1093 w 1481"/>
                <a:gd name="T95" fmla="*/ 96 h 767"/>
                <a:gd name="T96" fmla="*/ 1160 w 1481"/>
                <a:gd name="T97" fmla="*/ 85 h 767"/>
                <a:gd name="T98" fmla="*/ 1223 w 1481"/>
                <a:gd name="T99" fmla="*/ 64 h 767"/>
                <a:gd name="T100" fmla="*/ 1258 w 1481"/>
                <a:gd name="T101" fmla="*/ 64 h 767"/>
                <a:gd name="T102" fmla="*/ 1295 w 1481"/>
                <a:gd name="T103" fmla="*/ 94 h 767"/>
                <a:gd name="T104" fmla="*/ 1323 w 1481"/>
                <a:gd name="T105" fmla="*/ 124 h 767"/>
                <a:gd name="T106" fmla="*/ 1329 w 1481"/>
                <a:gd name="T107" fmla="*/ 183 h 767"/>
                <a:gd name="T108" fmla="*/ 1368 w 1481"/>
                <a:gd name="T109" fmla="*/ 248 h 767"/>
                <a:gd name="T110" fmla="*/ 1467 w 1481"/>
                <a:gd name="T111" fmla="*/ 325 h 7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1"/>
                <a:gd name="T169" fmla="*/ 0 h 767"/>
                <a:gd name="T170" fmla="*/ 1481 w 1481"/>
                <a:gd name="T171" fmla="*/ 767 h 7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1" h="767">
                  <a:moveTo>
                    <a:pt x="1481" y="326"/>
                  </a:moveTo>
                  <a:lnTo>
                    <a:pt x="1478" y="329"/>
                  </a:lnTo>
                  <a:lnTo>
                    <a:pt x="1416" y="401"/>
                  </a:lnTo>
                  <a:lnTo>
                    <a:pt x="1385" y="421"/>
                  </a:lnTo>
                  <a:lnTo>
                    <a:pt x="1359" y="440"/>
                  </a:lnTo>
                  <a:lnTo>
                    <a:pt x="1356" y="448"/>
                  </a:lnTo>
                  <a:lnTo>
                    <a:pt x="1347" y="456"/>
                  </a:lnTo>
                  <a:lnTo>
                    <a:pt x="1344" y="466"/>
                  </a:lnTo>
                  <a:lnTo>
                    <a:pt x="1344" y="480"/>
                  </a:lnTo>
                  <a:lnTo>
                    <a:pt x="1335" y="486"/>
                  </a:lnTo>
                  <a:lnTo>
                    <a:pt x="1325" y="490"/>
                  </a:lnTo>
                  <a:lnTo>
                    <a:pt x="1322" y="496"/>
                  </a:lnTo>
                  <a:lnTo>
                    <a:pt x="1323" y="506"/>
                  </a:lnTo>
                  <a:lnTo>
                    <a:pt x="1325" y="513"/>
                  </a:lnTo>
                  <a:lnTo>
                    <a:pt x="1323" y="518"/>
                  </a:lnTo>
                  <a:lnTo>
                    <a:pt x="1319" y="519"/>
                  </a:lnTo>
                  <a:lnTo>
                    <a:pt x="1310" y="521"/>
                  </a:lnTo>
                  <a:lnTo>
                    <a:pt x="1303" y="527"/>
                  </a:lnTo>
                  <a:lnTo>
                    <a:pt x="1289" y="531"/>
                  </a:lnTo>
                  <a:lnTo>
                    <a:pt x="1285" y="534"/>
                  </a:lnTo>
                  <a:lnTo>
                    <a:pt x="1277" y="540"/>
                  </a:lnTo>
                  <a:lnTo>
                    <a:pt x="1274" y="549"/>
                  </a:lnTo>
                  <a:lnTo>
                    <a:pt x="1271" y="558"/>
                  </a:lnTo>
                  <a:lnTo>
                    <a:pt x="1261" y="564"/>
                  </a:lnTo>
                  <a:lnTo>
                    <a:pt x="1250" y="571"/>
                  </a:lnTo>
                  <a:lnTo>
                    <a:pt x="1235" y="577"/>
                  </a:lnTo>
                  <a:lnTo>
                    <a:pt x="1227" y="582"/>
                  </a:lnTo>
                  <a:lnTo>
                    <a:pt x="1201" y="590"/>
                  </a:lnTo>
                  <a:lnTo>
                    <a:pt x="1180" y="602"/>
                  </a:lnTo>
                  <a:lnTo>
                    <a:pt x="1173" y="609"/>
                  </a:lnTo>
                  <a:lnTo>
                    <a:pt x="1168" y="620"/>
                  </a:lnTo>
                  <a:lnTo>
                    <a:pt x="943" y="644"/>
                  </a:lnTo>
                  <a:lnTo>
                    <a:pt x="873" y="650"/>
                  </a:lnTo>
                  <a:lnTo>
                    <a:pt x="714" y="665"/>
                  </a:lnTo>
                  <a:lnTo>
                    <a:pt x="594" y="668"/>
                  </a:lnTo>
                  <a:lnTo>
                    <a:pt x="578" y="677"/>
                  </a:lnTo>
                  <a:lnTo>
                    <a:pt x="569" y="674"/>
                  </a:lnTo>
                  <a:lnTo>
                    <a:pt x="432" y="688"/>
                  </a:lnTo>
                  <a:lnTo>
                    <a:pt x="317" y="701"/>
                  </a:lnTo>
                  <a:lnTo>
                    <a:pt x="319" y="695"/>
                  </a:lnTo>
                  <a:lnTo>
                    <a:pt x="307" y="695"/>
                  </a:lnTo>
                  <a:lnTo>
                    <a:pt x="274" y="697"/>
                  </a:lnTo>
                  <a:lnTo>
                    <a:pt x="281" y="732"/>
                  </a:lnTo>
                  <a:lnTo>
                    <a:pt x="275" y="738"/>
                  </a:lnTo>
                  <a:lnTo>
                    <a:pt x="268" y="741"/>
                  </a:lnTo>
                  <a:lnTo>
                    <a:pt x="0" y="767"/>
                  </a:lnTo>
                  <a:lnTo>
                    <a:pt x="6" y="733"/>
                  </a:lnTo>
                  <a:lnTo>
                    <a:pt x="10" y="729"/>
                  </a:lnTo>
                  <a:lnTo>
                    <a:pt x="16" y="727"/>
                  </a:lnTo>
                  <a:lnTo>
                    <a:pt x="19" y="732"/>
                  </a:lnTo>
                  <a:lnTo>
                    <a:pt x="22" y="738"/>
                  </a:lnTo>
                  <a:lnTo>
                    <a:pt x="28" y="742"/>
                  </a:lnTo>
                  <a:lnTo>
                    <a:pt x="35" y="744"/>
                  </a:lnTo>
                  <a:lnTo>
                    <a:pt x="41" y="736"/>
                  </a:lnTo>
                  <a:lnTo>
                    <a:pt x="41" y="729"/>
                  </a:lnTo>
                  <a:lnTo>
                    <a:pt x="42" y="720"/>
                  </a:lnTo>
                  <a:lnTo>
                    <a:pt x="45" y="713"/>
                  </a:lnTo>
                  <a:lnTo>
                    <a:pt x="44" y="709"/>
                  </a:lnTo>
                  <a:lnTo>
                    <a:pt x="40" y="700"/>
                  </a:lnTo>
                  <a:lnTo>
                    <a:pt x="45" y="692"/>
                  </a:lnTo>
                  <a:lnTo>
                    <a:pt x="50" y="695"/>
                  </a:lnTo>
                  <a:lnTo>
                    <a:pt x="53" y="692"/>
                  </a:lnTo>
                  <a:lnTo>
                    <a:pt x="53" y="686"/>
                  </a:lnTo>
                  <a:lnTo>
                    <a:pt x="48" y="683"/>
                  </a:lnTo>
                  <a:lnTo>
                    <a:pt x="42" y="680"/>
                  </a:lnTo>
                  <a:lnTo>
                    <a:pt x="42" y="676"/>
                  </a:lnTo>
                  <a:lnTo>
                    <a:pt x="50" y="670"/>
                  </a:lnTo>
                  <a:lnTo>
                    <a:pt x="54" y="662"/>
                  </a:lnTo>
                  <a:lnTo>
                    <a:pt x="54" y="650"/>
                  </a:lnTo>
                  <a:lnTo>
                    <a:pt x="56" y="641"/>
                  </a:lnTo>
                  <a:lnTo>
                    <a:pt x="54" y="636"/>
                  </a:lnTo>
                  <a:lnTo>
                    <a:pt x="48" y="635"/>
                  </a:lnTo>
                  <a:lnTo>
                    <a:pt x="41" y="632"/>
                  </a:lnTo>
                  <a:lnTo>
                    <a:pt x="40" y="629"/>
                  </a:lnTo>
                  <a:lnTo>
                    <a:pt x="35" y="623"/>
                  </a:lnTo>
                  <a:lnTo>
                    <a:pt x="37" y="611"/>
                  </a:lnTo>
                  <a:lnTo>
                    <a:pt x="67" y="570"/>
                  </a:lnTo>
                  <a:lnTo>
                    <a:pt x="75" y="567"/>
                  </a:lnTo>
                  <a:lnTo>
                    <a:pt x="90" y="568"/>
                  </a:lnTo>
                  <a:lnTo>
                    <a:pt x="117" y="579"/>
                  </a:lnTo>
                  <a:lnTo>
                    <a:pt x="162" y="596"/>
                  </a:lnTo>
                  <a:lnTo>
                    <a:pt x="175" y="596"/>
                  </a:lnTo>
                  <a:lnTo>
                    <a:pt x="184" y="590"/>
                  </a:lnTo>
                  <a:lnTo>
                    <a:pt x="187" y="584"/>
                  </a:lnTo>
                  <a:lnTo>
                    <a:pt x="187" y="576"/>
                  </a:lnTo>
                  <a:lnTo>
                    <a:pt x="178" y="561"/>
                  </a:lnTo>
                  <a:lnTo>
                    <a:pt x="169" y="536"/>
                  </a:lnTo>
                  <a:lnTo>
                    <a:pt x="172" y="518"/>
                  </a:lnTo>
                  <a:lnTo>
                    <a:pt x="181" y="509"/>
                  </a:lnTo>
                  <a:lnTo>
                    <a:pt x="190" y="509"/>
                  </a:lnTo>
                  <a:lnTo>
                    <a:pt x="199" y="508"/>
                  </a:lnTo>
                  <a:lnTo>
                    <a:pt x="202" y="503"/>
                  </a:lnTo>
                  <a:lnTo>
                    <a:pt x="217" y="496"/>
                  </a:lnTo>
                  <a:lnTo>
                    <a:pt x="233" y="493"/>
                  </a:lnTo>
                  <a:lnTo>
                    <a:pt x="240" y="492"/>
                  </a:lnTo>
                  <a:lnTo>
                    <a:pt x="248" y="487"/>
                  </a:lnTo>
                  <a:lnTo>
                    <a:pt x="249" y="475"/>
                  </a:lnTo>
                  <a:lnTo>
                    <a:pt x="243" y="471"/>
                  </a:lnTo>
                  <a:lnTo>
                    <a:pt x="236" y="462"/>
                  </a:lnTo>
                  <a:lnTo>
                    <a:pt x="231" y="451"/>
                  </a:lnTo>
                  <a:lnTo>
                    <a:pt x="231" y="444"/>
                  </a:lnTo>
                  <a:lnTo>
                    <a:pt x="233" y="437"/>
                  </a:lnTo>
                  <a:lnTo>
                    <a:pt x="236" y="433"/>
                  </a:lnTo>
                  <a:lnTo>
                    <a:pt x="246" y="424"/>
                  </a:lnTo>
                  <a:lnTo>
                    <a:pt x="248" y="424"/>
                  </a:lnTo>
                  <a:lnTo>
                    <a:pt x="251" y="418"/>
                  </a:lnTo>
                  <a:lnTo>
                    <a:pt x="251" y="410"/>
                  </a:lnTo>
                  <a:lnTo>
                    <a:pt x="261" y="410"/>
                  </a:lnTo>
                  <a:lnTo>
                    <a:pt x="274" y="409"/>
                  </a:lnTo>
                  <a:lnTo>
                    <a:pt x="277" y="406"/>
                  </a:lnTo>
                  <a:lnTo>
                    <a:pt x="278" y="401"/>
                  </a:lnTo>
                  <a:lnTo>
                    <a:pt x="277" y="397"/>
                  </a:lnTo>
                  <a:lnTo>
                    <a:pt x="271" y="391"/>
                  </a:lnTo>
                  <a:lnTo>
                    <a:pt x="271" y="382"/>
                  </a:lnTo>
                  <a:lnTo>
                    <a:pt x="283" y="376"/>
                  </a:lnTo>
                  <a:lnTo>
                    <a:pt x="289" y="382"/>
                  </a:lnTo>
                  <a:lnTo>
                    <a:pt x="293" y="388"/>
                  </a:lnTo>
                  <a:lnTo>
                    <a:pt x="304" y="387"/>
                  </a:lnTo>
                  <a:lnTo>
                    <a:pt x="313" y="379"/>
                  </a:lnTo>
                  <a:lnTo>
                    <a:pt x="322" y="376"/>
                  </a:lnTo>
                  <a:lnTo>
                    <a:pt x="349" y="373"/>
                  </a:lnTo>
                  <a:lnTo>
                    <a:pt x="360" y="370"/>
                  </a:lnTo>
                  <a:lnTo>
                    <a:pt x="364" y="363"/>
                  </a:lnTo>
                  <a:lnTo>
                    <a:pt x="372" y="362"/>
                  </a:lnTo>
                  <a:lnTo>
                    <a:pt x="391" y="368"/>
                  </a:lnTo>
                  <a:lnTo>
                    <a:pt x="404" y="373"/>
                  </a:lnTo>
                  <a:lnTo>
                    <a:pt x="419" y="382"/>
                  </a:lnTo>
                  <a:lnTo>
                    <a:pt x="435" y="382"/>
                  </a:lnTo>
                  <a:lnTo>
                    <a:pt x="448" y="373"/>
                  </a:lnTo>
                  <a:lnTo>
                    <a:pt x="448" y="368"/>
                  </a:lnTo>
                  <a:lnTo>
                    <a:pt x="451" y="365"/>
                  </a:lnTo>
                  <a:lnTo>
                    <a:pt x="457" y="359"/>
                  </a:lnTo>
                  <a:lnTo>
                    <a:pt x="463" y="356"/>
                  </a:lnTo>
                  <a:lnTo>
                    <a:pt x="472" y="354"/>
                  </a:lnTo>
                  <a:lnTo>
                    <a:pt x="475" y="350"/>
                  </a:lnTo>
                  <a:lnTo>
                    <a:pt x="481" y="345"/>
                  </a:lnTo>
                  <a:lnTo>
                    <a:pt x="491" y="341"/>
                  </a:lnTo>
                  <a:lnTo>
                    <a:pt x="497" y="344"/>
                  </a:lnTo>
                  <a:lnTo>
                    <a:pt x="503" y="350"/>
                  </a:lnTo>
                  <a:lnTo>
                    <a:pt x="506" y="356"/>
                  </a:lnTo>
                  <a:lnTo>
                    <a:pt x="516" y="357"/>
                  </a:lnTo>
                  <a:lnTo>
                    <a:pt x="524" y="356"/>
                  </a:lnTo>
                  <a:lnTo>
                    <a:pt x="543" y="350"/>
                  </a:lnTo>
                  <a:lnTo>
                    <a:pt x="548" y="348"/>
                  </a:lnTo>
                  <a:lnTo>
                    <a:pt x="553" y="342"/>
                  </a:lnTo>
                  <a:lnTo>
                    <a:pt x="551" y="334"/>
                  </a:lnTo>
                  <a:lnTo>
                    <a:pt x="550" y="323"/>
                  </a:lnTo>
                  <a:lnTo>
                    <a:pt x="553" y="319"/>
                  </a:lnTo>
                  <a:lnTo>
                    <a:pt x="556" y="317"/>
                  </a:lnTo>
                  <a:lnTo>
                    <a:pt x="560" y="317"/>
                  </a:lnTo>
                  <a:lnTo>
                    <a:pt x="565" y="308"/>
                  </a:lnTo>
                  <a:lnTo>
                    <a:pt x="569" y="299"/>
                  </a:lnTo>
                  <a:lnTo>
                    <a:pt x="575" y="295"/>
                  </a:lnTo>
                  <a:lnTo>
                    <a:pt x="584" y="292"/>
                  </a:lnTo>
                  <a:lnTo>
                    <a:pt x="594" y="294"/>
                  </a:lnTo>
                  <a:lnTo>
                    <a:pt x="597" y="297"/>
                  </a:lnTo>
                  <a:lnTo>
                    <a:pt x="606" y="313"/>
                  </a:lnTo>
                  <a:lnTo>
                    <a:pt x="618" y="319"/>
                  </a:lnTo>
                  <a:lnTo>
                    <a:pt x="633" y="319"/>
                  </a:lnTo>
                  <a:lnTo>
                    <a:pt x="649" y="316"/>
                  </a:lnTo>
                  <a:lnTo>
                    <a:pt x="656" y="311"/>
                  </a:lnTo>
                  <a:lnTo>
                    <a:pt x="665" y="302"/>
                  </a:lnTo>
                  <a:lnTo>
                    <a:pt x="671" y="289"/>
                  </a:lnTo>
                  <a:lnTo>
                    <a:pt x="670" y="273"/>
                  </a:lnTo>
                  <a:lnTo>
                    <a:pt x="671" y="270"/>
                  </a:lnTo>
                  <a:lnTo>
                    <a:pt x="680" y="254"/>
                  </a:lnTo>
                  <a:lnTo>
                    <a:pt x="683" y="249"/>
                  </a:lnTo>
                  <a:lnTo>
                    <a:pt x="685" y="245"/>
                  </a:lnTo>
                  <a:lnTo>
                    <a:pt x="693" y="242"/>
                  </a:lnTo>
                  <a:lnTo>
                    <a:pt x="696" y="243"/>
                  </a:lnTo>
                  <a:lnTo>
                    <a:pt x="702" y="245"/>
                  </a:lnTo>
                  <a:lnTo>
                    <a:pt x="711" y="237"/>
                  </a:lnTo>
                  <a:lnTo>
                    <a:pt x="717" y="229"/>
                  </a:lnTo>
                  <a:lnTo>
                    <a:pt x="717" y="223"/>
                  </a:lnTo>
                  <a:lnTo>
                    <a:pt x="717" y="217"/>
                  </a:lnTo>
                  <a:lnTo>
                    <a:pt x="717" y="211"/>
                  </a:lnTo>
                  <a:lnTo>
                    <a:pt x="720" y="205"/>
                  </a:lnTo>
                  <a:lnTo>
                    <a:pt x="723" y="198"/>
                  </a:lnTo>
                  <a:lnTo>
                    <a:pt x="732" y="193"/>
                  </a:lnTo>
                  <a:lnTo>
                    <a:pt x="739" y="192"/>
                  </a:lnTo>
                  <a:lnTo>
                    <a:pt x="742" y="187"/>
                  </a:lnTo>
                  <a:lnTo>
                    <a:pt x="745" y="181"/>
                  </a:lnTo>
                  <a:lnTo>
                    <a:pt x="749" y="176"/>
                  </a:lnTo>
                  <a:lnTo>
                    <a:pt x="752" y="156"/>
                  </a:lnTo>
                  <a:lnTo>
                    <a:pt x="751" y="151"/>
                  </a:lnTo>
                  <a:lnTo>
                    <a:pt x="749" y="142"/>
                  </a:lnTo>
                  <a:lnTo>
                    <a:pt x="752" y="127"/>
                  </a:lnTo>
                  <a:lnTo>
                    <a:pt x="762" y="120"/>
                  </a:lnTo>
                  <a:lnTo>
                    <a:pt x="767" y="118"/>
                  </a:lnTo>
                  <a:lnTo>
                    <a:pt x="771" y="117"/>
                  </a:lnTo>
                  <a:lnTo>
                    <a:pt x="777" y="115"/>
                  </a:lnTo>
                  <a:lnTo>
                    <a:pt x="783" y="117"/>
                  </a:lnTo>
                  <a:lnTo>
                    <a:pt x="785" y="117"/>
                  </a:lnTo>
                  <a:lnTo>
                    <a:pt x="796" y="120"/>
                  </a:lnTo>
                  <a:lnTo>
                    <a:pt x="811" y="118"/>
                  </a:lnTo>
                  <a:lnTo>
                    <a:pt x="819" y="111"/>
                  </a:lnTo>
                  <a:lnTo>
                    <a:pt x="826" y="106"/>
                  </a:lnTo>
                  <a:lnTo>
                    <a:pt x="832" y="100"/>
                  </a:lnTo>
                  <a:lnTo>
                    <a:pt x="836" y="99"/>
                  </a:lnTo>
                  <a:lnTo>
                    <a:pt x="844" y="99"/>
                  </a:lnTo>
                  <a:lnTo>
                    <a:pt x="849" y="97"/>
                  </a:lnTo>
                  <a:lnTo>
                    <a:pt x="855" y="93"/>
                  </a:lnTo>
                  <a:lnTo>
                    <a:pt x="861" y="93"/>
                  </a:lnTo>
                  <a:lnTo>
                    <a:pt x="866" y="87"/>
                  </a:lnTo>
                  <a:lnTo>
                    <a:pt x="864" y="83"/>
                  </a:lnTo>
                  <a:lnTo>
                    <a:pt x="867" y="77"/>
                  </a:lnTo>
                  <a:lnTo>
                    <a:pt x="866" y="68"/>
                  </a:lnTo>
                  <a:lnTo>
                    <a:pt x="860" y="65"/>
                  </a:lnTo>
                  <a:lnTo>
                    <a:pt x="855" y="58"/>
                  </a:lnTo>
                  <a:lnTo>
                    <a:pt x="857" y="46"/>
                  </a:lnTo>
                  <a:lnTo>
                    <a:pt x="855" y="41"/>
                  </a:lnTo>
                  <a:lnTo>
                    <a:pt x="849" y="32"/>
                  </a:lnTo>
                  <a:lnTo>
                    <a:pt x="851" y="23"/>
                  </a:lnTo>
                  <a:lnTo>
                    <a:pt x="854" y="16"/>
                  </a:lnTo>
                  <a:lnTo>
                    <a:pt x="858" y="13"/>
                  </a:lnTo>
                  <a:lnTo>
                    <a:pt x="861" y="8"/>
                  </a:lnTo>
                  <a:lnTo>
                    <a:pt x="869" y="0"/>
                  </a:lnTo>
                  <a:lnTo>
                    <a:pt x="876" y="0"/>
                  </a:lnTo>
                  <a:lnTo>
                    <a:pt x="885" y="5"/>
                  </a:lnTo>
                  <a:lnTo>
                    <a:pt x="894" y="9"/>
                  </a:lnTo>
                  <a:lnTo>
                    <a:pt x="922" y="6"/>
                  </a:lnTo>
                  <a:lnTo>
                    <a:pt x="935" y="9"/>
                  </a:lnTo>
                  <a:lnTo>
                    <a:pt x="953" y="16"/>
                  </a:lnTo>
                  <a:lnTo>
                    <a:pt x="959" y="20"/>
                  </a:lnTo>
                  <a:lnTo>
                    <a:pt x="965" y="28"/>
                  </a:lnTo>
                  <a:lnTo>
                    <a:pt x="975" y="44"/>
                  </a:lnTo>
                  <a:lnTo>
                    <a:pt x="979" y="52"/>
                  </a:lnTo>
                  <a:lnTo>
                    <a:pt x="981" y="61"/>
                  </a:lnTo>
                  <a:lnTo>
                    <a:pt x="987" y="70"/>
                  </a:lnTo>
                  <a:lnTo>
                    <a:pt x="996" y="75"/>
                  </a:lnTo>
                  <a:lnTo>
                    <a:pt x="1009" y="78"/>
                  </a:lnTo>
                  <a:lnTo>
                    <a:pt x="1024" y="78"/>
                  </a:lnTo>
                  <a:lnTo>
                    <a:pt x="1031" y="74"/>
                  </a:lnTo>
                  <a:lnTo>
                    <a:pt x="1042" y="74"/>
                  </a:lnTo>
                  <a:lnTo>
                    <a:pt x="1057" y="77"/>
                  </a:lnTo>
                  <a:lnTo>
                    <a:pt x="1063" y="83"/>
                  </a:lnTo>
                  <a:lnTo>
                    <a:pt x="1074" y="87"/>
                  </a:lnTo>
                  <a:lnTo>
                    <a:pt x="1081" y="94"/>
                  </a:lnTo>
                  <a:lnTo>
                    <a:pt x="1093" y="96"/>
                  </a:lnTo>
                  <a:lnTo>
                    <a:pt x="1105" y="93"/>
                  </a:lnTo>
                  <a:lnTo>
                    <a:pt x="1115" y="87"/>
                  </a:lnTo>
                  <a:lnTo>
                    <a:pt x="1124" y="83"/>
                  </a:lnTo>
                  <a:lnTo>
                    <a:pt x="1133" y="83"/>
                  </a:lnTo>
                  <a:lnTo>
                    <a:pt x="1160" y="85"/>
                  </a:lnTo>
                  <a:lnTo>
                    <a:pt x="1170" y="90"/>
                  </a:lnTo>
                  <a:lnTo>
                    <a:pt x="1187" y="93"/>
                  </a:lnTo>
                  <a:lnTo>
                    <a:pt x="1204" y="88"/>
                  </a:lnTo>
                  <a:lnTo>
                    <a:pt x="1211" y="77"/>
                  </a:lnTo>
                  <a:lnTo>
                    <a:pt x="1223" y="64"/>
                  </a:lnTo>
                  <a:lnTo>
                    <a:pt x="1232" y="58"/>
                  </a:lnTo>
                  <a:lnTo>
                    <a:pt x="1239" y="55"/>
                  </a:lnTo>
                  <a:lnTo>
                    <a:pt x="1247" y="49"/>
                  </a:lnTo>
                  <a:lnTo>
                    <a:pt x="1256" y="52"/>
                  </a:lnTo>
                  <a:lnTo>
                    <a:pt x="1258" y="64"/>
                  </a:lnTo>
                  <a:lnTo>
                    <a:pt x="1261" y="72"/>
                  </a:lnTo>
                  <a:lnTo>
                    <a:pt x="1264" y="83"/>
                  </a:lnTo>
                  <a:lnTo>
                    <a:pt x="1277" y="90"/>
                  </a:lnTo>
                  <a:lnTo>
                    <a:pt x="1286" y="94"/>
                  </a:lnTo>
                  <a:lnTo>
                    <a:pt x="1295" y="94"/>
                  </a:lnTo>
                  <a:lnTo>
                    <a:pt x="1301" y="100"/>
                  </a:lnTo>
                  <a:lnTo>
                    <a:pt x="1306" y="105"/>
                  </a:lnTo>
                  <a:lnTo>
                    <a:pt x="1313" y="111"/>
                  </a:lnTo>
                  <a:lnTo>
                    <a:pt x="1319" y="117"/>
                  </a:lnTo>
                  <a:lnTo>
                    <a:pt x="1323" y="124"/>
                  </a:lnTo>
                  <a:lnTo>
                    <a:pt x="1326" y="128"/>
                  </a:lnTo>
                  <a:lnTo>
                    <a:pt x="1328" y="146"/>
                  </a:lnTo>
                  <a:lnTo>
                    <a:pt x="1330" y="159"/>
                  </a:lnTo>
                  <a:lnTo>
                    <a:pt x="1328" y="168"/>
                  </a:lnTo>
                  <a:lnTo>
                    <a:pt x="1329" y="183"/>
                  </a:lnTo>
                  <a:lnTo>
                    <a:pt x="1328" y="198"/>
                  </a:lnTo>
                  <a:lnTo>
                    <a:pt x="1338" y="205"/>
                  </a:lnTo>
                  <a:lnTo>
                    <a:pt x="1348" y="220"/>
                  </a:lnTo>
                  <a:lnTo>
                    <a:pt x="1359" y="227"/>
                  </a:lnTo>
                  <a:lnTo>
                    <a:pt x="1368" y="248"/>
                  </a:lnTo>
                  <a:lnTo>
                    <a:pt x="1397" y="275"/>
                  </a:lnTo>
                  <a:lnTo>
                    <a:pt x="1415" y="301"/>
                  </a:lnTo>
                  <a:lnTo>
                    <a:pt x="1440" y="313"/>
                  </a:lnTo>
                  <a:lnTo>
                    <a:pt x="1446" y="319"/>
                  </a:lnTo>
                  <a:lnTo>
                    <a:pt x="1467" y="325"/>
                  </a:lnTo>
                  <a:lnTo>
                    <a:pt x="1476" y="325"/>
                  </a:lnTo>
                  <a:lnTo>
                    <a:pt x="1481" y="326"/>
                  </a:lnTo>
                </a:path>
              </a:pathLst>
            </a:custGeom>
            <a:solidFill>
              <a:srgbClr val="7A8CB0"/>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61" name="Freeform 214"/>
            <p:cNvSpPr>
              <a:spLocks/>
            </p:cNvSpPr>
            <p:nvPr/>
          </p:nvSpPr>
          <p:spPr bwMode="auto">
            <a:xfrm>
              <a:off x="1982704" y="4106312"/>
              <a:ext cx="378810" cy="312079"/>
            </a:xfrm>
            <a:custGeom>
              <a:avLst/>
              <a:gdLst>
                <a:gd name="T0" fmla="*/ 63 w 1364"/>
                <a:gd name="T1" fmla="*/ 132 h 1158"/>
                <a:gd name="T2" fmla="*/ 16 w 1364"/>
                <a:gd name="T3" fmla="*/ 56 h 1158"/>
                <a:gd name="T4" fmla="*/ 390 w 1364"/>
                <a:gd name="T5" fmla="*/ 25 h 1158"/>
                <a:gd name="T6" fmla="*/ 794 w 1364"/>
                <a:gd name="T7" fmla="*/ 16 h 1158"/>
                <a:gd name="T8" fmla="*/ 813 w 1364"/>
                <a:gd name="T9" fmla="*/ 31 h 1158"/>
                <a:gd name="T10" fmla="*/ 830 w 1364"/>
                <a:gd name="T11" fmla="*/ 43 h 1158"/>
                <a:gd name="T12" fmla="*/ 837 w 1364"/>
                <a:gd name="T13" fmla="*/ 56 h 1158"/>
                <a:gd name="T14" fmla="*/ 839 w 1364"/>
                <a:gd name="T15" fmla="*/ 70 h 1158"/>
                <a:gd name="T16" fmla="*/ 840 w 1364"/>
                <a:gd name="T17" fmla="*/ 143 h 1158"/>
                <a:gd name="T18" fmla="*/ 860 w 1364"/>
                <a:gd name="T19" fmla="*/ 205 h 1158"/>
                <a:gd name="T20" fmla="*/ 908 w 1364"/>
                <a:gd name="T21" fmla="*/ 260 h 1158"/>
                <a:gd name="T22" fmla="*/ 945 w 1364"/>
                <a:gd name="T23" fmla="*/ 295 h 1158"/>
                <a:gd name="T24" fmla="*/ 998 w 1364"/>
                <a:gd name="T25" fmla="*/ 333 h 1158"/>
                <a:gd name="T26" fmla="*/ 1014 w 1364"/>
                <a:gd name="T27" fmla="*/ 406 h 1158"/>
                <a:gd name="T28" fmla="*/ 1047 w 1364"/>
                <a:gd name="T29" fmla="*/ 409 h 1158"/>
                <a:gd name="T30" fmla="*/ 1122 w 1364"/>
                <a:gd name="T31" fmla="*/ 423 h 1158"/>
                <a:gd name="T32" fmla="*/ 1116 w 1364"/>
                <a:gd name="T33" fmla="*/ 453 h 1158"/>
                <a:gd name="T34" fmla="*/ 1114 w 1364"/>
                <a:gd name="T35" fmla="*/ 495 h 1158"/>
                <a:gd name="T36" fmla="*/ 1097 w 1364"/>
                <a:gd name="T37" fmla="*/ 537 h 1158"/>
                <a:gd name="T38" fmla="*/ 1088 w 1364"/>
                <a:gd name="T39" fmla="*/ 589 h 1158"/>
                <a:gd name="T40" fmla="*/ 1144 w 1364"/>
                <a:gd name="T41" fmla="*/ 636 h 1158"/>
                <a:gd name="T42" fmla="*/ 1185 w 1364"/>
                <a:gd name="T43" fmla="*/ 670 h 1158"/>
                <a:gd name="T44" fmla="*/ 1235 w 1364"/>
                <a:gd name="T45" fmla="*/ 692 h 1158"/>
                <a:gd name="T46" fmla="*/ 1268 w 1364"/>
                <a:gd name="T47" fmla="*/ 744 h 1158"/>
                <a:gd name="T48" fmla="*/ 1287 w 1364"/>
                <a:gd name="T49" fmla="*/ 798 h 1158"/>
                <a:gd name="T50" fmla="*/ 1287 w 1364"/>
                <a:gd name="T51" fmla="*/ 839 h 1158"/>
                <a:gd name="T52" fmla="*/ 1318 w 1364"/>
                <a:gd name="T53" fmla="*/ 885 h 1158"/>
                <a:gd name="T54" fmla="*/ 1356 w 1364"/>
                <a:gd name="T55" fmla="*/ 890 h 1158"/>
                <a:gd name="T56" fmla="*/ 1358 w 1364"/>
                <a:gd name="T57" fmla="*/ 925 h 1158"/>
                <a:gd name="T58" fmla="*/ 1361 w 1364"/>
                <a:gd name="T59" fmla="*/ 947 h 1158"/>
                <a:gd name="T60" fmla="*/ 1353 w 1364"/>
                <a:gd name="T61" fmla="*/ 968 h 1158"/>
                <a:gd name="T62" fmla="*/ 1336 w 1364"/>
                <a:gd name="T63" fmla="*/ 997 h 1158"/>
                <a:gd name="T64" fmla="*/ 1314 w 1364"/>
                <a:gd name="T65" fmla="*/ 988 h 1158"/>
                <a:gd name="T66" fmla="*/ 1291 w 1364"/>
                <a:gd name="T67" fmla="*/ 1058 h 1158"/>
                <a:gd name="T68" fmla="*/ 1262 w 1364"/>
                <a:gd name="T69" fmla="*/ 1131 h 1158"/>
                <a:gd name="T70" fmla="*/ 1120 w 1364"/>
                <a:gd name="T71" fmla="*/ 1154 h 1158"/>
                <a:gd name="T72" fmla="*/ 1142 w 1364"/>
                <a:gd name="T73" fmla="*/ 1124 h 1158"/>
                <a:gd name="T74" fmla="*/ 1176 w 1364"/>
                <a:gd name="T75" fmla="*/ 1087 h 1158"/>
                <a:gd name="T76" fmla="*/ 1167 w 1364"/>
                <a:gd name="T77" fmla="*/ 1056 h 1158"/>
                <a:gd name="T78" fmla="*/ 1154 w 1364"/>
                <a:gd name="T79" fmla="*/ 1034 h 1158"/>
                <a:gd name="T80" fmla="*/ 1151 w 1364"/>
                <a:gd name="T81" fmla="*/ 1030 h 1158"/>
                <a:gd name="T82" fmla="*/ 1141 w 1364"/>
                <a:gd name="T83" fmla="*/ 1033 h 1158"/>
                <a:gd name="T84" fmla="*/ 494 w 1364"/>
                <a:gd name="T85" fmla="*/ 1061 h 1158"/>
                <a:gd name="T86" fmla="*/ 230 w 1364"/>
                <a:gd name="T87" fmla="*/ 404 h 1158"/>
                <a:gd name="T88" fmla="*/ 201 w 1364"/>
                <a:gd name="T89" fmla="*/ 379 h 1158"/>
                <a:gd name="T90" fmla="*/ 169 w 1364"/>
                <a:gd name="T91" fmla="*/ 330 h 1158"/>
                <a:gd name="T92" fmla="*/ 133 w 1364"/>
                <a:gd name="T93" fmla="*/ 296 h 1158"/>
                <a:gd name="T94" fmla="*/ 151 w 1364"/>
                <a:gd name="T95" fmla="*/ 255 h 1158"/>
                <a:gd name="T96" fmla="*/ 163 w 1364"/>
                <a:gd name="T97" fmla="*/ 218 h 1158"/>
                <a:gd name="T98" fmla="*/ 135 w 1364"/>
                <a:gd name="T99" fmla="*/ 211 h 1158"/>
                <a:gd name="T100" fmla="*/ 107 w 1364"/>
                <a:gd name="T101" fmla="*/ 193 h 1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4"/>
                <a:gd name="T154" fmla="*/ 0 h 1158"/>
                <a:gd name="T155" fmla="*/ 1364 w 1364"/>
                <a:gd name="T156" fmla="*/ 1158 h 1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4" h="1158">
                  <a:moveTo>
                    <a:pt x="86" y="177"/>
                  </a:moveTo>
                  <a:lnTo>
                    <a:pt x="86" y="175"/>
                  </a:lnTo>
                  <a:lnTo>
                    <a:pt x="83" y="165"/>
                  </a:lnTo>
                  <a:lnTo>
                    <a:pt x="68" y="140"/>
                  </a:lnTo>
                  <a:lnTo>
                    <a:pt x="63" y="132"/>
                  </a:lnTo>
                  <a:lnTo>
                    <a:pt x="48" y="112"/>
                  </a:lnTo>
                  <a:lnTo>
                    <a:pt x="37" y="102"/>
                  </a:lnTo>
                  <a:lnTo>
                    <a:pt x="31" y="88"/>
                  </a:lnTo>
                  <a:lnTo>
                    <a:pt x="25" y="69"/>
                  </a:lnTo>
                  <a:lnTo>
                    <a:pt x="16" y="56"/>
                  </a:lnTo>
                  <a:lnTo>
                    <a:pt x="5" y="40"/>
                  </a:lnTo>
                  <a:lnTo>
                    <a:pt x="2" y="37"/>
                  </a:lnTo>
                  <a:lnTo>
                    <a:pt x="0" y="28"/>
                  </a:lnTo>
                  <a:lnTo>
                    <a:pt x="191" y="29"/>
                  </a:lnTo>
                  <a:lnTo>
                    <a:pt x="390" y="25"/>
                  </a:lnTo>
                  <a:lnTo>
                    <a:pt x="610" y="13"/>
                  </a:lnTo>
                  <a:lnTo>
                    <a:pt x="785" y="0"/>
                  </a:lnTo>
                  <a:lnTo>
                    <a:pt x="790" y="3"/>
                  </a:lnTo>
                  <a:lnTo>
                    <a:pt x="793" y="10"/>
                  </a:lnTo>
                  <a:lnTo>
                    <a:pt x="794" y="16"/>
                  </a:lnTo>
                  <a:lnTo>
                    <a:pt x="800" y="17"/>
                  </a:lnTo>
                  <a:lnTo>
                    <a:pt x="806" y="19"/>
                  </a:lnTo>
                  <a:lnTo>
                    <a:pt x="809" y="23"/>
                  </a:lnTo>
                  <a:lnTo>
                    <a:pt x="810" y="28"/>
                  </a:lnTo>
                  <a:lnTo>
                    <a:pt x="813" y="31"/>
                  </a:lnTo>
                  <a:lnTo>
                    <a:pt x="815" y="31"/>
                  </a:lnTo>
                  <a:lnTo>
                    <a:pt x="819" y="37"/>
                  </a:lnTo>
                  <a:lnTo>
                    <a:pt x="824" y="40"/>
                  </a:lnTo>
                  <a:lnTo>
                    <a:pt x="828" y="40"/>
                  </a:lnTo>
                  <a:lnTo>
                    <a:pt x="830" y="43"/>
                  </a:lnTo>
                  <a:lnTo>
                    <a:pt x="830" y="49"/>
                  </a:lnTo>
                  <a:lnTo>
                    <a:pt x="831" y="51"/>
                  </a:lnTo>
                  <a:lnTo>
                    <a:pt x="830" y="53"/>
                  </a:lnTo>
                  <a:lnTo>
                    <a:pt x="837" y="54"/>
                  </a:lnTo>
                  <a:lnTo>
                    <a:pt x="837" y="56"/>
                  </a:lnTo>
                  <a:lnTo>
                    <a:pt x="839" y="59"/>
                  </a:lnTo>
                  <a:lnTo>
                    <a:pt x="842" y="57"/>
                  </a:lnTo>
                  <a:lnTo>
                    <a:pt x="846" y="57"/>
                  </a:lnTo>
                  <a:lnTo>
                    <a:pt x="843" y="61"/>
                  </a:lnTo>
                  <a:lnTo>
                    <a:pt x="839" y="70"/>
                  </a:lnTo>
                  <a:lnTo>
                    <a:pt x="833" y="93"/>
                  </a:lnTo>
                  <a:lnTo>
                    <a:pt x="834" y="112"/>
                  </a:lnTo>
                  <a:lnTo>
                    <a:pt x="834" y="126"/>
                  </a:lnTo>
                  <a:lnTo>
                    <a:pt x="837" y="132"/>
                  </a:lnTo>
                  <a:lnTo>
                    <a:pt x="840" y="143"/>
                  </a:lnTo>
                  <a:lnTo>
                    <a:pt x="846" y="159"/>
                  </a:lnTo>
                  <a:lnTo>
                    <a:pt x="850" y="172"/>
                  </a:lnTo>
                  <a:lnTo>
                    <a:pt x="850" y="187"/>
                  </a:lnTo>
                  <a:lnTo>
                    <a:pt x="854" y="193"/>
                  </a:lnTo>
                  <a:lnTo>
                    <a:pt x="860" y="205"/>
                  </a:lnTo>
                  <a:lnTo>
                    <a:pt x="868" y="221"/>
                  </a:lnTo>
                  <a:lnTo>
                    <a:pt x="877" y="231"/>
                  </a:lnTo>
                  <a:lnTo>
                    <a:pt x="886" y="239"/>
                  </a:lnTo>
                  <a:lnTo>
                    <a:pt x="898" y="249"/>
                  </a:lnTo>
                  <a:lnTo>
                    <a:pt x="908" y="260"/>
                  </a:lnTo>
                  <a:lnTo>
                    <a:pt x="914" y="264"/>
                  </a:lnTo>
                  <a:lnTo>
                    <a:pt x="922" y="271"/>
                  </a:lnTo>
                  <a:lnTo>
                    <a:pt x="931" y="284"/>
                  </a:lnTo>
                  <a:lnTo>
                    <a:pt x="937" y="290"/>
                  </a:lnTo>
                  <a:lnTo>
                    <a:pt x="945" y="295"/>
                  </a:lnTo>
                  <a:lnTo>
                    <a:pt x="952" y="299"/>
                  </a:lnTo>
                  <a:lnTo>
                    <a:pt x="967" y="307"/>
                  </a:lnTo>
                  <a:lnTo>
                    <a:pt x="976" y="311"/>
                  </a:lnTo>
                  <a:lnTo>
                    <a:pt x="989" y="323"/>
                  </a:lnTo>
                  <a:lnTo>
                    <a:pt x="998" y="333"/>
                  </a:lnTo>
                  <a:lnTo>
                    <a:pt x="1002" y="345"/>
                  </a:lnTo>
                  <a:lnTo>
                    <a:pt x="1008" y="360"/>
                  </a:lnTo>
                  <a:lnTo>
                    <a:pt x="1008" y="379"/>
                  </a:lnTo>
                  <a:lnTo>
                    <a:pt x="1009" y="394"/>
                  </a:lnTo>
                  <a:lnTo>
                    <a:pt x="1014" y="406"/>
                  </a:lnTo>
                  <a:lnTo>
                    <a:pt x="1021" y="419"/>
                  </a:lnTo>
                  <a:lnTo>
                    <a:pt x="1029" y="425"/>
                  </a:lnTo>
                  <a:lnTo>
                    <a:pt x="1036" y="425"/>
                  </a:lnTo>
                  <a:lnTo>
                    <a:pt x="1042" y="417"/>
                  </a:lnTo>
                  <a:lnTo>
                    <a:pt x="1047" y="409"/>
                  </a:lnTo>
                  <a:lnTo>
                    <a:pt x="1054" y="403"/>
                  </a:lnTo>
                  <a:lnTo>
                    <a:pt x="1068" y="403"/>
                  </a:lnTo>
                  <a:lnTo>
                    <a:pt x="1092" y="407"/>
                  </a:lnTo>
                  <a:lnTo>
                    <a:pt x="1107" y="416"/>
                  </a:lnTo>
                  <a:lnTo>
                    <a:pt x="1122" y="423"/>
                  </a:lnTo>
                  <a:lnTo>
                    <a:pt x="1128" y="429"/>
                  </a:lnTo>
                  <a:lnTo>
                    <a:pt x="1128" y="439"/>
                  </a:lnTo>
                  <a:lnTo>
                    <a:pt x="1125" y="442"/>
                  </a:lnTo>
                  <a:lnTo>
                    <a:pt x="1119" y="445"/>
                  </a:lnTo>
                  <a:lnTo>
                    <a:pt x="1116" y="453"/>
                  </a:lnTo>
                  <a:lnTo>
                    <a:pt x="1113" y="463"/>
                  </a:lnTo>
                  <a:lnTo>
                    <a:pt x="1114" y="469"/>
                  </a:lnTo>
                  <a:lnTo>
                    <a:pt x="1117" y="474"/>
                  </a:lnTo>
                  <a:lnTo>
                    <a:pt x="1117" y="489"/>
                  </a:lnTo>
                  <a:lnTo>
                    <a:pt x="1114" y="495"/>
                  </a:lnTo>
                  <a:lnTo>
                    <a:pt x="1107" y="498"/>
                  </a:lnTo>
                  <a:lnTo>
                    <a:pt x="1106" y="501"/>
                  </a:lnTo>
                  <a:lnTo>
                    <a:pt x="1100" y="519"/>
                  </a:lnTo>
                  <a:lnTo>
                    <a:pt x="1100" y="530"/>
                  </a:lnTo>
                  <a:lnTo>
                    <a:pt x="1097" y="537"/>
                  </a:lnTo>
                  <a:lnTo>
                    <a:pt x="1091" y="546"/>
                  </a:lnTo>
                  <a:lnTo>
                    <a:pt x="1086" y="553"/>
                  </a:lnTo>
                  <a:lnTo>
                    <a:pt x="1085" y="571"/>
                  </a:lnTo>
                  <a:lnTo>
                    <a:pt x="1085" y="580"/>
                  </a:lnTo>
                  <a:lnTo>
                    <a:pt x="1088" y="589"/>
                  </a:lnTo>
                  <a:lnTo>
                    <a:pt x="1101" y="602"/>
                  </a:lnTo>
                  <a:lnTo>
                    <a:pt x="1116" y="615"/>
                  </a:lnTo>
                  <a:lnTo>
                    <a:pt x="1134" y="625"/>
                  </a:lnTo>
                  <a:lnTo>
                    <a:pt x="1138" y="631"/>
                  </a:lnTo>
                  <a:lnTo>
                    <a:pt x="1144" y="636"/>
                  </a:lnTo>
                  <a:lnTo>
                    <a:pt x="1151" y="637"/>
                  </a:lnTo>
                  <a:lnTo>
                    <a:pt x="1164" y="649"/>
                  </a:lnTo>
                  <a:lnTo>
                    <a:pt x="1167" y="662"/>
                  </a:lnTo>
                  <a:lnTo>
                    <a:pt x="1173" y="667"/>
                  </a:lnTo>
                  <a:lnTo>
                    <a:pt x="1185" y="670"/>
                  </a:lnTo>
                  <a:lnTo>
                    <a:pt x="1190" y="665"/>
                  </a:lnTo>
                  <a:lnTo>
                    <a:pt x="1197" y="662"/>
                  </a:lnTo>
                  <a:lnTo>
                    <a:pt x="1217" y="674"/>
                  </a:lnTo>
                  <a:lnTo>
                    <a:pt x="1231" y="685"/>
                  </a:lnTo>
                  <a:lnTo>
                    <a:pt x="1235" y="692"/>
                  </a:lnTo>
                  <a:lnTo>
                    <a:pt x="1246" y="703"/>
                  </a:lnTo>
                  <a:lnTo>
                    <a:pt x="1259" y="708"/>
                  </a:lnTo>
                  <a:lnTo>
                    <a:pt x="1264" y="715"/>
                  </a:lnTo>
                  <a:lnTo>
                    <a:pt x="1265" y="724"/>
                  </a:lnTo>
                  <a:lnTo>
                    <a:pt x="1268" y="744"/>
                  </a:lnTo>
                  <a:lnTo>
                    <a:pt x="1274" y="760"/>
                  </a:lnTo>
                  <a:lnTo>
                    <a:pt x="1279" y="770"/>
                  </a:lnTo>
                  <a:lnTo>
                    <a:pt x="1287" y="777"/>
                  </a:lnTo>
                  <a:lnTo>
                    <a:pt x="1288" y="788"/>
                  </a:lnTo>
                  <a:lnTo>
                    <a:pt x="1287" y="798"/>
                  </a:lnTo>
                  <a:lnTo>
                    <a:pt x="1275" y="806"/>
                  </a:lnTo>
                  <a:lnTo>
                    <a:pt x="1272" y="816"/>
                  </a:lnTo>
                  <a:lnTo>
                    <a:pt x="1278" y="823"/>
                  </a:lnTo>
                  <a:lnTo>
                    <a:pt x="1284" y="832"/>
                  </a:lnTo>
                  <a:lnTo>
                    <a:pt x="1287" y="839"/>
                  </a:lnTo>
                  <a:lnTo>
                    <a:pt x="1293" y="844"/>
                  </a:lnTo>
                  <a:lnTo>
                    <a:pt x="1303" y="866"/>
                  </a:lnTo>
                  <a:lnTo>
                    <a:pt x="1303" y="872"/>
                  </a:lnTo>
                  <a:lnTo>
                    <a:pt x="1311" y="878"/>
                  </a:lnTo>
                  <a:lnTo>
                    <a:pt x="1318" y="885"/>
                  </a:lnTo>
                  <a:lnTo>
                    <a:pt x="1330" y="890"/>
                  </a:lnTo>
                  <a:lnTo>
                    <a:pt x="1348" y="891"/>
                  </a:lnTo>
                  <a:lnTo>
                    <a:pt x="1348" y="890"/>
                  </a:lnTo>
                  <a:lnTo>
                    <a:pt x="1350" y="888"/>
                  </a:lnTo>
                  <a:lnTo>
                    <a:pt x="1356" y="890"/>
                  </a:lnTo>
                  <a:lnTo>
                    <a:pt x="1362" y="891"/>
                  </a:lnTo>
                  <a:lnTo>
                    <a:pt x="1364" y="896"/>
                  </a:lnTo>
                  <a:lnTo>
                    <a:pt x="1362" y="905"/>
                  </a:lnTo>
                  <a:lnTo>
                    <a:pt x="1362" y="917"/>
                  </a:lnTo>
                  <a:lnTo>
                    <a:pt x="1358" y="925"/>
                  </a:lnTo>
                  <a:lnTo>
                    <a:pt x="1350" y="931"/>
                  </a:lnTo>
                  <a:lnTo>
                    <a:pt x="1350" y="935"/>
                  </a:lnTo>
                  <a:lnTo>
                    <a:pt x="1356" y="938"/>
                  </a:lnTo>
                  <a:lnTo>
                    <a:pt x="1361" y="941"/>
                  </a:lnTo>
                  <a:lnTo>
                    <a:pt x="1361" y="947"/>
                  </a:lnTo>
                  <a:lnTo>
                    <a:pt x="1358" y="950"/>
                  </a:lnTo>
                  <a:lnTo>
                    <a:pt x="1353" y="947"/>
                  </a:lnTo>
                  <a:lnTo>
                    <a:pt x="1348" y="955"/>
                  </a:lnTo>
                  <a:lnTo>
                    <a:pt x="1352" y="964"/>
                  </a:lnTo>
                  <a:lnTo>
                    <a:pt x="1353" y="968"/>
                  </a:lnTo>
                  <a:lnTo>
                    <a:pt x="1350" y="975"/>
                  </a:lnTo>
                  <a:lnTo>
                    <a:pt x="1349" y="984"/>
                  </a:lnTo>
                  <a:lnTo>
                    <a:pt x="1349" y="991"/>
                  </a:lnTo>
                  <a:lnTo>
                    <a:pt x="1343" y="999"/>
                  </a:lnTo>
                  <a:lnTo>
                    <a:pt x="1336" y="997"/>
                  </a:lnTo>
                  <a:lnTo>
                    <a:pt x="1330" y="993"/>
                  </a:lnTo>
                  <a:lnTo>
                    <a:pt x="1327" y="987"/>
                  </a:lnTo>
                  <a:lnTo>
                    <a:pt x="1324" y="982"/>
                  </a:lnTo>
                  <a:lnTo>
                    <a:pt x="1318" y="984"/>
                  </a:lnTo>
                  <a:lnTo>
                    <a:pt x="1314" y="988"/>
                  </a:lnTo>
                  <a:lnTo>
                    <a:pt x="1308" y="1017"/>
                  </a:lnTo>
                  <a:lnTo>
                    <a:pt x="1306" y="1024"/>
                  </a:lnTo>
                  <a:lnTo>
                    <a:pt x="1300" y="1030"/>
                  </a:lnTo>
                  <a:lnTo>
                    <a:pt x="1291" y="1049"/>
                  </a:lnTo>
                  <a:lnTo>
                    <a:pt x="1291" y="1058"/>
                  </a:lnTo>
                  <a:lnTo>
                    <a:pt x="1287" y="1083"/>
                  </a:lnTo>
                  <a:lnTo>
                    <a:pt x="1282" y="1089"/>
                  </a:lnTo>
                  <a:lnTo>
                    <a:pt x="1278" y="1102"/>
                  </a:lnTo>
                  <a:lnTo>
                    <a:pt x="1268" y="1120"/>
                  </a:lnTo>
                  <a:lnTo>
                    <a:pt x="1262" y="1131"/>
                  </a:lnTo>
                  <a:lnTo>
                    <a:pt x="1255" y="1146"/>
                  </a:lnTo>
                  <a:lnTo>
                    <a:pt x="1250" y="1151"/>
                  </a:lnTo>
                  <a:lnTo>
                    <a:pt x="1188" y="1154"/>
                  </a:lnTo>
                  <a:lnTo>
                    <a:pt x="1119" y="1158"/>
                  </a:lnTo>
                  <a:lnTo>
                    <a:pt x="1120" y="1154"/>
                  </a:lnTo>
                  <a:lnTo>
                    <a:pt x="1123" y="1152"/>
                  </a:lnTo>
                  <a:lnTo>
                    <a:pt x="1125" y="1143"/>
                  </a:lnTo>
                  <a:lnTo>
                    <a:pt x="1131" y="1136"/>
                  </a:lnTo>
                  <a:lnTo>
                    <a:pt x="1134" y="1134"/>
                  </a:lnTo>
                  <a:lnTo>
                    <a:pt x="1142" y="1124"/>
                  </a:lnTo>
                  <a:lnTo>
                    <a:pt x="1145" y="1114"/>
                  </a:lnTo>
                  <a:lnTo>
                    <a:pt x="1157" y="1104"/>
                  </a:lnTo>
                  <a:lnTo>
                    <a:pt x="1169" y="1095"/>
                  </a:lnTo>
                  <a:lnTo>
                    <a:pt x="1170" y="1092"/>
                  </a:lnTo>
                  <a:lnTo>
                    <a:pt x="1176" y="1087"/>
                  </a:lnTo>
                  <a:lnTo>
                    <a:pt x="1176" y="1084"/>
                  </a:lnTo>
                  <a:lnTo>
                    <a:pt x="1176" y="1078"/>
                  </a:lnTo>
                  <a:lnTo>
                    <a:pt x="1173" y="1070"/>
                  </a:lnTo>
                  <a:lnTo>
                    <a:pt x="1173" y="1067"/>
                  </a:lnTo>
                  <a:lnTo>
                    <a:pt x="1167" y="1056"/>
                  </a:lnTo>
                  <a:lnTo>
                    <a:pt x="1167" y="1055"/>
                  </a:lnTo>
                  <a:lnTo>
                    <a:pt x="1163" y="1052"/>
                  </a:lnTo>
                  <a:lnTo>
                    <a:pt x="1157" y="1042"/>
                  </a:lnTo>
                  <a:lnTo>
                    <a:pt x="1157" y="1039"/>
                  </a:lnTo>
                  <a:lnTo>
                    <a:pt x="1154" y="1034"/>
                  </a:lnTo>
                  <a:lnTo>
                    <a:pt x="1156" y="1033"/>
                  </a:lnTo>
                  <a:lnTo>
                    <a:pt x="1156" y="1031"/>
                  </a:lnTo>
                  <a:lnTo>
                    <a:pt x="1156" y="1027"/>
                  </a:lnTo>
                  <a:lnTo>
                    <a:pt x="1153" y="1027"/>
                  </a:lnTo>
                  <a:lnTo>
                    <a:pt x="1151" y="1030"/>
                  </a:lnTo>
                  <a:lnTo>
                    <a:pt x="1148" y="1030"/>
                  </a:lnTo>
                  <a:lnTo>
                    <a:pt x="1150" y="1033"/>
                  </a:lnTo>
                  <a:lnTo>
                    <a:pt x="1147" y="1036"/>
                  </a:lnTo>
                  <a:lnTo>
                    <a:pt x="1144" y="1034"/>
                  </a:lnTo>
                  <a:lnTo>
                    <a:pt x="1141" y="1033"/>
                  </a:lnTo>
                  <a:lnTo>
                    <a:pt x="1004" y="1040"/>
                  </a:lnTo>
                  <a:lnTo>
                    <a:pt x="731" y="1055"/>
                  </a:lnTo>
                  <a:lnTo>
                    <a:pt x="690" y="1055"/>
                  </a:lnTo>
                  <a:lnTo>
                    <a:pt x="617" y="1058"/>
                  </a:lnTo>
                  <a:lnTo>
                    <a:pt x="494" y="1061"/>
                  </a:lnTo>
                  <a:lnTo>
                    <a:pt x="245" y="1065"/>
                  </a:lnTo>
                  <a:lnTo>
                    <a:pt x="239" y="1064"/>
                  </a:lnTo>
                  <a:lnTo>
                    <a:pt x="236" y="937"/>
                  </a:lnTo>
                  <a:lnTo>
                    <a:pt x="233" y="411"/>
                  </a:lnTo>
                  <a:lnTo>
                    <a:pt x="230" y="404"/>
                  </a:lnTo>
                  <a:lnTo>
                    <a:pt x="229" y="400"/>
                  </a:lnTo>
                  <a:lnTo>
                    <a:pt x="224" y="388"/>
                  </a:lnTo>
                  <a:lnTo>
                    <a:pt x="217" y="385"/>
                  </a:lnTo>
                  <a:lnTo>
                    <a:pt x="211" y="383"/>
                  </a:lnTo>
                  <a:lnTo>
                    <a:pt x="201" y="379"/>
                  </a:lnTo>
                  <a:lnTo>
                    <a:pt x="194" y="375"/>
                  </a:lnTo>
                  <a:lnTo>
                    <a:pt x="186" y="369"/>
                  </a:lnTo>
                  <a:lnTo>
                    <a:pt x="179" y="355"/>
                  </a:lnTo>
                  <a:lnTo>
                    <a:pt x="171" y="343"/>
                  </a:lnTo>
                  <a:lnTo>
                    <a:pt x="169" y="330"/>
                  </a:lnTo>
                  <a:lnTo>
                    <a:pt x="161" y="322"/>
                  </a:lnTo>
                  <a:lnTo>
                    <a:pt x="146" y="313"/>
                  </a:lnTo>
                  <a:lnTo>
                    <a:pt x="140" y="304"/>
                  </a:lnTo>
                  <a:lnTo>
                    <a:pt x="136" y="301"/>
                  </a:lnTo>
                  <a:lnTo>
                    <a:pt x="133" y="296"/>
                  </a:lnTo>
                  <a:lnTo>
                    <a:pt x="130" y="290"/>
                  </a:lnTo>
                  <a:lnTo>
                    <a:pt x="133" y="281"/>
                  </a:lnTo>
                  <a:lnTo>
                    <a:pt x="140" y="271"/>
                  </a:lnTo>
                  <a:lnTo>
                    <a:pt x="146" y="260"/>
                  </a:lnTo>
                  <a:lnTo>
                    <a:pt x="151" y="255"/>
                  </a:lnTo>
                  <a:lnTo>
                    <a:pt x="157" y="245"/>
                  </a:lnTo>
                  <a:lnTo>
                    <a:pt x="160" y="239"/>
                  </a:lnTo>
                  <a:lnTo>
                    <a:pt x="163" y="231"/>
                  </a:lnTo>
                  <a:lnTo>
                    <a:pt x="164" y="225"/>
                  </a:lnTo>
                  <a:lnTo>
                    <a:pt x="163" y="218"/>
                  </a:lnTo>
                  <a:lnTo>
                    <a:pt x="158" y="211"/>
                  </a:lnTo>
                  <a:lnTo>
                    <a:pt x="152" y="208"/>
                  </a:lnTo>
                  <a:lnTo>
                    <a:pt x="146" y="208"/>
                  </a:lnTo>
                  <a:lnTo>
                    <a:pt x="140" y="209"/>
                  </a:lnTo>
                  <a:lnTo>
                    <a:pt x="135" y="211"/>
                  </a:lnTo>
                  <a:lnTo>
                    <a:pt x="127" y="208"/>
                  </a:lnTo>
                  <a:lnTo>
                    <a:pt x="121" y="205"/>
                  </a:lnTo>
                  <a:lnTo>
                    <a:pt x="113" y="202"/>
                  </a:lnTo>
                  <a:lnTo>
                    <a:pt x="108" y="197"/>
                  </a:lnTo>
                  <a:lnTo>
                    <a:pt x="107" y="193"/>
                  </a:lnTo>
                  <a:lnTo>
                    <a:pt x="102" y="190"/>
                  </a:lnTo>
                  <a:lnTo>
                    <a:pt x="101" y="189"/>
                  </a:lnTo>
                  <a:lnTo>
                    <a:pt x="86" y="177"/>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62" name="Freeform 215"/>
            <p:cNvSpPr>
              <a:spLocks/>
            </p:cNvSpPr>
            <p:nvPr/>
          </p:nvSpPr>
          <p:spPr bwMode="auto">
            <a:xfrm>
              <a:off x="2308556" y="4322921"/>
              <a:ext cx="482494" cy="163225"/>
            </a:xfrm>
            <a:custGeom>
              <a:avLst/>
              <a:gdLst>
                <a:gd name="T0" fmla="*/ 736 w 1742"/>
                <a:gd name="T1" fmla="*/ 126 h 606"/>
                <a:gd name="T2" fmla="*/ 1101 w 1742"/>
                <a:gd name="T3" fmla="*/ 93 h 606"/>
                <a:gd name="T4" fmla="*/ 1670 w 1742"/>
                <a:gd name="T5" fmla="*/ 16 h 606"/>
                <a:gd name="T6" fmla="*/ 1732 w 1742"/>
                <a:gd name="T7" fmla="*/ 22 h 606"/>
                <a:gd name="T8" fmla="*/ 1731 w 1742"/>
                <a:gd name="T9" fmla="*/ 53 h 606"/>
                <a:gd name="T10" fmla="*/ 1731 w 1742"/>
                <a:gd name="T11" fmla="*/ 73 h 606"/>
                <a:gd name="T12" fmla="*/ 1705 w 1742"/>
                <a:gd name="T13" fmla="*/ 84 h 606"/>
                <a:gd name="T14" fmla="*/ 1675 w 1742"/>
                <a:gd name="T15" fmla="*/ 143 h 606"/>
                <a:gd name="T16" fmla="*/ 1646 w 1742"/>
                <a:gd name="T17" fmla="*/ 134 h 606"/>
                <a:gd name="T18" fmla="*/ 1610 w 1742"/>
                <a:gd name="T19" fmla="*/ 162 h 606"/>
                <a:gd name="T20" fmla="*/ 1592 w 1742"/>
                <a:gd name="T21" fmla="*/ 187 h 606"/>
                <a:gd name="T22" fmla="*/ 1570 w 1742"/>
                <a:gd name="T23" fmla="*/ 187 h 606"/>
                <a:gd name="T24" fmla="*/ 1561 w 1742"/>
                <a:gd name="T25" fmla="*/ 169 h 606"/>
                <a:gd name="T26" fmla="*/ 1511 w 1742"/>
                <a:gd name="T27" fmla="*/ 211 h 606"/>
                <a:gd name="T28" fmla="*/ 1509 w 1742"/>
                <a:gd name="T29" fmla="*/ 234 h 606"/>
                <a:gd name="T30" fmla="*/ 1484 w 1742"/>
                <a:gd name="T31" fmla="*/ 252 h 606"/>
                <a:gd name="T32" fmla="*/ 1464 w 1742"/>
                <a:gd name="T33" fmla="*/ 267 h 606"/>
                <a:gd name="T34" fmla="*/ 1447 w 1742"/>
                <a:gd name="T35" fmla="*/ 281 h 606"/>
                <a:gd name="T36" fmla="*/ 1428 w 1742"/>
                <a:gd name="T37" fmla="*/ 298 h 606"/>
                <a:gd name="T38" fmla="*/ 1405 w 1742"/>
                <a:gd name="T39" fmla="*/ 318 h 606"/>
                <a:gd name="T40" fmla="*/ 1362 w 1742"/>
                <a:gd name="T41" fmla="*/ 327 h 606"/>
                <a:gd name="T42" fmla="*/ 1326 w 1742"/>
                <a:gd name="T43" fmla="*/ 343 h 606"/>
                <a:gd name="T44" fmla="*/ 1306 w 1742"/>
                <a:gd name="T45" fmla="*/ 364 h 606"/>
                <a:gd name="T46" fmla="*/ 1300 w 1742"/>
                <a:gd name="T47" fmla="*/ 393 h 606"/>
                <a:gd name="T48" fmla="*/ 1289 w 1742"/>
                <a:gd name="T49" fmla="*/ 416 h 606"/>
                <a:gd name="T50" fmla="*/ 1262 w 1742"/>
                <a:gd name="T51" fmla="*/ 417 h 606"/>
                <a:gd name="T52" fmla="*/ 1248 w 1742"/>
                <a:gd name="T53" fmla="*/ 489 h 606"/>
                <a:gd name="T54" fmla="*/ 832 w 1742"/>
                <a:gd name="T55" fmla="*/ 541 h 606"/>
                <a:gd name="T56" fmla="*/ 465 w 1742"/>
                <a:gd name="T57" fmla="*/ 572 h 606"/>
                <a:gd name="T58" fmla="*/ 1 w 1742"/>
                <a:gd name="T59" fmla="*/ 596 h 606"/>
                <a:gd name="T60" fmla="*/ 20 w 1742"/>
                <a:gd name="T61" fmla="*/ 584 h 606"/>
                <a:gd name="T62" fmla="*/ 29 w 1742"/>
                <a:gd name="T63" fmla="*/ 575 h 606"/>
                <a:gd name="T64" fmla="*/ 38 w 1742"/>
                <a:gd name="T65" fmla="*/ 560 h 606"/>
                <a:gd name="T66" fmla="*/ 28 w 1742"/>
                <a:gd name="T67" fmla="*/ 544 h 606"/>
                <a:gd name="T68" fmla="*/ 25 w 1742"/>
                <a:gd name="T69" fmla="*/ 532 h 606"/>
                <a:gd name="T70" fmla="*/ 38 w 1742"/>
                <a:gd name="T71" fmla="*/ 515 h 606"/>
                <a:gd name="T72" fmla="*/ 44 w 1742"/>
                <a:gd name="T73" fmla="*/ 482 h 606"/>
                <a:gd name="T74" fmla="*/ 49 w 1742"/>
                <a:gd name="T75" fmla="*/ 461 h 606"/>
                <a:gd name="T76" fmla="*/ 66 w 1742"/>
                <a:gd name="T77" fmla="*/ 439 h 606"/>
                <a:gd name="T78" fmla="*/ 60 w 1742"/>
                <a:gd name="T79" fmla="*/ 413 h 606"/>
                <a:gd name="T80" fmla="*/ 84 w 1742"/>
                <a:gd name="T81" fmla="*/ 408 h 606"/>
                <a:gd name="T82" fmla="*/ 96 w 1742"/>
                <a:gd name="T83" fmla="*/ 399 h 606"/>
                <a:gd name="T84" fmla="*/ 105 w 1742"/>
                <a:gd name="T85" fmla="*/ 392 h 606"/>
                <a:gd name="T86" fmla="*/ 121 w 1742"/>
                <a:gd name="T87" fmla="*/ 366 h 606"/>
                <a:gd name="T88" fmla="*/ 103 w 1742"/>
                <a:gd name="T89" fmla="*/ 349 h 606"/>
                <a:gd name="T90" fmla="*/ 102 w 1742"/>
                <a:gd name="T91" fmla="*/ 343 h 606"/>
                <a:gd name="T92" fmla="*/ 128 w 1742"/>
                <a:gd name="T93" fmla="*/ 296 h 606"/>
                <a:gd name="T94" fmla="*/ 141 w 1742"/>
                <a:gd name="T95" fmla="*/ 243 h 606"/>
                <a:gd name="T96" fmla="*/ 158 w 1742"/>
                <a:gd name="T97" fmla="*/ 216 h 606"/>
                <a:gd name="T98" fmla="*/ 432 w 1742"/>
                <a:gd name="T99" fmla="*/ 146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2"/>
                <a:gd name="T151" fmla="*/ 0 h 606"/>
                <a:gd name="T152" fmla="*/ 1742 w 1742"/>
                <a:gd name="T153" fmla="*/ 606 h 6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2" h="606">
                  <a:moveTo>
                    <a:pt x="475" y="150"/>
                  </a:moveTo>
                  <a:lnTo>
                    <a:pt x="590" y="137"/>
                  </a:lnTo>
                  <a:lnTo>
                    <a:pt x="727" y="123"/>
                  </a:lnTo>
                  <a:lnTo>
                    <a:pt x="736" y="126"/>
                  </a:lnTo>
                  <a:lnTo>
                    <a:pt x="752" y="117"/>
                  </a:lnTo>
                  <a:lnTo>
                    <a:pt x="872" y="114"/>
                  </a:lnTo>
                  <a:lnTo>
                    <a:pt x="1031" y="99"/>
                  </a:lnTo>
                  <a:lnTo>
                    <a:pt x="1101" y="93"/>
                  </a:lnTo>
                  <a:lnTo>
                    <a:pt x="1326" y="69"/>
                  </a:lnTo>
                  <a:lnTo>
                    <a:pt x="1328" y="63"/>
                  </a:lnTo>
                  <a:lnTo>
                    <a:pt x="1331" y="64"/>
                  </a:lnTo>
                  <a:lnTo>
                    <a:pt x="1670" y="16"/>
                  </a:lnTo>
                  <a:lnTo>
                    <a:pt x="1742" y="0"/>
                  </a:lnTo>
                  <a:lnTo>
                    <a:pt x="1735" y="7"/>
                  </a:lnTo>
                  <a:lnTo>
                    <a:pt x="1735" y="14"/>
                  </a:lnTo>
                  <a:lnTo>
                    <a:pt x="1732" y="22"/>
                  </a:lnTo>
                  <a:lnTo>
                    <a:pt x="1732" y="28"/>
                  </a:lnTo>
                  <a:lnTo>
                    <a:pt x="1738" y="35"/>
                  </a:lnTo>
                  <a:lnTo>
                    <a:pt x="1734" y="42"/>
                  </a:lnTo>
                  <a:lnTo>
                    <a:pt x="1731" y="53"/>
                  </a:lnTo>
                  <a:lnTo>
                    <a:pt x="1732" y="60"/>
                  </a:lnTo>
                  <a:lnTo>
                    <a:pt x="1738" y="67"/>
                  </a:lnTo>
                  <a:lnTo>
                    <a:pt x="1739" y="72"/>
                  </a:lnTo>
                  <a:lnTo>
                    <a:pt x="1731" y="73"/>
                  </a:lnTo>
                  <a:lnTo>
                    <a:pt x="1722" y="69"/>
                  </a:lnTo>
                  <a:lnTo>
                    <a:pt x="1713" y="72"/>
                  </a:lnTo>
                  <a:lnTo>
                    <a:pt x="1707" y="81"/>
                  </a:lnTo>
                  <a:lnTo>
                    <a:pt x="1705" y="84"/>
                  </a:lnTo>
                  <a:lnTo>
                    <a:pt x="1701" y="84"/>
                  </a:lnTo>
                  <a:lnTo>
                    <a:pt x="1682" y="135"/>
                  </a:lnTo>
                  <a:lnTo>
                    <a:pt x="1679" y="135"/>
                  </a:lnTo>
                  <a:lnTo>
                    <a:pt x="1675" y="143"/>
                  </a:lnTo>
                  <a:lnTo>
                    <a:pt x="1664" y="143"/>
                  </a:lnTo>
                  <a:lnTo>
                    <a:pt x="1661" y="137"/>
                  </a:lnTo>
                  <a:lnTo>
                    <a:pt x="1658" y="132"/>
                  </a:lnTo>
                  <a:lnTo>
                    <a:pt x="1646" y="134"/>
                  </a:lnTo>
                  <a:lnTo>
                    <a:pt x="1629" y="141"/>
                  </a:lnTo>
                  <a:lnTo>
                    <a:pt x="1617" y="147"/>
                  </a:lnTo>
                  <a:lnTo>
                    <a:pt x="1605" y="159"/>
                  </a:lnTo>
                  <a:lnTo>
                    <a:pt x="1610" y="162"/>
                  </a:lnTo>
                  <a:lnTo>
                    <a:pt x="1608" y="168"/>
                  </a:lnTo>
                  <a:lnTo>
                    <a:pt x="1607" y="174"/>
                  </a:lnTo>
                  <a:lnTo>
                    <a:pt x="1598" y="181"/>
                  </a:lnTo>
                  <a:lnTo>
                    <a:pt x="1592" y="187"/>
                  </a:lnTo>
                  <a:lnTo>
                    <a:pt x="1586" y="188"/>
                  </a:lnTo>
                  <a:lnTo>
                    <a:pt x="1579" y="193"/>
                  </a:lnTo>
                  <a:lnTo>
                    <a:pt x="1573" y="193"/>
                  </a:lnTo>
                  <a:lnTo>
                    <a:pt x="1570" y="187"/>
                  </a:lnTo>
                  <a:lnTo>
                    <a:pt x="1570" y="181"/>
                  </a:lnTo>
                  <a:lnTo>
                    <a:pt x="1568" y="175"/>
                  </a:lnTo>
                  <a:lnTo>
                    <a:pt x="1564" y="169"/>
                  </a:lnTo>
                  <a:lnTo>
                    <a:pt x="1561" y="169"/>
                  </a:lnTo>
                  <a:lnTo>
                    <a:pt x="1543" y="187"/>
                  </a:lnTo>
                  <a:lnTo>
                    <a:pt x="1534" y="193"/>
                  </a:lnTo>
                  <a:lnTo>
                    <a:pt x="1514" y="205"/>
                  </a:lnTo>
                  <a:lnTo>
                    <a:pt x="1511" y="211"/>
                  </a:lnTo>
                  <a:lnTo>
                    <a:pt x="1511" y="218"/>
                  </a:lnTo>
                  <a:lnTo>
                    <a:pt x="1514" y="225"/>
                  </a:lnTo>
                  <a:lnTo>
                    <a:pt x="1511" y="230"/>
                  </a:lnTo>
                  <a:lnTo>
                    <a:pt x="1509" y="234"/>
                  </a:lnTo>
                  <a:lnTo>
                    <a:pt x="1502" y="249"/>
                  </a:lnTo>
                  <a:lnTo>
                    <a:pt x="1497" y="253"/>
                  </a:lnTo>
                  <a:lnTo>
                    <a:pt x="1493" y="252"/>
                  </a:lnTo>
                  <a:lnTo>
                    <a:pt x="1484" y="252"/>
                  </a:lnTo>
                  <a:lnTo>
                    <a:pt x="1478" y="256"/>
                  </a:lnTo>
                  <a:lnTo>
                    <a:pt x="1471" y="258"/>
                  </a:lnTo>
                  <a:lnTo>
                    <a:pt x="1465" y="261"/>
                  </a:lnTo>
                  <a:lnTo>
                    <a:pt x="1464" y="267"/>
                  </a:lnTo>
                  <a:lnTo>
                    <a:pt x="1459" y="272"/>
                  </a:lnTo>
                  <a:lnTo>
                    <a:pt x="1453" y="274"/>
                  </a:lnTo>
                  <a:lnTo>
                    <a:pt x="1447" y="277"/>
                  </a:lnTo>
                  <a:lnTo>
                    <a:pt x="1447" y="281"/>
                  </a:lnTo>
                  <a:lnTo>
                    <a:pt x="1444" y="286"/>
                  </a:lnTo>
                  <a:lnTo>
                    <a:pt x="1440" y="290"/>
                  </a:lnTo>
                  <a:lnTo>
                    <a:pt x="1434" y="290"/>
                  </a:lnTo>
                  <a:lnTo>
                    <a:pt x="1428" y="298"/>
                  </a:lnTo>
                  <a:lnTo>
                    <a:pt x="1419" y="304"/>
                  </a:lnTo>
                  <a:lnTo>
                    <a:pt x="1412" y="307"/>
                  </a:lnTo>
                  <a:lnTo>
                    <a:pt x="1411" y="313"/>
                  </a:lnTo>
                  <a:lnTo>
                    <a:pt x="1405" y="318"/>
                  </a:lnTo>
                  <a:lnTo>
                    <a:pt x="1402" y="322"/>
                  </a:lnTo>
                  <a:lnTo>
                    <a:pt x="1390" y="325"/>
                  </a:lnTo>
                  <a:lnTo>
                    <a:pt x="1378" y="324"/>
                  </a:lnTo>
                  <a:lnTo>
                    <a:pt x="1362" y="327"/>
                  </a:lnTo>
                  <a:lnTo>
                    <a:pt x="1347" y="330"/>
                  </a:lnTo>
                  <a:lnTo>
                    <a:pt x="1340" y="337"/>
                  </a:lnTo>
                  <a:lnTo>
                    <a:pt x="1335" y="343"/>
                  </a:lnTo>
                  <a:lnTo>
                    <a:pt x="1326" y="343"/>
                  </a:lnTo>
                  <a:lnTo>
                    <a:pt x="1322" y="351"/>
                  </a:lnTo>
                  <a:lnTo>
                    <a:pt x="1318" y="355"/>
                  </a:lnTo>
                  <a:lnTo>
                    <a:pt x="1313" y="360"/>
                  </a:lnTo>
                  <a:lnTo>
                    <a:pt x="1306" y="364"/>
                  </a:lnTo>
                  <a:lnTo>
                    <a:pt x="1303" y="370"/>
                  </a:lnTo>
                  <a:lnTo>
                    <a:pt x="1300" y="377"/>
                  </a:lnTo>
                  <a:lnTo>
                    <a:pt x="1303" y="388"/>
                  </a:lnTo>
                  <a:lnTo>
                    <a:pt x="1300" y="393"/>
                  </a:lnTo>
                  <a:lnTo>
                    <a:pt x="1300" y="404"/>
                  </a:lnTo>
                  <a:lnTo>
                    <a:pt x="1301" y="407"/>
                  </a:lnTo>
                  <a:lnTo>
                    <a:pt x="1295" y="414"/>
                  </a:lnTo>
                  <a:lnTo>
                    <a:pt x="1289" y="416"/>
                  </a:lnTo>
                  <a:lnTo>
                    <a:pt x="1282" y="422"/>
                  </a:lnTo>
                  <a:lnTo>
                    <a:pt x="1273" y="423"/>
                  </a:lnTo>
                  <a:lnTo>
                    <a:pt x="1266" y="419"/>
                  </a:lnTo>
                  <a:lnTo>
                    <a:pt x="1262" y="417"/>
                  </a:lnTo>
                  <a:lnTo>
                    <a:pt x="1257" y="425"/>
                  </a:lnTo>
                  <a:lnTo>
                    <a:pt x="1250" y="433"/>
                  </a:lnTo>
                  <a:lnTo>
                    <a:pt x="1250" y="488"/>
                  </a:lnTo>
                  <a:lnTo>
                    <a:pt x="1248" y="489"/>
                  </a:lnTo>
                  <a:lnTo>
                    <a:pt x="986" y="524"/>
                  </a:lnTo>
                  <a:lnTo>
                    <a:pt x="980" y="525"/>
                  </a:lnTo>
                  <a:lnTo>
                    <a:pt x="899" y="534"/>
                  </a:lnTo>
                  <a:lnTo>
                    <a:pt x="832" y="541"/>
                  </a:lnTo>
                  <a:lnTo>
                    <a:pt x="718" y="553"/>
                  </a:lnTo>
                  <a:lnTo>
                    <a:pt x="652" y="557"/>
                  </a:lnTo>
                  <a:lnTo>
                    <a:pt x="543" y="566"/>
                  </a:lnTo>
                  <a:lnTo>
                    <a:pt x="465" y="572"/>
                  </a:lnTo>
                  <a:lnTo>
                    <a:pt x="441" y="574"/>
                  </a:lnTo>
                  <a:lnTo>
                    <a:pt x="0" y="606"/>
                  </a:lnTo>
                  <a:lnTo>
                    <a:pt x="0" y="602"/>
                  </a:lnTo>
                  <a:lnTo>
                    <a:pt x="1" y="596"/>
                  </a:lnTo>
                  <a:lnTo>
                    <a:pt x="7" y="596"/>
                  </a:lnTo>
                  <a:lnTo>
                    <a:pt x="13" y="597"/>
                  </a:lnTo>
                  <a:lnTo>
                    <a:pt x="16" y="591"/>
                  </a:lnTo>
                  <a:lnTo>
                    <a:pt x="20" y="584"/>
                  </a:lnTo>
                  <a:lnTo>
                    <a:pt x="20" y="580"/>
                  </a:lnTo>
                  <a:lnTo>
                    <a:pt x="23" y="575"/>
                  </a:lnTo>
                  <a:lnTo>
                    <a:pt x="26" y="572"/>
                  </a:lnTo>
                  <a:lnTo>
                    <a:pt x="29" y="575"/>
                  </a:lnTo>
                  <a:lnTo>
                    <a:pt x="37" y="574"/>
                  </a:lnTo>
                  <a:lnTo>
                    <a:pt x="41" y="571"/>
                  </a:lnTo>
                  <a:lnTo>
                    <a:pt x="41" y="566"/>
                  </a:lnTo>
                  <a:lnTo>
                    <a:pt x="38" y="560"/>
                  </a:lnTo>
                  <a:lnTo>
                    <a:pt x="38" y="554"/>
                  </a:lnTo>
                  <a:lnTo>
                    <a:pt x="35" y="550"/>
                  </a:lnTo>
                  <a:lnTo>
                    <a:pt x="32" y="542"/>
                  </a:lnTo>
                  <a:lnTo>
                    <a:pt x="28" y="544"/>
                  </a:lnTo>
                  <a:lnTo>
                    <a:pt x="23" y="542"/>
                  </a:lnTo>
                  <a:lnTo>
                    <a:pt x="20" y="538"/>
                  </a:lnTo>
                  <a:lnTo>
                    <a:pt x="20" y="532"/>
                  </a:lnTo>
                  <a:lnTo>
                    <a:pt x="25" y="532"/>
                  </a:lnTo>
                  <a:lnTo>
                    <a:pt x="26" y="528"/>
                  </a:lnTo>
                  <a:lnTo>
                    <a:pt x="29" y="528"/>
                  </a:lnTo>
                  <a:lnTo>
                    <a:pt x="32" y="524"/>
                  </a:lnTo>
                  <a:lnTo>
                    <a:pt x="38" y="515"/>
                  </a:lnTo>
                  <a:lnTo>
                    <a:pt x="38" y="506"/>
                  </a:lnTo>
                  <a:lnTo>
                    <a:pt x="44" y="497"/>
                  </a:lnTo>
                  <a:lnTo>
                    <a:pt x="47" y="486"/>
                  </a:lnTo>
                  <a:lnTo>
                    <a:pt x="44" y="482"/>
                  </a:lnTo>
                  <a:lnTo>
                    <a:pt x="41" y="475"/>
                  </a:lnTo>
                  <a:lnTo>
                    <a:pt x="43" y="466"/>
                  </a:lnTo>
                  <a:lnTo>
                    <a:pt x="46" y="464"/>
                  </a:lnTo>
                  <a:lnTo>
                    <a:pt x="49" y="461"/>
                  </a:lnTo>
                  <a:lnTo>
                    <a:pt x="53" y="461"/>
                  </a:lnTo>
                  <a:lnTo>
                    <a:pt x="60" y="454"/>
                  </a:lnTo>
                  <a:lnTo>
                    <a:pt x="63" y="448"/>
                  </a:lnTo>
                  <a:lnTo>
                    <a:pt x="66" y="439"/>
                  </a:lnTo>
                  <a:lnTo>
                    <a:pt x="60" y="435"/>
                  </a:lnTo>
                  <a:lnTo>
                    <a:pt x="57" y="426"/>
                  </a:lnTo>
                  <a:lnTo>
                    <a:pt x="57" y="419"/>
                  </a:lnTo>
                  <a:lnTo>
                    <a:pt x="60" y="413"/>
                  </a:lnTo>
                  <a:lnTo>
                    <a:pt x="66" y="410"/>
                  </a:lnTo>
                  <a:lnTo>
                    <a:pt x="73" y="408"/>
                  </a:lnTo>
                  <a:lnTo>
                    <a:pt x="79" y="410"/>
                  </a:lnTo>
                  <a:lnTo>
                    <a:pt x="84" y="408"/>
                  </a:lnTo>
                  <a:lnTo>
                    <a:pt x="88" y="405"/>
                  </a:lnTo>
                  <a:lnTo>
                    <a:pt x="88" y="402"/>
                  </a:lnTo>
                  <a:lnTo>
                    <a:pt x="91" y="402"/>
                  </a:lnTo>
                  <a:lnTo>
                    <a:pt x="96" y="399"/>
                  </a:lnTo>
                  <a:lnTo>
                    <a:pt x="96" y="395"/>
                  </a:lnTo>
                  <a:lnTo>
                    <a:pt x="99" y="393"/>
                  </a:lnTo>
                  <a:lnTo>
                    <a:pt x="102" y="395"/>
                  </a:lnTo>
                  <a:lnTo>
                    <a:pt x="105" y="392"/>
                  </a:lnTo>
                  <a:lnTo>
                    <a:pt x="108" y="389"/>
                  </a:lnTo>
                  <a:lnTo>
                    <a:pt x="114" y="383"/>
                  </a:lnTo>
                  <a:lnTo>
                    <a:pt x="121" y="370"/>
                  </a:lnTo>
                  <a:lnTo>
                    <a:pt x="121" y="366"/>
                  </a:lnTo>
                  <a:lnTo>
                    <a:pt x="119" y="363"/>
                  </a:lnTo>
                  <a:lnTo>
                    <a:pt x="114" y="358"/>
                  </a:lnTo>
                  <a:lnTo>
                    <a:pt x="106" y="354"/>
                  </a:lnTo>
                  <a:lnTo>
                    <a:pt x="103" y="349"/>
                  </a:lnTo>
                  <a:lnTo>
                    <a:pt x="103" y="346"/>
                  </a:lnTo>
                  <a:lnTo>
                    <a:pt x="100" y="345"/>
                  </a:lnTo>
                  <a:lnTo>
                    <a:pt x="102" y="343"/>
                  </a:lnTo>
                  <a:lnTo>
                    <a:pt x="105" y="340"/>
                  </a:lnTo>
                  <a:lnTo>
                    <a:pt x="112" y="325"/>
                  </a:lnTo>
                  <a:lnTo>
                    <a:pt x="118" y="314"/>
                  </a:lnTo>
                  <a:lnTo>
                    <a:pt x="128" y="296"/>
                  </a:lnTo>
                  <a:lnTo>
                    <a:pt x="132" y="283"/>
                  </a:lnTo>
                  <a:lnTo>
                    <a:pt x="137" y="277"/>
                  </a:lnTo>
                  <a:lnTo>
                    <a:pt x="141" y="252"/>
                  </a:lnTo>
                  <a:lnTo>
                    <a:pt x="141" y="243"/>
                  </a:lnTo>
                  <a:lnTo>
                    <a:pt x="150" y="224"/>
                  </a:lnTo>
                  <a:lnTo>
                    <a:pt x="156" y="218"/>
                  </a:lnTo>
                  <a:lnTo>
                    <a:pt x="158" y="211"/>
                  </a:lnTo>
                  <a:lnTo>
                    <a:pt x="158" y="216"/>
                  </a:lnTo>
                  <a:lnTo>
                    <a:pt x="426" y="190"/>
                  </a:lnTo>
                  <a:lnTo>
                    <a:pt x="433" y="187"/>
                  </a:lnTo>
                  <a:lnTo>
                    <a:pt x="439" y="181"/>
                  </a:lnTo>
                  <a:lnTo>
                    <a:pt x="432" y="146"/>
                  </a:lnTo>
                  <a:lnTo>
                    <a:pt x="465" y="144"/>
                  </a:lnTo>
                  <a:lnTo>
                    <a:pt x="477" y="144"/>
                  </a:lnTo>
                  <a:lnTo>
                    <a:pt x="475" y="150"/>
                  </a:lnTo>
                </a:path>
              </a:pathLst>
            </a:custGeom>
            <a:solidFill>
              <a:srgbClr val="7A8CB0"/>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63" name="Freeform 216"/>
            <p:cNvSpPr>
              <a:spLocks/>
            </p:cNvSpPr>
            <p:nvPr/>
          </p:nvSpPr>
          <p:spPr bwMode="auto">
            <a:xfrm>
              <a:off x="2058886" y="4381435"/>
              <a:ext cx="286415" cy="250484"/>
            </a:xfrm>
            <a:custGeom>
              <a:avLst/>
              <a:gdLst>
                <a:gd name="T0" fmla="*/ 51 w 1033"/>
                <a:gd name="T1" fmla="*/ 788 h 927"/>
                <a:gd name="T2" fmla="*/ 75 w 1033"/>
                <a:gd name="T3" fmla="*/ 791 h 927"/>
                <a:gd name="T4" fmla="*/ 133 w 1033"/>
                <a:gd name="T5" fmla="*/ 790 h 927"/>
                <a:gd name="T6" fmla="*/ 449 w 1033"/>
                <a:gd name="T7" fmla="*/ 918 h 927"/>
                <a:gd name="T8" fmla="*/ 761 w 1033"/>
                <a:gd name="T9" fmla="*/ 899 h 927"/>
                <a:gd name="T10" fmla="*/ 773 w 1033"/>
                <a:gd name="T11" fmla="*/ 872 h 927"/>
                <a:gd name="T12" fmla="*/ 771 w 1033"/>
                <a:gd name="T13" fmla="*/ 860 h 927"/>
                <a:gd name="T14" fmla="*/ 773 w 1033"/>
                <a:gd name="T15" fmla="*/ 837 h 927"/>
                <a:gd name="T16" fmla="*/ 760 w 1033"/>
                <a:gd name="T17" fmla="*/ 816 h 927"/>
                <a:gd name="T18" fmla="*/ 776 w 1033"/>
                <a:gd name="T19" fmla="*/ 795 h 927"/>
                <a:gd name="T20" fmla="*/ 754 w 1033"/>
                <a:gd name="T21" fmla="*/ 782 h 927"/>
                <a:gd name="T22" fmla="*/ 744 w 1033"/>
                <a:gd name="T23" fmla="*/ 761 h 927"/>
                <a:gd name="T24" fmla="*/ 770 w 1033"/>
                <a:gd name="T25" fmla="*/ 737 h 927"/>
                <a:gd name="T26" fmla="*/ 783 w 1033"/>
                <a:gd name="T27" fmla="*/ 704 h 927"/>
                <a:gd name="T28" fmla="*/ 770 w 1033"/>
                <a:gd name="T29" fmla="*/ 695 h 927"/>
                <a:gd name="T30" fmla="*/ 770 w 1033"/>
                <a:gd name="T31" fmla="*/ 674 h 927"/>
                <a:gd name="T32" fmla="*/ 785 w 1033"/>
                <a:gd name="T33" fmla="*/ 658 h 927"/>
                <a:gd name="T34" fmla="*/ 788 w 1033"/>
                <a:gd name="T35" fmla="*/ 643 h 927"/>
                <a:gd name="T36" fmla="*/ 798 w 1033"/>
                <a:gd name="T37" fmla="*/ 643 h 927"/>
                <a:gd name="T38" fmla="*/ 797 w 1033"/>
                <a:gd name="T39" fmla="*/ 632 h 927"/>
                <a:gd name="T40" fmla="*/ 785 w 1033"/>
                <a:gd name="T41" fmla="*/ 618 h 927"/>
                <a:gd name="T42" fmla="*/ 801 w 1033"/>
                <a:gd name="T43" fmla="*/ 611 h 927"/>
                <a:gd name="T44" fmla="*/ 813 w 1033"/>
                <a:gd name="T45" fmla="*/ 603 h 927"/>
                <a:gd name="T46" fmla="*/ 815 w 1033"/>
                <a:gd name="T47" fmla="*/ 576 h 927"/>
                <a:gd name="T48" fmla="*/ 841 w 1033"/>
                <a:gd name="T49" fmla="*/ 567 h 927"/>
                <a:gd name="T50" fmla="*/ 853 w 1033"/>
                <a:gd name="T51" fmla="*/ 544 h 927"/>
                <a:gd name="T52" fmla="*/ 859 w 1033"/>
                <a:gd name="T53" fmla="*/ 518 h 927"/>
                <a:gd name="T54" fmla="*/ 868 w 1033"/>
                <a:gd name="T55" fmla="*/ 502 h 927"/>
                <a:gd name="T56" fmla="*/ 881 w 1033"/>
                <a:gd name="T57" fmla="*/ 471 h 927"/>
                <a:gd name="T58" fmla="*/ 881 w 1033"/>
                <a:gd name="T59" fmla="*/ 447 h 927"/>
                <a:gd name="T60" fmla="*/ 885 w 1033"/>
                <a:gd name="T61" fmla="*/ 437 h 927"/>
                <a:gd name="T62" fmla="*/ 901 w 1033"/>
                <a:gd name="T63" fmla="*/ 426 h 927"/>
                <a:gd name="T64" fmla="*/ 919 w 1033"/>
                <a:gd name="T65" fmla="*/ 416 h 927"/>
                <a:gd name="T66" fmla="*/ 918 w 1033"/>
                <a:gd name="T67" fmla="*/ 398 h 927"/>
                <a:gd name="T68" fmla="*/ 913 w 1033"/>
                <a:gd name="T69" fmla="*/ 375 h 927"/>
                <a:gd name="T70" fmla="*/ 932 w 1033"/>
                <a:gd name="T71" fmla="*/ 363 h 927"/>
                <a:gd name="T72" fmla="*/ 941 w 1033"/>
                <a:gd name="T73" fmla="*/ 354 h 927"/>
                <a:gd name="T74" fmla="*/ 950 w 1033"/>
                <a:gd name="T75" fmla="*/ 339 h 927"/>
                <a:gd name="T76" fmla="*/ 940 w 1033"/>
                <a:gd name="T77" fmla="*/ 323 h 927"/>
                <a:gd name="T78" fmla="*/ 937 w 1033"/>
                <a:gd name="T79" fmla="*/ 311 h 927"/>
                <a:gd name="T80" fmla="*/ 950 w 1033"/>
                <a:gd name="T81" fmla="*/ 294 h 927"/>
                <a:gd name="T82" fmla="*/ 956 w 1033"/>
                <a:gd name="T83" fmla="*/ 261 h 927"/>
                <a:gd name="T84" fmla="*/ 961 w 1033"/>
                <a:gd name="T85" fmla="*/ 240 h 927"/>
                <a:gd name="T86" fmla="*/ 978 w 1033"/>
                <a:gd name="T87" fmla="*/ 218 h 927"/>
                <a:gd name="T88" fmla="*/ 972 w 1033"/>
                <a:gd name="T89" fmla="*/ 192 h 927"/>
                <a:gd name="T90" fmla="*/ 996 w 1033"/>
                <a:gd name="T91" fmla="*/ 187 h 927"/>
                <a:gd name="T92" fmla="*/ 1008 w 1033"/>
                <a:gd name="T93" fmla="*/ 178 h 927"/>
                <a:gd name="T94" fmla="*/ 1017 w 1033"/>
                <a:gd name="T95" fmla="*/ 171 h 927"/>
                <a:gd name="T96" fmla="*/ 1033 w 1033"/>
                <a:gd name="T97" fmla="*/ 145 h 927"/>
                <a:gd name="T98" fmla="*/ 1015 w 1033"/>
                <a:gd name="T99" fmla="*/ 128 h 927"/>
                <a:gd name="T100" fmla="*/ 881 w 1033"/>
                <a:gd name="T101" fmla="*/ 131 h 927"/>
                <a:gd name="T102" fmla="*/ 893 w 1033"/>
                <a:gd name="T103" fmla="*/ 109 h 927"/>
                <a:gd name="T104" fmla="*/ 919 w 1033"/>
                <a:gd name="T105" fmla="*/ 77 h 927"/>
                <a:gd name="T106" fmla="*/ 938 w 1033"/>
                <a:gd name="T107" fmla="*/ 57 h 927"/>
                <a:gd name="T108" fmla="*/ 929 w 1033"/>
                <a:gd name="T109" fmla="*/ 29 h 927"/>
                <a:gd name="T110" fmla="*/ 919 w 1033"/>
                <a:gd name="T111" fmla="*/ 12 h 927"/>
                <a:gd name="T112" fmla="*/ 918 w 1033"/>
                <a:gd name="T113" fmla="*/ 0 h 927"/>
                <a:gd name="T114" fmla="*/ 912 w 1033"/>
                <a:gd name="T115" fmla="*/ 6 h 927"/>
                <a:gd name="T116" fmla="*/ 766 w 1033"/>
                <a:gd name="T117" fmla="*/ 13 h 927"/>
                <a:gd name="T118" fmla="*/ 256 w 1033"/>
                <a:gd name="T119" fmla="*/ 34 h 927"/>
                <a:gd name="T120" fmla="*/ 41 w 1033"/>
                <a:gd name="T121" fmla="*/ 309 h 927"/>
                <a:gd name="T122" fmla="*/ 38 w 1033"/>
                <a:gd name="T123" fmla="*/ 770 h 9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33"/>
                <a:gd name="T187" fmla="*/ 0 h 927"/>
                <a:gd name="T188" fmla="*/ 1033 w 1033"/>
                <a:gd name="T189" fmla="*/ 927 h 9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33" h="927">
                  <a:moveTo>
                    <a:pt x="38" y="770"/>
                  </a:moveTo>
                  <a:lnTo>
                    <a:pt x="41" y="781"/>
                  </a:lnTo>
                  <a:lnTo>
                    <a:pt x="45" y="785"/>
                  </a:lnTo>
                  <a:lnTo>
                    <a:pt x="51" y="788"/>
                  </a:lnTo>
                  <a:lnTo>
                    <a:pt x="60" y="793"/>
                  </a:lnTo>
                  <a:lnTo>
                    <a:pt x="69" y="790"/>
                  </a:lnTo>
                  <a:lnTo>
                    <a:pt x="72" y="791"/>
                  </a:lnTo>
                  <a:lnTo>
                    <a:pt x="75" y="791"/>
                  </a:lnTo>
                  <a:lnTo>
                    <a:pt x="97" y="790"/>
                  </a:lnTo>
                  <a:lnTo>
                    <a:pt x="108" y="787"/>
                  </a:lnTo>
                  <a:lnTo>
                    <a:pt x="130" y="787"/>
                  </a:lnTo>
                  <a:lnTo>
                    <a:pt x="133" y="790"/>
                  </a:lnTo>
                  <a:lnTo>
                    <a:pt x="137" y="927"/>
                  </a:lnTo>
                  <a:lnTo>
                    <a:pt x="139" y="927"/>
                  </a:lnTo>
                  <a:lnTo>
                    <a:pt x="258" y="922"/>
                  </a:lnTo>
                  <a:lnTo>
                    <a:pt x="449" y="918"/>
                  </a:lnTo>
                  <a:lnTo>
                    <a:pt x="571" y="915"/>
                  </a:lnTo>
                  <a:lnTo>
                    <a:pt x="758" y="907"/>
                  </a:lnTo>
                  <a:lnTo>
                    <a:pt x="758" y="904"/>
                  </a:lnTo>
                  <a:lnTo>
                    <a:pt x="761" y="899"/>
                  </a:lnTo>
                  <a:lnTo>
                    <a:pt x="766" y="894"/>
                  </a:lnTo>
                  <a:lnTo>
                    <a:pt x="764" y="890"/>
                  </a:lnTo>
                  <a:lnTo>
                    <a:pt x="761" y="887"/>
                  </a:lnTo>
                  <a:lnTo>
                    <a:pt x="773" y="872"/>
                  </a:lnTo>
                  <a:lnTo>
                    <a:pt x="776" y="871"/>
                  </a:lnTo>
                  <a:lnTo>
                    <a:pt x="774" y="866"/>
                  </a:lnTo>
                  <a:lnTo>
                    <a:pt x="773" y="863"/>
                  </a:lnTo>
                  <a:lnTo>
                    <a:pt x="771" y="860"/>
                  </a:lnTo>
                  <a:lnTo>
                    <a:pt x="771" y="857"/>
                  </a:lnTo>
                  <a:lnTo>
                    <a:pt x="771" y="854"/>
                  </a:lnTo>
                  <a:lnTo>
                    <a:pt x="776" y="844"/>
                  </a:lnTo>
                  <a:lnTo>
                    <a:pt x="773" y="837"/>
                  </a:lnTo>
                  <a:lnTo>
                    <a:pt x="764" y="834"/>
                  </a:lnTo>
                  <a:lnTo>
                    <a:pt x="760" y="828"/>
                  </a:lnTo>
                  <a:lnTo>
                    <a:pt x="760" y="820"/>
                  </a:lnTo>
                  <a:lnTo>
                    <a:pt x="760" y="816"/>
                  </a:lnTo>
                  <a:lnTo>
                    <a:pt x="766" y="811"/>
                  </a:lnTo>
                  <a:lnTo>
                    <a:pt x="773" y="807"/>
                  </a:lnTo>
                  <a:lnTo>
                    <a:pt x="776" y="800"/>
                  </a:lnTo>
                  <a:lnTo>
                    <a:pt x="776" y="795"/>
                  </a:lnTo>
                  <a:lnTo>
                    <a:pt x="771" y="793"/>
                  </a:lnTo>
                  <a:lnTo>
                    <a:pt x="760" y="790"/>
                  </a:lnTo>
                  <a:lnTo>
                    <a:pt x="758" y="787"/>
                  </a:lnTo>
                  <a:lnTo>
                    <a:pt x="754" y="782"/>
                  </a:lnTo>
                  <a:lnTo>
                    <a:pt x="748" y="781"/>
                  </a:lnTo>
                  <a:lnTo>
                    <a:pt x="748" y="778"/>
                  </a:lnTo>
                  <a:lnTo>
                    <a:pt x="745" y="775"/>
                  </a:lnTo>
                  <a:lnTo>
                    <a:pt x="744" y="761"/>
                  </a:lnTo>
                  <a:lnTo>
                    <a:pt x="748" y="757"/>
                  </a:lnTo>
                  <a:lnTo>
                    <a:pt x="750" y="749"/>
                  </a:lnTo>
                  <a:lnTo>
                    <a:pt x="766" y="739"/>
                  </a:lnTo>
                  <a:lnTo>
                    <a:pt x="770" y="737"/>
                  </a:lnTo>
                  <a:lnTo>
                    <a:pt x="774" y="734"/>
                  </a:lnTo>
                  <a:lnTo>
                    <a:pt x="777" y="728"/>
                  </a:lnTo>
                  <a:lnTo>
                    <a:pt x="780" y="719"/>
                  </a:lnTo>
                  <a:lnTo>
                    <a:pt x="783" y="704"/>
                  </a:lnTo>
                  <a:lnTo>
                    <a:pt x="780" y="699"/>
                  </a:lnTo>
                  <a:lnTo>
                    <a:pt x="779" y="698"/>
                  </a:lnTo>
                  <a:lnTo>
                    <a:pt x="770" y="699"/>
                  </a:lnTo>
                  <a:lnTo>
                    <a:pt x="770" y="695"/>
                  </a:lnTo>
                  <a:lnTo>
                    <a:pt x="767" y="692"/>
                  </a:lnTo>
                  <a:lnTo>
                    <a:pt x="766" y="685"/>
                  </a:lnTo>
                  <a:lnTo>
                    <a:pt x="767" y="680"/>
                  </a:lnTo>
                  <a:lnTo>
                    <a:pt x="770" y="674"/>
                  </a:lnTo>
                  <a:lnTo>
                    <a:pt x="774" y="670"/>
                  </a:lnTo>
                  <a:lnTo>
                    <a:pt x="776" y="667"/>
                  </a:lnTo>
                  <a:lnTo>
                    <a:pt x="780" y="658"/>
                  </a:lnTo>
                  <a:lnTo>
                    <a:pt x="785" y="658"/>
                  </a:lnTo>
                  <a:lnTo>
                    <a:pt x="786" y="655"/>
                  </a:lnTo>
                  <a:lnTo>
                    <a:pt x="785" y="652"/>
                  </a:lnTo>
                  <a:lnTo>
                    <a:pt x="786" y="648"/>
                  </a:lnTo>
                  <a:lnTo>
                    <a:pt x="788" y="643"/>
                  </a:lnTo>
                  <a:lnTo>
                    <a:pt x="792" y="642"/>
                  </a:lnTo>
                  <a:lnTo>
                    <a:pt x="792" y="645"/>
                  </a:lnTo>
                  <a:lnTo>
                    <a:pt x="795" y="645"/>
                  </a:lnTo>
                  <a:lnTo>
                    <a:pt x="798" y="643"/>
                  </a:lnTo>
                  <a:lnTo>
                    <a:pt x="800" y="639"/>
                  </a:lnTo>
                  <a:lnTo>
                    <a:pt x="798" y="636"/>
                  </a:lnTo>
                  <a:lnTo>
                    <a:pt x="795" y="633"/>
                  </a:lnTo>
                  <a:lnTo>
                    <a:pt x="797" y="632"/>
                  </a:lnTo>
                  <a:lnTo>
                    <a:pt x="797" y="630"/>
                  </a:lnTo>
                  <a:lnTo>
                    <a:pt x="792" y="627"/>
                  </a:lnTo>
                  <a:lnTo>
                    <a:pt x="788" y="621"/>
                  </a:lnTo>
                  <a:lnTo>
                    <a:pt x="785" y="618"/>
                  </a:lnTo>
                  <a:lnTo>
                    <a:pt x="786" y="614"/>
                  </a:lnTo>
                  <a:lnTo>
                    <a:pt x="791" y="609"/>
                  </a:lnTo>
                  <a:lnTo>
                    <a:pt x="795" y="609"/>
                  </a:lnTo>
                  <a:lnTo>
                    <a:pt x="801" y="611"/>
                  </a:lnTo>
                  <a:lnTo>
                    <a:pt x="809" y="615"/>
                  </a:lnTo>
                  <a:lnTo>
                    <a:pt x="816" y="611"/>
                  </a:lnTo>
                  <a:lnTo>
                    <a:pt x="818" y="606"/>
                  </a:lnTo>
                  <a:lnTo>
                    <a:pt x="813" y="603"/>
                  </a:lnTo>
                  <a:lnTo>
                    <a:pt x="807" y="595"/>
                  </a:lnTo>
                  <a:lnTo>
                    <a:pt x="809" y="589"/>
                  </a:lnTo>
                  <a:lnTo>
                    <a:pt x="810" y="583"/>
                  </a:lnTo>
                  <a:lnTo>
                    <a:pt x="815" y="576"/>
                  </a:lnTo>
                  <a:lnTo>
                    <a:pt x="822" y="574"/>
                  </a:lnTo>
                  <a:lnTo>
                    <a:pt x="827" y="576"/>
                  </a:lnTo>
                  <a:lnTo>
                    <a:pt x="829" y="570"/>
                  </a:lnTo>
                  <a:lnTo>
                    <a:pt x="841" y="567"/>
                  </a:lnTo>
                  <a:lnTo>
                    <a:pt x="847" y="561"/>
                  </a:lnTo>
                  <a:lnTo>
                    <a:pt x="847" y="553"/>
                  </a:lnTo>
                  <a:lnTo>
                    <a:pt x="850" y="549"/>
                  </a:lnTo>
                  <a:lnTo>
                    <a:pt x="853" y="544"/>
                  </a:lnTo>
                  <a:lnTo>
                    <a:pt x="857" y="541"/>
                  </a:lnTo>
                  <a:lnTo>
                    <a:pt x="860" y="535"/>
                  </a:lnTo>
                  <a:lnTo>
                    <a:pt x="859" y="525"/>
                  </a:lnTo>
                  <a:lnTo>
                    <a:pt x="859" y="518"/>
                  </a:lnTo>
                  <a:lnTo>
                    <a:pt x="859" y="512"/>
                  </a:lnTo>
                  <a:lnTo>
                    <a:pt x="862" y="509"/>
                  </a:lnTo>
                  <a:lnTo>
                    <a:pt x="866" y="505"/>
                  </a:lnTo>
                  <a:lnTo>
                    <a:pt x="868" y="502"/>
                  </a:lnTo>
                  <a:lnTo>
                    <a:pt x="869" y="485"/>
                  </a:lnTo>
                  <a:lnTo>
                    <a:pt x="876" y="482"/>
                  </a:lnTo>
                  <a:lnTo>
                    <a:pt x="881" y="476"/>
                  </a:lnTo>
                  <a:lnTo>
                    <a:pt x="881" y="471"/>
                  </a:lnTo>
                  <a:lnTo>
                    <a:pt x="881" y="462"/>
                  </a:lnTo>
                  <a:lnTo>
                    <a:pt x="882" y="453"/>
                  </a:lnTo>
                  <a:lnTo>
                    <a:pt x="884" y="450"/>
                  </a:lnTo>
                  <a:lnTo>
                    <a:pt x="881" y="447"/>
                  </a:lnTo>
                  <a:lnTo>
                    <a:pt x="881" y="446"/>
                  </a:lnTo>
                  <a:lnTo>
                    <a:pt x="881" y="441"/>
                  </a:lnTo>
                  <a:lnTo>
                    <a:pt x="882" y="437"/>
                  </a:lnTo>
                  <a:lnTo>
                    <a:pt x="885" y="437"/>
                  </a:lnTo>
                  <a:lnTo>
                    <a:pt x="884" y="435"/>
                  </a:lnTo>
                  <a:lnTo>
                    <a:pt x="888" y="432"/>
                  </a:lnTo>
                  <a:lnTo>
                    <a:pt x="893" y="429"/>
                  </a:lnTo>
                  <a:lnTo>
                    <a:pt x="901" y="426"/>
                  </a:lnTo>
                  <a:lnTo>
                    <a:pt x="907" y="425"/>
                  </a:lnTo>
                  <a:lnTo>
                    <a:pt x="913" y="423"/>
                  </a:lnTo>
                  <a:lnTo>
                    <a:pt x="916" y="418"/>
                  </a:lnTo>
                  <a:lnTo>
                    <a:pt x="919" y="416"/>
                  </a:lnTo>
                  <a:lnTo>
                    <a:pt x="926" y="410"/>
                  </a:lnTo>
                  <a:lnTo>
                    <a:pt x="928" y="403"/>
                  </a:lnTo>
                  <a:lnTo>
                    <a:pt x="925" y="398"/>
                  </a:lnTo>
                  <a:lnTo>
                    <a:pt x="918" y="398"/>
                  </a:lnTo>
                  <a:lnTo>
                    <a:pt x="913" y="391"/>
                  </a:lnTo>
                  <a:lnTo>
                    <a:pt x="912" y="385"/>
                  </a:lnTo>
                  <a:lnTo>
                    <a:pt x="912" y="381"/>
                  </a:lnTo>
                  <a:lnTo>
                    <a:pt x="913" y="375"/>
                  </a:lnTo>
                  <a:lnTo>
                    <a:pt x="919" y="375"/>
                  </a:lnTo>
                  <a:lnTo>
                    <a:pt x="925" y="376"/>
                  </a:lnTo>
                  <a:lnTo>
                    <a:pt x="928" y="370"/>
                  </a:lnTo>
                  <a:lnTo>
                    <a:pt x="932" y="363"/>
                  </a:lnTo>
                  <a:lnTo>
                    <a:pt x="932" y="359"/>
                  </a:lnTo>
                  <a:lnTo>
                    <a:pt x="935" y="354"/>
                  </a:lnTo>
                  <a:lnTo>
                    <a:pt x="938" y="351"/>
                  </a:lnTo>
                  <a:lnTo>
                    <a:pt x="941" y="354"/>
                  </a:lnTo>
                  <a:lnTo>
                    <a:pt x="949" y="353"/>
                  </a:lnTo>
                  <a:lnTo>
                    <a:pt x="953" y="350"/>
                  </a:lnTo>
                  <a:lnTo>
                    <a:pt x="953" y="345"/>
                  </a:lnTo>
                  <a:lnTo>
                    <a:pt x="950" y="339"/>
                  </a:lnTo>
                  <a:lnTo>
                    <a:pt x="950" y="333"/>
                  </a:lnTo>
                  <a:lnTo>
                    <a:pt x="947" y="329"/>
                  </a:lnTo>
                  <a:lnTo>
                    <a:pt x="944" y="321"/>
                  </a:lnTo>
                  <a:lnTo>
                    <a:pt x="940" y="323"/>
                  </a:lnTo>
                  <a:lnTo>
                    <a:pt x="935" y="321"/>
                  </a:lnTo>
                  <a:lnTo>
                    <a:pt x="932" y="317"/>
                  </a:lnTo>
                  <a:lnTo>
                    <a:pt x="932" y="311"/>
                  </a:lnTo>
                  <a:lnTo>
                    <a:pt x="937" y="311"/>
                  </a:lnTo>
                  <a:lnTo>
                    <a:pt x="938" y="307"/>
                  </a:lnTo>
                  <a:lnTo>
                    <a:pt x="941" y="307"/>
                  </a:lnTo>
                  <a:lnTo>
                    <a:pt x="944" y="303"/>
                  </a:lnTo>
                  <a:lnTo>
                    <a:pt x="950" y="294"/>
                  </a:lnTo>
                  <a:lnTo>
                    <a:pt x="950" y="285"/>
                  </a:lnTo>
                  <a:lnTo>
                    <a:pt x="956" y="276"/>
                  </a:lnTo>
                  <a:lnTo>
                    <a:pt x="959" y="265"/>
                  </a:lnTo>
                  <a:lnTo>
                    <a:pt x="956" y="261"/>
                  </a:lnTo>
                  <a:lnTo>
                    <a:pt x="953" y="254"/>
                  </a:lnTo>
                  <a:lnTo>
                    <a:pt x="955" y="245"/>
                  </a:lnTo>
                  <a:lnTo>
                    <a:pt x="958" y="243"/>
                  </a:lnTo>
                  <a:lnTo>
                    <a:pt x="961" y="240"/>
                  </a:lnTo>
                  <a:lnTo>
                    <a:pt x="965" y="240"/>
                  </a:lnTo>
                  <a:lnTo>
                    <a:pt x="972" y="233"/>
                  </a:lnTo>
                  <a:lnTo>
                    <a:pt x="975" y="227"/>
                  </a:lnTo>
                  <a:lnTo>
                    <a:pt x="978" y="218"/>
                  </a:lnTo>
                  <a:lnTo>
                    <a:pt x="972" y="214"/>
                  </a:lnTo>
                  <a:lnTo>
                    <a:pt x="969" y="205"/>
                  </a:lnTo>
                  <a:lnTo>
                    <a:pt x="969" y="198"/>
                  </a:lnTo>
                  <a:lnTo>
                    <a:pt x="972" y="192"/>
                  </a:lnTo>
                  <a:lnTo>
                    <a:pt x="978" y="189"/>
                  </a:lnTo>
                  <a:lnTo>
                    <a:pt x="985" y="187"/>
                  </a:lnTo>
                  <a:lnTo>
                    <a:pt x="991" y="189"/>
                  </a:lnTo>
                  <a:lnTo>
                    <a:pt x="996" y="187"/>
                  </a:lnTo>
                  <a:lnTo>
                    <a:pt x="1000" y="184"/>
                  </a:lnTo>
                  <a:lnTo>
                    <a:pt x="1000" y="181"/>
                  </a:lnTo>
                  <a:lnTo>
                    <a:pt x="1003" y="181"/>
                  </a:lnTo>
                  <a:lnTo>
                    <a:pt x="1008" y="178"/>
                  </a:lnTo>
                  <a:lnTo>
                    <a:pt x="1008" y="174"/>
                  </a:lnTo>
                  <a:lnTo>
                    <a:pt x="1011" y="172"/>
                  </a:lnTo>
                  <a:lnTo>
                    <a:pt x="1014" y="174"/>
                  </a:lnTo>
                  <a:lnTo>
                    <a:pt x="1017" y="171"/>
                  </a:lnTo>
                  <a:lnTo>
                    <a:pt x="1020" y="168"/>
                  </a:lnTo>
                  <a:lnTo>
                    <a:pt x="1026" y="162"/>
                  </a:lnTo>
                  <a:lnTo>
                    <a:pt x="1033" y="149"/>
                  </a:lnTo>
                  <a:lnTo>
                    <a:pt x="1033" y="145"/>
                  </a:lnTo>
                  <a:lnTo>
                    <a:pt x="1031" y="142"/>
                  </a:lnTo>
                  <a:lnTo>
                    <a:pt x="1026" y="137"/>
                  </a:lnTo>
                  <a:lnTo>
                    <a:pt x="1018" y="133"/>
                  </a:lnTo>
                  <a:lnTo>
                    <a:pt x="1015" y="128"/>
                  </a:lnTo>
                  <a:lnTo>
                    <a:pt x="1015" y="125"/>
                  </a:lnTo>
                  <a:lnTo>
                    <a:pt x="1012" y="124"/>
                  </a:lnTo>
                  <a:lnTo>
                    <a:pt x="950" y="127"/>
                  </a:lnTo>
                  <a:lnTo>
                    <a:pt x="881" y="131"/>
                  </a:lnTo>
                  <a:lnTo>
                    <a:pt x="882" y="127"/>
                  </a:lnTo>
                  <a:lnTo>
                    <a:pt x="885" y="125"/>
                  </a:lnTo>
                  <a:lnTo>
                    <a:pt x="887" y="116"/>
                  </a:lnTo>
                  <a:lnTo>
                    <a:pt x="893" y="109"/>
                  </a:lnTo>
                  <a:lnTo>
                    <a:pt x="896" y="107"/>
                  </a:lnTo>
                  <a:lnTo>
                    <a:pt x="904" y="97"/>
                  </a:lnTo>
                  <a:lnTo>
                    <a:pt x="907" y="87"/>
                  </a:lnTo>
                  <a:lnTo>
                    <a:pt x="919" y="77"/>
                  </a:lnTo>
                  <a:lnTo>
                    <a:pt x="931" y="68"/>
                  </a:lnTo>
                  <a:lnTo>
                    <a:pt x="932" y="65"/>
                  </a:lnTo>
                  <a:lnTo>
                    <a:pt x="938" y="60"/>
                  </a:lnTo>
                  <a:lnTo>
                    <a:pt x="938" y="57"/>
                  </a:lnTo>
                  <a:lnTo>
                    <a:pt x="938" y="51"/>
                  </a:lnTo>
                  <a:lnTo>
                    <a:pt x="935" y="43"/>
                  </a:lnTo>
                  <a:lnTo>
                    <a:pt x="935" y="40"/>
                  </a:lnTo>
                  <a:lnTo>
                    <a:pt x="929" y="29"/>
                  </a:lnTo>
                  <a:lnTo>
                    <a:pt x="929" y="28"/>
                  </a:lnTo>
                  <a:lnTo>
                    <a:pt x="925" y="25"/>
                  </a:lnTo>
                  <a:lnTo>
                    <a:pt x="919" y="15"/>
                  </a:lnTo>
                  <a:lnTo>
                    <a:pt x="919" y="12"/>
                  </a:lnTo>
                  <a:lnTo>
                    <a:pt x="916" y="7"/>
                  </a:lnTo>
                  <a:lnTo>
                    <a:pt x="918" y="6"/>
                  </a:lnTo>
                  <a:lnTo>
                    <a:pt x="918" y="4"/>
                  </a:lnTo>
                  <a:lnTo>
                    <a:pt x="918" y="0"/>
                  </a:lnTo>
                  <a:lnTo>
                    <a:pt x="915" y="0"/>
                  </a:lnTo>
                  <a:lnTo>
                    <a:pt x="913" y="3"/>
                  </a:lnTo>
                  <a:lnTo>
                    <a:pt x="910" y="3"/>
                  </a:lnTo>
                  <a:lnTo>
                    <a:pt x="912" y="6"/>
                  </a:lnTo>
                  <a:lnTo>
                    <a:pt x="909" y="9"/>
                  </a:lnTo>
                  <a:lnTo>
                    <a:pt x="906" y="7"/>
                  </a:lnTo>
                  <a:lnTo>
                    <a:pt x="903" y="6"/>
                  </a:lnTo>
                  <a:lnTo>
                    <a:pt x="766" y="13"/>
                  </a:lnTo>
                  <a:lnTo>
                    <a:pt x="493" y="28"/>
                  </a:lnTo>
                  <a:lnTo>
                    <a:pt x="452" y="28"/>
                  </a:lnTo>
                  <a:lnTo>
                    <a:pt x="379" y="31"/>
                  </a:lnTo>
                  <a:lnTo>
                    <a:pt x="256" y="34"/>
                  </a:lnTo>
                  <a:lnTo>
                    <a:pt x="0" y="40"/>
                  </a:lnTo>
                  <a:lnTo>
                    <a:pt x="16" y="151"/>
                  </a:lnTo>
                  <a:lnTo>
                    <a:pt x="37" y="279"/>
                  </a:lnTo>
                  <a:lnTo>
                    <a:pt x="41" y="309"/>
                  </a:lnTo>
                  <a:lnTo>
                    <a:pt x="45" y="327"/>
                  </a:lnTo>
                  <a:lnTo>
                    <a:pt x="41" y="418"/>
                  </a:lnTo>
                  <a:lnTo>
                    <a:pt x="38" y="767"/>
                  </a:lnTo>
                  <a:lnTo>
                    <a:pt x="38" y="770"/>
                  </a:lnTo>
                </a:path>
              </a:pathLst>
            </a:custGeom>
            <a:solidFill>
              <a:srgbClr val="FFEBC2"/>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64" name="Freeform 217"/>
            <p:cNvSpPr>
              <a:spLocks/>
            </p:cNvSpPr>
            <p:nvPr/>
          </p:nvSpPr>
          <p:spPr bwMode="auto">
            <a:xfrm>
              <a:off x="2712605" y="4040611"/>
              <a:ext cx="253564" cy="251039"/>
            </a:xfrm>
            <a:custGeom>
              <a:avLst/>
              <a:gdLst>
                <a:gd name="T0" fmla="*/ 297 w 914"/>
                <a:gd name="T1" fmla="*/ 33 h 897"/>
                <a:gd name="T2" fmla="*/ 292 w 914"/>
                <a:gd name="T3" fmla="*/ 9 h 897"/>
                <a:gd name="T4" fmla="*/ 554 w 914"/>
                <a:gd name="T5" fmla="*/ 196 h 897"/>
                <a:gd name="T6" fmla="*/ 626 w 914"/>
                <a:gd name="T7" fmla="*/ 269 h 897"/>
                <a:gd name="T8" fmla="*/ 642 w 914"/>
                <a:gd name="T9" fmla="*/ 245 h 897"/>
                <a:gd name="T10" fmla="*/ 685 w 914"/>
                <a:gd name="T11" fmla="*/ 214 h 897"/>
                <a:gd name="T12" fmla="*/ 706 w 914"/>
                <a:gd name="T13" fmla="*/ 205 h 897"/>
                <a:gd name="T14" fmla="*/ 732 w 914"/>
                <a:gd name="T15" fmla="*/ 210 h 897"/>
                <a:gd name="T16" fmla="*/ 753 w 914"/>
                <a:gd name="T17" fmla="*/ 210 h 897"/>
                <a:gd name="T18" fmla="*/ 763 w 914"/>
                <a:gd name="T19" fmla="*/ 202 h 897"/>
                <a:gd name="T20" fmla="*/ 771 w 914"/>
                <a:gd name="T21" fmla="*/ 183 h 897"/>
                <a:gd name="T22" fmla="*/ 792 w 914"/>
                <a:gd name="T23" fmla="*/ 173 h 897"/>
                <a:gd name="T24" fmla="*/ 821 w 914"/>
                <a:gd name="T25" fmla="*/ 153 h 897"/>
                <a:gd name="T26" fmla="*/ 849 w 914"/>
                <a:gd name="T27" fmla="*/ 168 h 897"/>
                <a:gd name="T28" fmla="*/ 874 w 914"/>
                <a:gd name="T29" fmla="*/ 180 h 897"/>
                <a:gd name="T30" fmla="*/ 903 w 914"/>
                <a:gd name="T31" fmla="*/ 207 h 897"/>
                <a:gd name="T32" fmla="*/ 914 w 914"/>
                <a:gd name="T33" fmla="*/ 226 h 897"/>
                <a:gd name="T34" fmla="*/ 782 w 914"/>
                <a:gd name="T35" fmla="*/ 270 h 897"/>
                <a:gd name="T36" fmla="*/ 760 w 914"/>
                <a:gd name="T37" fmla="*/ 331 h 897"/>
                <a:gd name="T38" fmla="*/ 715 w 914"/>
                <a:gd name="T39" fmla="*/ 412 h 897"/>
                <a:gd name="T40" fmla="*/ 611 w 914"/>
                <a:gd name="T41" fmla="*/ 511 h 897"/>
                <a:gd name="T42" fmla="*/ 568 w 914"/>
                <a:gd name="T43" fmla="*/ 525 h 897"/>
                <a:gd name="T44" fmla="*/ 534 w 914"/>
                <a:gd name="T45" fmla="*/ 613 h 897"/>
                <a:gd name="T46" fmla="*/ 481 w 914"/>
                <a:gd name="T47" fmla="*/ 732 h 897"/>
                <a:gd name="T48" fmla="*/ 483 w 914"/>
                <a:gd name="T49" fmla="*/ 765 h 897"/>
                <a:gd name="T50" fmla="*/ 447 w 914"/>
                <a:gd name="T51" fmla="*/ 790 h 897"/>
                <a:gd name="T52" fmla="*/ 379 w 914"/>
                <a:gd name="T53" fmla="*/ 815 h 897"/>
                <a:gd name="T54" fmla="*/ 332 w 914"/>
                <a:gd name="T55" fmla="*/ 861 h 897"/>
                <a:gd name="T56" fmla="*/ 221 w 914"/>
                <a:gd name="T57" fmla="*/ 897 h 897"/>
                <a:gd name="T58" fmla="*/ 158 w 914"/>
                <a:gd name="T59" fmla="*/ 841 h 897"/>
                <a:gd name="T60" fmla="*/ 150 w 914"/>
                <a:gd name="T61" fmla="*/ 821 h 897"/>
                <a:gd name="T62" fmla="*/ 71 w 914"/>
                <a:gd name="T63" fmla="*/ 771 h 897"/>
                <a:gd name="T64" fmla="*/ 2 w 914"/>
                <a:gd name="T65" fmla="*/ 694 h 897"/>
                <a:gd name="T66" fmla="*/ 0 w 914"/>
                <a:gd name="T67" fmla="*/ 624 h 897"/>
                <a:gd name="T68" fmla="*/ 53 w 914"/>
                <a:gd name="T69" fmla="*/ 599 h 897"/>
                <a:gd name="T70" fmla="*/ 65 w 914"/>
                <a:gd name="T71" fmla="*/ 570 h 897"/>
                <a:gd name="T72" fmla="*/ 68 w 914"/>
                <a:gd name="T73" fmla="*/ 543 h 897"/>
                <a:gd name="T74" fmla="*/ 58 w 914"/>
                <a:gd name="T75" fmla="*/ 519 h 897"/>
                <a:gd name="T76" fmla="*/ 68 w 914"/>
                <a:gd name="T77" fmla="*/ 487 h 897"/>
                <a:gd name="T78" fmla="*/ 84 w 914"/>
                <a:gd name="T79" fmla="*/ 453 h 897"/>
                <a:gd name="T80" fmla="*/ 108 w 914"/>
                <a:gd name="T81" fmla="*/ 466 h 897"/>
                <a:gd name="T82" fmla="*/ 126 w 914"/>
                <a:gd name="T83" fmla="*/ 474 h 897"/>
                <a:gd name="T84" fmla="*/ 135 w 914"/>
                <a:gd name="T85" fmla="*/ 437 h 897"/>
                <a:gd name="T86" fmla="*/ 141 w 914"/>
                <a:gd name="T87" fmla="*/ 387 h 897"/>
                <a:gd name="T88" fmla="*/ 168 w 914"/>
                <a:gd name="T89" fmla="*/ 376 h 897"/>
                <a:gd name="T90" fmla="*/ 177 w 914"/>
                <a:gd name="T91" fmla="*/ 346 h 897"/>
                <a:gd name="T92" fmla="*/ 194 w 914"/>
                <a:gd name="T93" fmla="*/ 344 h 897"/>
                <a:gd name="T94" fmla="*/ 230 w 914"/>
                <a:gd name="T95" fmla="*/ 331 h 897"/>
                <a:gd name="T96" fmla="*/ 267 w 914"/>
                <a:gd name="T97" fmla="*/ 281 h 897"/>
                <a:gd name="T98" fmla="*/ 288 w 914"/>
                <a:gd name="T99" fmla="*/ 248 h 897"/>
                <a:gd name="T100" fmla="*/ 289 w 914"/>
                <a:gd name="T101" fmla="*/ 219 h 897"/>
                <a:gd name="T102" fmla="*/ 297 w 914"/>
                <a:gd name="T103" fmla="*/ 186 h 897"/>
                <a:gd name="T104" fmla="*/ 298 w 914"/>
                <a:gd name="T105" fmla="*/ 138 h 897"/>
                <a:gd name="T106" fmla="*/ 311 w 914"/>
                <a:gd name="T107" fmla="*/ 91 h 8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4"/>
                <a:gd name="T163" fmla="*/ 0 h 897"/>
                <a:gd name="T164" fmla="*/ 914 w 914"/>
                <a:gd name="T165" fmla="*/ 897 h 8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4" h="897">
                  <a:moveTo>
                    <a:pt x="303" y="55"/>
                  </a:moveTo>
                  <a:lnTo>
                    <a:pt x="304" y="49"/>
                  </a:lnTo>
                  <a:lnTo>
                    <a:pt x="304" y="43"/>
                  </a:lnTo>
                  <a:lnTo>
                    <a:pt x="300" y="38"/>
                  </a:lnTo>
                  <a:lnTo>
                    <a:pt x="297" y="33"/>
                  </a:lnTo>
                  <a:lnTo>
                    <a:pt x="294" y="27"/>
                  </a:lnTo>
                  <a:lnTo>
                    <a:pt x="289" y="22"/>
                  </a:lnTo>
                  <a:lnTo>
                    <a:pt x="287" y="19"/>
                  </a:lnTo>
                  <a:lnTo>
                    <a:pt x="288" y="15"/>
                  </a:lnTo>
                  <a:lnTo>
                    <a:pt x="292" y="9"/>
                  </a:lnTo>
                  <a:lnTo>
                    <a:pt x="298" y="6"/>
                  </a:lnTo>
                  <a:lnTo>
                    <a:pt x="304" y="6"/>
                  </a:lnTo>
                  <a:lnTo>
                    <a:pt x="313" y="0"/>
                  </a:lnTo>
                  <a:lnTo>
                    <a:pt x="352" y="230"/>
                  </a:lnTo>
                  <a:lnTo>
                    <a:pt x="554" y="196"/>
                  </a:lnTo>
                  <a:lnTo>
                    <a:pt x="577" y="323"/>
                  </a:lnTo>
                  <a:lnTo>
                    <a:pt x="578" y="325"/>
                  </a:lnTo>
                  <a:lnTo>
                    <a:pt x="581" y="323"/>
                  </a:lnTo>
                  <a:lnTo>
                    <a:pt x="617" y="276"/>
                  </a:lnTo>
                  <a:lnTo>
                    <a:pt x="626" y="269"/>
                  </a:lnTo>
                  <a:lnTo>
                    <a:pt x="632" y="266"/>
                  </a:lnTo>
                  <a:lnTo>
                    <a:pt x="633" y="266"/>
                  </a:lnTo>
                  <a:lnTo>
                    <a:pt x="636" y="261"/>
                  </a:lnTo>
                  <a:lnTo>
                    <a:pt x="641" y="254"/>
                  </a:lnTo>
                  <a:lnTo>
                    <a:pt x="642" y="245"/>
                  </a:lnTo>
                  <a:lnTo>
                    <a:pt x="646" y="242"/>
                  </a:lnTo>
                  <a:lnTo>
                    <a:pt x="652" y="241"/>
                  </a:lnTo>
                  <a:lnTo>
                    <a:pt x="664" y="242"/>
                  </a:lnTo>
                  <a:lnTo>
                    <a:pt x="676" y="229"/>
                  </a:lnTo>
                  <a:lnTo>
                    <a:pt x="685" y="214"/>
                  </a:lnTo>
                  <a:lnTo>
                    <a:pt x="689" y="211"/>
                  </a:lnTo>
                  <a:lnTo>
                    <a:pt x="689" y="210"/>
                  </a:lnTo>
                  <a:lnTo>
                    <a:pt x="698" y="204"/>
                  </a:lnTo>
                  <a:lnTo>
                    <a:pt x="704" y="204"/>
                  </a:lnTo>
                  <a:lnTo>
                    <a:pt x="706" y="205"/>
                  </a:lnTo>
                  <a:lnTo>
                    <a:pt x="707" y="208"/>
                  </a:lnTo>
                  <a:lnTo>
                    <a:pt x="720" y="211"/>
                  </a:lnTo>
                  <a:lnTo>
                    <a:pt x="727" y="211"/>
                  </a:lnTo>
                  <a:lnTo>
                    <a:pt x="730" y="210"/>
                  </a:lnTo>
                  <a:lnTo>
                    <a:pt x="732" y="210"/>
                  </a:lnTo>
                  <a:lnTo>
                    <a:pt x="739" y="213"/>
                  </a:lnTo>
                  <a:lnTo>
                    <a:pt x="744" y="211"/>
                  </a:lnTo>
                  <a:lnTo>
                    <a:pt x="747" y="210"/>
                  </a:lnTo>
                  <a:lnTo>
                    <a:pt x="750" y="210"/>
                  </a:lnTo>
                  <a:lnTo>
                    <a:pt x="753" y="210"/>
                  </a:lnTo>
                  <a:lnTo>
                    <a:pt x="756" y="211"/>
                  </a:lnTo>
                  <a:lnTo>
                    <a:pt x="759" y="208"/>
                  </a:lnTo>
                  <a:lnTo>
                    <a:pt x="759" y="205"/>
                  </a:lnTo>
                  <a:lnTo>
                    <a:pt x="760" y="205"/>
                  </a:lnTo>
                  <a:lnTo>
                    <a:pt x="763" y="202"/>
                  </a:lnTo>
                  <a:lnTo>
                    <a:pt x="765" y="201"/>
                  </a:lnTo>
                  <a:lnTo>
                    <a:pt x="765" y="199"/>
                  </a:lnTo>
                  <a:lnTo>
                    <a:pt x="768" y="191"/>
                  </a:lnTo>
                  <a:lnTo>
                    <a:pt x="768" y="188"/>
                  </a:lnTo>
                  <a:lnTo>
                    <a:pt x="771" y="183"/>
                  </a:lnTo>
                  <a:lnTo>
                    <a:pt x="771" y="180"/>
                  </a:lnTo>
                  <a:lnTo>
                    <a:pt x="771" y="177"/>
                  </a:lnTo>
                  <a:lnTo>
                    <a:pt x="774" y="173"/>
                  </a:lnTo>
                  <a:lnTo>
                    <a:pt x="788" y="174"/>
                  </a:lnTo>
                  <a:lnTo>
                    <a:pt x="792" y="173"/>
                  </a:lnTo>
                  <a:lnTo>
                    <a:pt x="794" y="170"/>
                  </a:lnTo>
                  <a:lnTo>
                    <a:pt x="801" y="158"/>
                  </a:lnTo>
                  <a:lnTo>
                    <a:pt x="806" y="152"/>
                  </a:lnTo>
                  <a:lnTo>
                    <a:pt x="809" y="152"/>
                  </a:lnTo>
                  <a:lnTo>
                    <a:pt x="821" y="153"/>
                  </a:lnTo>
                  <a:lnTo>
                    <a:pt x="829" y="156"/>
                  </a:lnTo>
                  <a:lnTo>
                    <a:pt x="834" y="161"/>
                  </a:lnTo>
                  <a:lnTo>
                    <a:pt x="843" y="168"/>
                  </a:lnTo>
                  <a:lnTo>
                    <a:pt x="846" y="170"/>
                  </a:lnTo>
                  <a:lnTo>
                    <a:pt x="849" y="168"/>
                  </a:lnTo>
                  <a:lnTo>
                    <a:pt x="852" y="167"/>
                  </a:lnTo>
                  <a:lnTo>
                    <a:pt x="865" y="167"/>
                  </a:lnTo>
                  <a:lnTo>
                    <a:pt x="869" y="170"/>
                  </a:lnTo>
                  <a:lnTo>
                    <a:pt x="872" y="174"/>
                  </a:lnTo>
                  <a:lnTo>
                    <a:pt x="874" y="180"/>
                  </a:lnTo>
                  <a:lnTo>
                    <a:pt x="874" y="183"/>
                  </a:lnTo>
                  <a:lnTo>
                    <a:pt x="881" y="189"/>
                  </a:lnTo>
                  <a:lnTo>
                    <a:pt x="884" y="196"/>
                  </a:lnTo>
                  <a:lnTo>
                    <a:pt x="894" y="205"/>
                  </a:lnTo>
                  <a:lnTo>
                    <a:pt x="903" y="207"/>
                  </a:lnTo>
                  <a:lnTo>
                    <a:pt x="906" y="211"/>
                  </a:lnTo>
                  <a:lnTo>
                    <a:pt x="903" y="216"/>
                  </a:lnTo>
                  <a:lnTo>
                    <a:pt x="906" y="220"/>
                  </a:lnTo>
                  <a:lnTo>
                    <a:pt x="906" y="223"/>
                  </a:lnTo>
                  <a:lnTo>
                    <a:pt x="914" y="226"/>
                  </a:lnTo>
                  <a:lnTo>
                    <a:pt x="902" y="278"/>
                  </a:lnTo>
                  <a:lnTo>
                    <a:pt x="785" y="217"/>
                  </a:lnTo>
                  <a:lnTo>
                    <a:pt x="787" y="236"/>
                  </a:lnTo>
                  <a:lnTo>
                    <a:pt x="791" y="245"/>
                  </a:lnTo>
                  <a:lnTo>
                    <a:pt x="782" y="270"/>
                  </a:lnTo>
                  <a:lnTo>
                    <a:pt x="782" y="278"/>
                  </a:lnTo>
                  <a:lnTo>
                    <a:pt x="782" y="295"/>
                  </a:lnTo>
                  <a:lnTo>
                    <a:pt x="782" y="305"/>
                  </a:lnTo>
                  <a:lnTo>
                    <a:pt x="774" y="308"/>
                  </a:lnTo>
                  <a:lnTo>
                    <a:pt x="760" y="331"/>
                  </a:lnTo>
                  <a:lnTo>
                    <a:pt x="765" y="335"/>
                  </a:lnTo>
                  <a:lnTo>
                    <a:pt x="757" y="350"/>
                  </a:lnTo>
                  <a:lnTo>
                    <a:pt x="751" y="347"/>
                  </a:lnTo>
                  <a:lnTo>
                    <a:pt x="724" y="376"/>
                  </a:lnTo>
                  <a:lnTo>
                    <a:pt x="715" y="412"/>
                  </a:lnTo>
                  <a:lnTo>
                    <a:pt x="686" y="394"/>
                  </a:lnTo>
                  <a:lnTo>
                    <a:pt x="669" y="447"/>
                  </a:lnTo>
                  <a:lnTo>
                    <a:pt x="661" y="490"/>
                  </a:lnTo>
                  <a:lnTo>
                    <a:pt x="646" y="516"/>
                  </a:lnTo>
                  <a:lnTo>
                    <a:pt x="611" y="511"/>
                  </a:lnTo>
                  <a:lnTo>
                    <a:pt x="590" y="489"/>
                  </a:lnTo>
                  <a:lnTo>
                    <a:pt x="570" y="484"/>
                  </a:lnTo>
                  <a:lnTo>
                    <a:pt x="567" y="495"/>
                  </a:lnTo>
                  <a:lnTo>
                    <a:pt x="567" y="511"/>
                  </a:lnTo>
                  <a:lnTo>
                    <a:pt x="568" y="525"/>
                  </a:lnTo>
                  <a:lnTo>
                    <a:pt x="557" y="548"/>
                  </a:lnTo>
                  <a:lnTo>
                    <a:pt x="551" y="560"/>
                  </a:lnTo>
                  <a:lnTo>
                    <a:pt x="555" y="570"/>
                  </a:lnTo>
                  <a:lnTo>
                    <a:pt x="536" y="592"/>
                  </a:lnTo>
                  <a:lnTo>
                    <a:pt x="534" y="613"/>
                  </a:lnTo>
                  <a:lnTo>
                    <a:pt x="525" y="644"/>
                  </a:lnTo>
                  <a:lnTo>
                    <a:pt x="499" y="679"/>
                  </a:lnTo>
                  <a:lnTo>
                    <a:pt x="486" y="709"/>
                  </a:lnTo>
                  <a:lnTo>
                    <a:pt x="483" y="725"/>
                  </a:lnTo>
                  <a:lnTo>
                    <a:pt x="481" y="732"/>
                  </a:lnTo>
                  <a:lnTo>
                    <a:pt x="489" y="741"/>
                  </a:lnTo>
                  <a:lnTo>
                    <a:pt x="498" y="742"/>
                  </a:lnTo>
                  <a:lnTo>
                    <a:pt x="490" y="753"/>
                  </a:lnTo>
                  <a:lnTo>
                    <a:pt x="481" y="759"/>
                  </a:lnTo>
                  <a:lnTo>
                    <a:pt x="483" y="765"/>
                  </a:lnTo>
                  <a:lnTo>
                    <a:pt x="490" y="771"/>
                  </a:lnTo>
                  <a:lnTo>
                    <a:pt x="487" y="775"/>
                  </a:lnTo>
                  <a:lnTo>
                    <a:pt x="458" y="801"/>
                  </a:lnTo>
                  <a:lnTo>
                    <a:pt x="450" y="800"/>
                  </a:lnTo>
                  <a:lnTo>
                    <a:pt x="447" y="790"/>
                  </a:lnTo>
                  <a:lnTo>
                    <a:pt x="438" y="793"/>
                  </a:lnTo>
                  <a:lnTo>
                    <a:pt x="421" y="809"/>
                  </a:lnTo>
                  <a:lnTo>
                    <a:pt x="397" y="825"/>
                  </a:lnTo>
                  <a:lnTo>
                    <a:pt x="393" y="816"/>
                  </a:lnTo>
                  <a:lnTo>
                    <a:pt x="379" y="815"/>
                  </a:lnTo>
                  <a:lnTo>
                    <a:pt x="375" y="825"/>
                  </a:lnTo>
                  <a:lnTo>
                    <a:pt x="381" y="835"/>
                  </a:lnTo>
                  <a:lnTo>
                    <a:pt x="376" y="844"/>
                  </a:lnTo>
                  <a:lnTo>
                    <a:pt x="359" y="850"/>
                  </a:lnTo>
                  <a:lnTo>
                    <a:pt x="332" y="861"/>
                  </a:lnTo>
                  <a:lnTo>
                    <a:pt x="310" y="874"/>
                  </a:lnTo>
                  <a:lnTo>
                    <a:pt x="281" y="855"/>
                  </a:lnTo>
                  <a:lnTo>
                    <a:pt x="276" y="865"/>
                  </a:lnTo>
                  <a:lnTo>
                    <a:pt x="244" y="893"/>
                  </a:lnTo>
                  <a:lnTo>
                    <a:pt x="221" y="897"/>
                  </a:lnTo>
                  <a:lnTo>
                    <a:pt x="204" y="884"/>
                  </a:lnTo>
                  <a:lnTo>
                    <a:pt x="189" y="881"/>
                  </a:lnTo>
                  <a:lnTo>
                    <a:pt x="170" y="869"/>
                  </a:lnTo>
                  <a:lnTo>
                    <a:pt x="162" y="855"/>
                  </a:lnTo>
                  <a:lnTo>
                    <a:pt x="158" y="841"/>
                  </a:lnTo>
                  <a:lnTo>
                    <a:pt x="158" y="827"/>
                  </a:lnTo>
                  <a:lnTo>
                    <a:pt x="155" y="822"/>
                  </a:lnTo>
                  <a:lnTo>
                    <a:pt x="152" y="825"/>
                  </a:lnTo>
                  <a:lnTo>
                    <a:pt x="155" y="822"/>
                  </a:lnTo>
                  <a:lnTo>
                    <a:pt x="150" y="821"/>
                  </a:lnTo>
                  <a:lnTo>
                    <a:pt x="141" y="821"/>
                  </a:lnTo>
                  <a:lnTo>
                    <a:pt x="120" y="815"/>
                  </a:lnTo>
                  <a:lnTo>
                    <a:pt x="114" y="809"/>
                  </a:lnTo>
                  <a:lnTo>
                    <a:pt x="89" y="797"/>
                  </a:lnTo>
                  <a:lnTo>
                    <a:pt x="71" y="771"/>
                  </a:lnTo>
                  <a:lnTo>
                    <a:pt x="42" y="744"/>
                  </a:lnTo>
                  <a:lnTo>
                    <a:pt x="33" y="723"/>
                  </a:lnTo>
                  <a:lnTo>
                    <a:pt x="22" y="716"/>
                  </a:lnTo>
                  <a:lnTo>
                    <a:pt x="12" y="701"/>
                  </a:lnTo>
                  <a:lnTo>
                    <a:pt x="2" y="694"/>
                  </a:lnTo>
                  <a:lnTo>
                    <a:pt x="3" y="679"/>
                  </a:lnTo>
                  <a:lnTo>
                    <a:pt x="2" y="664"/>
                  </a:lnTo>
                  <a:lnTo>
                    <a:pt x="4" y="655"/>
                  </a:lnTo>
                  <a:lnTo>
                    <a:pt x="2" y="642"/>
                  </a:lnTo>
                  <a:lnTo>
                    <a:pt x="0" y="624"/>
                  </a:lnTo>
                  <a:lnTo>
                    <a:pt x="9" y="623"/>
                  </a:lnTo>
                  <a:lnTo>
                    <a:pt x="30" y="613"/>
                  </a:lnTo>
                  <a:lnTo>
                    <a:pt x="39" y="610"/>
                  </a:lnTo>
                  <a:lnTo>
                    <a:pt x="50" y="607"/>
                  </a:lnTo>
                  <a:lnTo>
                    <a:pt x="53" y="599"/>
                  </a:lnTo>
                  <a:lnTo>
                    <a:pt x="53" y="583"/>
                  </a:lnTo>
                  <a:lnTo>
                    <a:pt x="52" y="579"/>
                  </a:lnTo>
                  <a:lnTo>
                    <a:pt x="53" y="573"/>
                  </a:lnTo>
                  <a:lnTo>
                    <a:pt x="56" y="570"/>
                  </a:lnTo>
                  <a:lnTo>
                    <a:pt x="65" y="570"/>
                  </a:lnTo>
                  <a:lnTo>
                    <a:pt x="71" y="566"/>
                  </a:lnTo>
                  <a:lnTo>
                    <a:pt x="74" y="558"/>
                  </a:lnTo>
                  <a:lnTo>
                    <a:pt x="71" y="554"/>
                  </a:lnTo>
                  <a:lnTo>
                    <a:pt x="68" y="549"/>
                  </a:lnTo>
                  <a:lnTo>
                    <a:pt x="68" y="543"/>
                  </a:lnTo>
                  <a:lnTo>
                    <a:pt x="68" y="537"/>
                  </a:lnTo>
                  <a:lnTo>
                    <a:pt x="65" y="531"/>
                  </a:lnTo>
                  <a:lnTo>
                    <a:pt x="64" y="525"/>
                  </a:lnTo>
                  <a:lnTo>
                    <a:pt x="59" y="522"/>
                  </a:lnTo>
                  <a:lnTo>
                    <a:pt x="58" y="519"/>
                  </a:lnTo>
                  <a:lnTo>
                    <a:pt x="59" y="515"/>
                  </a:lnTo>
                  <a:lnTo>
                    <a:pt x="68" y="508"/>
                  </a:lnTo>
                  <a:lnTo>
                    <a:pt x="71" y="504"/>
                  </a:lnTo>
                  <a:lnTo>
                    <a:pt x="71" y="492"/>
                  </a:lnTo>
                  <a:lnTo>
                    <a:pt x="68" y="487"/>
                  </a:lnTo>
                  <a:lnTo>
                    <a:pt x="74" y="478"/>
                  </a:lnTo>
                  <a:lnTo>
                    <a:pt x="74" y="471"/>
                  </a:lnTo>
                  <a:lnTo>
                    <a:pt x="80" y="465"/>
                  </a:lnTo>
                  <a:lnTo>
                    <a:pt x="83" y="459"/>
                  </a:lnTo>
                  <a:lnTo>
                    <a:pt x="84" y="453"/>
                  </a:lnTo>
                  <a:lnTo>
                    <a:pt x="87" y="452"/>
                  </a:lnTo>
                  <a:lnTo>
                    <a:pt x="92" y="452"/>
                  </a:lnTo>
                  <a:lnTo>
                    <a:pt x="95" y="456"/>
                  </a:lnTo>
                  <a:lnTo>
                    <a:pt x="102" y="459"/>
                  </a:lnTo>
                  <a:lnTo>
                    <a:pt x="108" y="466"/>
                  </a:lnTo>
                  <a:lnTo>
                    <a:pt x="114" y="474"/>
                  </a:lnTo>
                  <a:lnTo>
                    <a:pt x="112" y="481"/>
                  </a:lnTo>
                  <a:lnTo>
                    <a:pt x="117" y="486"/>
                  </a:lnTo>
                  <a:lnTo>
                    <a:pt x="121" y="483"/>
                  </a:lnTo>
                  <a:lnTo>
                    <a:pt x="126" y="474"/>
                  </a:lnTo>
                  <a:lnTo>
                    <a:pt x="135" y="469"/>
                  </a:lnTo>
                  <a:lnTo>
                    <a:pt x="136" y="462"/>
                  </a:lnTo>
                  <a:lnTo>
                    <a:pt x="138" y="452"/>
                  </a:lnTo>
                  <a:lnTo>
                    <a:pt x="135" y="443"/>
                  </a:lnTo>
                  <a:lnTo>
                    <a:pt x="135" y="437"/>
                  </a:lnTo>
                  <a:lnTo>
                    <a:pt x="138" y="419"/>
                  </a:lnTo>
                  <a:lnTo>
                    <a:pt x="133" y="403"/>
                  </a:lnTo>
                  <a:lnTo>
                    <a:pt x="136" y="397"/>
                  </a:lnTo>
                  <a:lnTo>
                    <a:pt x="144" y="390"/>
                  </a:lnTo>
                  <a:lnTo>
                    <a:pt x="141" y="387"/>
                  </a:lnTo>
                  <a:lnTo>
                    <a:pt x="142" y="382"/>
                  </a:lnTo>
                  <a:lnTo>
                    <a:pt x="145" y="378"/>
                  </a:lnTo>
                  <a:lnTo>
                    <a:pt x="152" y="376"/>
                  </a:lnTo>
                  <a:lnTo>
                    <a:pt x="159" y="378"/>
                  </a:lnTo>
                  <a:lnTo>
                    <a:pt x="168" y="376"/>
                  </a:lnTo>
                  <a:lnTo>
                    <a:pt x="167" y="364"/>
                  </a:lnTo>
                  <a:lnTo>
                    <a:pt x="165" y="360"/>
                  </a:lnTo>
                  <a:lnTo>
                    <a:pt x="167" y="356"/>
                  </a:lnTo>
                  <a:lnTo>
                    <a:pt x="171" y="352"/>
                  </a:lnTo>
                  <a:lnTo>
                    <a:pt x="177" y="346"/>
                  </a:lnTo>
                  <a:lnTo>
                    <a:pt x="180" y="341"/>
                  </a:lnTo>
                  <a:lnTo>
                    <a:pt x="183" y="338"/>
                  </a:lnTo>
                  <a:lnTo>
                    <a:pt x="186" y="338"/>
                  </a:lnTo>
                  <a:lnTo>
                    <a:pt x="192" y="340"/>
                  </a:lnTo>
                  <a:lnTo>
                    <a:pt x="194" y="344"/>
                  </a:lnTo>
                  <a:lnTo>
                    <a:pt x="202" y="353"/>
                  </a:lnTo>
                  <a:lnTo>
                    <a:pt x="207" y="350"/>
                  </a:lnTo>
                  <a:lnTo>
                    <a:pt x="220" y="337"/>
                  </a:lnTo>
                  <a:lnTo>
                    <a:pt x="226" y="335"/>
                  </a:lnTo>
                  <a:lnTo>
                    <a:pt x="230" y="331"/>
                  </a:lnTo>
                  <a:lnTo>
                    <a:pt x="236" y="320"/>
                  </a:lnTo>
                  <a:lnTo>
                    <a:pt x="239" y="320"/>
                  </a:lnTo>
                  <a:lnTo>
                    <a:pt x="245" y="317"/>
                  </a:lnTo>
                  <a:lnTo>
                    <a:pt x="250" y="305"/>
                  </a:lnTo>
                  <a:lnTo>
                    <a:pt x="267" y="281"/>
                  </a:lnTo>
                  <a:lnTo>
                    <a:pt x="276" y="269"/>
                  </a:lnTo>
                  <a:lnTo>
                    <a:pt x="287" y="266"/>
                  </a:lnTo>
                  <a:lnTo>
                    <a:pt x="288" y="261"/>
                  </a:lnTo>
                  <a:lnTo>
                    <a:pt x="287" y="251"/>
                  </a:lnTo>
                  <a:lnTo>
                    <a:pt x="288" y="248"/>
                  </a:lnTo>
                  <a:lnTo>
                    <a:pt x="291" y="241"/>
                  </a:lnTo>
                  <a:lnTo>
                    <a:pt x="287" y="235"/>
                  </a:lnTo>
                  <a:lnTo>
                    <a:pt x="282" y="232"/>
                  </a:lnTo>
                  <a:lnTo>
                    <a:pt x="285" y="226"/>
                  </a:lnTo>
                  <a:lnTo>
                    <a:pt x="289" y="219"/>
                  </a:lnTo>
                  <a:lnTo>
                    <a:pt x="288" y="210"/>
                  </a:lnTo>
                  <a:lnTo>
                    <a:pt x="291" y="204"/>
                  </a:lnTo>
                  <a:lnTo>
                    <a:pt x="292" y="196"/>
                  </a:lnTo>
                  <a:lnTo>
                    <a:pt x="294" y="191"/>
                  </a:lnTo>
                  <a:lnTo>
                    <a:pt x="297" y="186"/>
                  </a:lnTo>
                  <a:lnTo>
                    <a:pt x="297" y="177"/>
                  </a:lnTo>
                  <a:lnTo>
                    <a:pt x="298" y="170"/>
                  </a:lnTo>
                  <a:lnTo>
                    <a:pt x="297" y="162"/>
                  </a:lnTo>
                  <a:lnTo>
                    <a:pt x="297" y="149"/>
                  </a:lnTo>
                  <a:lnTo>
                    <a:pt x="298" y="138"/>
                  </a:lnTo>
                  <a:lnTo>
                    <a:pt x="297" y="127"/>
                  </a:lnTo>
                  <a:lnTo>
                    <a:pt x="303" y="114"/>
                  </a:lnTo>
                  <a:lnTo>
                    <a:pt x="301" y="106"/>
                  </a:lnTo>
                  <a:lnTo>
                    <a:pt x="304" y="100"/>
                  </a:lnTo>
                  <a:lnTo>
                    <a:pt x="311" y="91"/>
                  </a:lnTo>
                  <a:lnTo>
                    <a:pt x="311" y="81"/>
                  </a:lnTo>
                  <a:lnTo>
                    <a:pt x="310" y="77"/>
                  </a:lnTo>
                  <a:lnTo>
                    <a:pt x="303" y="64"/>
                  </a:lnTo>
                  <a:lnTo>
                    <a:pt x="303" y="55"/>
                  </a:lnTo>
                </a:path>
              </a:pathLst>
            </a:custGeom>
            <a:solidFill>
              <a:srgbClr val="7A8CB0"/>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sp>
          <p:nvSpPr>
            <p:cNvPr id="65" name="Freeform 218"/>
            <p:cNvSpPr>
              <a:spLocks/>
            </p:cNvSpPr>
            <p:nvPr/>
          </p:nvSpPr>
          <p:spPr bwMode="auto">
            <a:xfrm>
              <a:off x="3067787" y="4043691"/>
              <a:ext cx="60567" cy="93417"/>
            </a:xfrm>
            <a:custGeom>
              <a:avLst/>
              <a:gdLst>
                <a:gd name="T0" fmla="*/ 6 w 215"/>
                <a:gd name="T1" fmla="*/ 32 h 350"/>
                <a:gd name="T2" fmla="*/ 19 w 215"/>
                <a:gd name="T3" fmla="*/ 9 h 350"/>
                <a:gd name="T4" fmla="*/ 42 w 215"/>
                <a:gd name="T5" fmla="*/ 0 h 350"/>
                <a:gd name="T6" fmla="*/ 66 w 215"/>
                <a:gd name="T7" fmla="*/ 3 h 350"/>
                <a:gd name="T8" fmla="*/ 57 w 215"/>
                <a:gd name="T9" fmla="*/ 12 h 350"/>
                <a:gd name="T10" fmla="*/ 54 w 215"/>
                <a:gd name="T11" fmla="*/ 24 h 350"/>
                <a:gd name="T12" fmla="*/ 51 w 215"/>
                <a:gd name="T13" fmla="*/ 37 h 350"/>
                <a:gd name="T14" fmla="*/ 45 w 215"/>
                <a:gd name="T15" fmla="*/ 49 h 350"/>
                <a:gd name="T16" fmla="*/ 39 w 215"/>
                <a:gd name="T17" fmla="*/ 58 h 350"/>
                <a:gd name="T18" fmla="*/ 41 w 215"/>
                <a:gd name="T19" fmla="*/ 61 h 350"/>
                <a:gd name="T20" fmla="*/ 45 w 215"/>
                <a:gd name="T21" fmla="*/ 65 h 350"/>
                <a:gd name="T22" fmla="*/ 53 w 215"/>
                <a:gd name="T23" fmla="*/ 71 h 350"/>
                <a:gd name="T24" fmla="*/ 54 w 215"/>
                <a:gd name="T25" fmla="*/ 79 h 350"/>
                <a:gd name="T26" fmla="*/ 51 w 215"/>
                <a:gd name="T27" fmla="*/ 93 h 350"/>
                <a:gd name="T28" fmla="*/ 59 w 215"/>
                <a:gd name="T29" fmla="*/ 102 h 350"/>
                <a:gd name="T30" fmla="*/ 68 w 215"/>
                <a:gd name="T31" fmla="*/ 109 h 350"/>
                <a:gd name="T32" fmla="*/ 74 w 215"/>
                <a:gd name="T33" fmla="*/ 115 h 350"/>
                <a:gd name="T34" fmla="*/ 80 w 215"/>
                <a:gd name="T35" fmla="*/ 120 h 350"/>
                <a:gd name="T36" fmla="*/ 87 w 215"/>
                <a:gd name="T37" fmla="*/ 124 h 350"/>
                <a:gd name="T38" fmla="*/ 90 w 215"/>
                <a:gd name="T39" fmla="*/ 126 h 350"/>
                <a:gd name="T40" fmla="*/ 93 w 215"/>
                <a:gd name="T41" fmla="*/ 130 h 350"/>
                <a:gd name="T42" fmla="*/ 97 w 215"/>
                <a:gd name="T43" fmla="*/ 136 h 350"/>
                <a:gd name="T44" fmla="*/ 101 w 215"/>
                <a:gd name="T45" fmla="*/ 140 h 350"/>
                <a:gd name="T46" fmla="*/ 104 w 215"/>
                <a:gd name="T47" fmla="*/ 144 h 350"/>
                <a:gd name="T48" fmla="*/ 104 w 215"/>
                <a:gd name="T49" fmla="*/ 149 h 350"/>
                <a:gd name="T50" fmla="*/ 107 w 215"/>
                <a:gd name="T51" fmla="*/ 153 h 350"/>
                <a:gd name="T52" fmla="*/ 106 w 215"/>
                <a:gd name="T53" fmla="*/ 158 h 350"/>
                <a:gd name="T54" fmla="*/ 107 w 215"/>
                <a:gd name="T55" fmla="*/ 173 h 350"/>
                <a:gd name="T56" fmla="*/ 112 w 215"/>
                <a:gd name="T57" fmla="*/ 186 h 350"/>
                <a:gd name="T58" fmla="*/ 113 w 215"/>
                <a:gd name="T59" fmla="*/ 190 h 350"/>
                <a:gd name="T60" fmla="*/ 127 w 215"/>
                <a:gd name="T61" fmla="*/ 196 h 350"/>
                <a:gd name="T62" fmla="*/ 134 w 215"/>
                <a:gd name="T63" fmla="*/ 208 h 350"/>
                <a:gd name="T64" fmla="*/ 136 w 215"/>
                <a:gd name="T65" fmla="*/ 217 h 350"/>
                <a:gd name="T66" fmla="*/ 153 w 215"/>
                <a:gd name="T67" fmla="*/ 229 h 350"/>
                <a:gd name="T68" fmla="*/ 159 w 215"/>
                <a:gd name="T69" fmla="*/ 235 h 350"/>
                <a:gd name="T70" fmla="*/ 165 w 215"/>
                <a:gd name="T71" fmla="*/ 239 h 350"/>
                <a:gd name="T72" fmla="*/ 171 w 215"/>
                <a:gd name="T73" fmla="*/ 242 h 350"/>
                <a:gd name="T74" fmla="*/ 177 w 215"/>
                <a:gd name="T75" fmla="*/ 245 h 350"/>
                <a:gd name="T76" fmla="*/ 186 w 215"/>
                <a:gd name="T77" fmla="*/ 243 h 350"/>
                <a:gd name="T78" fmla="*/ 189 w 215"/>
                <a:gd name="T79" fmla="*/ 242 h 350"/>
                <a:gd name="T80" fmla="*/ 200 w 215"/>
                <a:gd name="T81" fmla="*/ 272 h 350"/>
                <a:gd name="T82" fmla="*/ 90 w 215"/>
                <a:gd name="T83" fmla="*/ 350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5"/>
                <a:gd name="T127" fmla="*/ 0 h 350"/>
                <a:gd name="T128" fmla="*/ 215 w 215"/>
                <a:gd name="T129" fmla="*/ 350 h 3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5" h="350">
                  <a:moveTo>
                    <a:pt x="0" y="40"/>
                  </a:moveTo>
                  <a:lnTo>
                    <a:pt x="4" y="38"/>
                  </a:lnTo>
                  <a:lnTo>
                    <a:pt x="6" y="32"/>
                  </a:lnTo>
                  <a:lnTo>
                    <a:pt x="9" y="22"/>
                  </a:lnTo>
                  <a:lnTo>
                    <a:pt x="15" y="15"/>
                  </a:lnTo>
                  <a:lnTo>
                    <a:pt x="19" y="9"/>
                  </a:lnTo>
                  <a:lnTo>
                    <a:pt x="25" y="6"/>
                  </a:lnTo>
                  <a:lnTo>
                    <a:pt x="35" y="1"/>
                  </a:lnTo>
                  <a:lnTo>
                    <a:pt x="42" y="0"/>
                  </a:lnTo>
                  <a:lnTo>
                    <a:pt x="54" y="0"/>
                  </a:lnTo>
                  <a:lnTo>
                    <a:pt x="62" y="1"/>
                  </a:lnTo>
                  <a:lnTo>
                    <a:pt x="66" y="3"/>
                  </a:lnTo>
                  <a:lnTo>
                    <a:pt x="63" y="4"/>
                  </a:lnTo>
                  <a:lnTo>
                    <a:pt x="60" y="6"/>
                  </a:lnTo>
                  <a:lnTo>
                    <a:pt x="57" y="12"/>
                  </a:lnTo>
                  <a:lnTo>
                    <a:pt x="57" y="16"/>
                  </a:lnTo>
                  <a:lnTo>
                    <a:pt x="54" y="21"/>
                  </a:lnTo>
                  <a:lnTo>
                    <a:pt x="54" y="24"/>
                  </a:lnTo>
                  <a:lnTo>
                    <a:pt x="53" y="29"/>
                  </a:lnTo>
                  <a:lnTo>
                    <a:pt x="53" y="32"/>
                  </a:lnTo>
                  <a:lnTo>
                    <a:pt x="51" y="37"/>
                  </a:lnTo>
                  <a:lnTo>
                    <a:pt x="48" y="43"/>
                  </a:lnTo>
                  <a:lnTo>
                    <a:pt x="48" y="46"/>
                  </a:lnTo>
                  <a:lnTo>
                    <a:pt x="45" y="49"/>
                  </a:lnTo>
                  <a:lnTo>
                    <a:pt x="42" y="52"/>
                  </a:lnTo>
                  <a:lnTo>
                    <a:pt x="41" y="55"/>
                  </a:lnTo>
                  <a:lnTo>
                    <a:pt x="39" y="58"/>
                  </a:lnTo>
                  <a:lnTo>
                    <a:pt x="41" y="58"/>
                  </a:lnTo>
                  <a:lnTo>
                    <a:pt x="41" y="59"/>
                  </a:lnTo>
                  <a:lnTo>
                    <a:pt x="41" y="61"/>
                  </a:lnTo>
                  <a:lnTo>
                    <a:pt x="41" y="62"/>
                  </a:lnTo>
                  <a:lnTo>
                    <a:pt x="42" y="64"/>
                  </a:lnTo>
                  <a:lnTo>
                    <a:pt x="45" y="65"/>
                  </a:lnTo>
                  <a:lnTo>
                    <a:pt x="48" y="67"/>
                  </a:lnTo>
                  <a:lnTo>
                    <a:pt x="51" y="69"/>
                  </a:lnTo>
                  <a:lnTo>
                    <a:pt x="53" y="71"/>
                  </a:lnTo>
                  <a:lnTo>
                    <a:pt x="53" y="72"/>
                  </a:lnTo>
                  <a:lnTo>
                    <a:pt x="53" y="75"/>
                  </a:lnTo>
                  <a:lnTo>
                    <a:pt x="54" y="79"/>
                  </a:lnTo>
                  <a:lnTo>
                    <a:pt x="54" y="85"/>
                  </a:lnTo>
                  <a:lnTo>
                    <a:pt x="51" y="88"/>
                  </a:lnTo>
                  <a:lnTo>
                    <a:pt x="51" y="93"/>
                  </a:lnTo>
                  <a:lnTo>
                    <a:pt x="53" y="96"/>
                  </a:lnTo>
                  <a:lnTo>
                    <a:pt x="56" y="99"/>
                  </a:lnTo>
                  <a:lnTo>
                    <a:pt x="59" y="102"/>
                  </a:lnTo>
                  <a:lnTo>
                    <a:pt x="63" y="103"/>
                  </a:lnTo>
                  <a:lnTo>
                    <a:pt x="66" y="106"/>
                  </a:lnTo>
                  <a:lnTo>
                    <a:pt x="68" y="109"/>
                  </a:lnTo>
                  <a:lnTo>
                    <a:pt x="69" y="111"/>
                  </a:lnTo>
                  <a:lnTo>
                    <a:pt x="71" y="112"/>
                  </a:lnTo>
                  <a:lnTo>
                    <a:pt x="74" y="115"/>
                  </a:lnTo>
                  <a:lnTo>
                    <a:pt x="74" y="117"/>
                  </a:lnTo>
                  <a:lnTo>
                    <a:pt x="77" y="118"/>
                  </a:lnTo>
                  <a:lnTo>
                    <a:pt x="80" y="120"/>
                  </a:lnTo>
                  <a:lnTo>
                    <a:pt x="80" y="121"/>
                  </a:lnTo>
                  <a:lnTo>
                    <a:pt x="83" y="123"/>
                  </a:lnTo>
                  <a:lnTo>
                    <a:pt x="87" y="124"/>
                  </a:lnTo>
                  <a:lnTo>
                    <a:pt x="90" y="126"/>
                  </a:lnTo>
                  <a:lnTo>
                    <a:pt x="93" y="127"/>
                  </a:lnTo>
                  <a:lnTo>
                    <a:pt x="93" y="129"/>
                  </a:lnTo>
                  <a:lnTo>
                    <a:pt x="93" y="130"/>
                  </a:lnTo>
                  <a:lnTo>
                    <a:pt x="94" y="130"/>
                  </a:lnTo>
                  <a:lnTo>
                    <a:pt x="95" y="134"/>
                  </a:lnTo>
                  <a:lnTo>
                    <a:pt x="97" y="136"/>
                  </a:lnTo>
                  <a:lnTo>
                    <a:pt x="98" y="137"/>
                  </a:lnTo>
                  <a:lnTo>
                    <a:pt x="101" y="139"/>
                  </a:lnTo>
                  <a:lnTo>
                    <a:pt x="101" y="140"/>
                  </a:lnTo>
                  <a:lnTo>
                    <a:pt x="103" y="141"/>
                  </a:lnTo>
                  <a:lnTo>
                    <a:pt x="103" y="143"/>
                  </a:lnTo>
                  <a:lnTo>
                    <a:pt x="104" y="144"/>
                  </a:lnTo>
                  <a:lnTo>
                    <a:pt x="104" y="146"/>
                  </a:lnTo>
                  <a:lnTo>
                    <a:pt x="104" y="147"/>
                  </a:lnTo>
                  <a:lnTo>
                    <a:pt x="104" y="149"/>
                  </a:lnTo>
                  <a:lnTo>
                    <a:pt x="107" y="152"/>
                  </a:lnTo>
                  <a:lnTo>
                    <a:pt x="107" y="153"/>
                  </a:lnTo>
                  <a:lnTo>
                    <a:pt x="107" y="155"/>
                  </a:lnTo>
                  <a:lnTo>
                    <a:pt x="107" y="156"/>
                  </a:lnTo>
                  <a:lnTo>
                    <a:pt x="106" y="158"/>
                  </a:lnTo>
                  <a:lnTo>
                    <a:pt x="106" y="164"/>
                  </a:lnTo>
                  <a:lnTo>
                    <a:pt x="106" y="167"/>
                  </a:lnTo>
                  <a:lnTo>
                    <a:pt x="107" y="173"/>
                  </a:lnTo>
                  <a:lnTo>
                    <a:pt x="110" y="177"/>
                  </a:lnTo>
                  <a:lnTo>
                    <a:pt x="110" y="180"/>
                  </a:lnTo>
                  <a:lnTo>
                    <a:pt x="112" y="186"/>
                  </a:lnTo>
                  <a:lnTo>
                    <a:pt x="112" y="187"/>
                  </a:lnTo>
                  <a:lnTo>
                    <a:pt x="113" y="189"/>
                  </a:lnTo>
                  <a:lnTo>
                    <a:pt x="113" y="190"/>
                  </a:lnTo>
                  <a:lnTo>
                    <a:pt x="116" y="190"/>
                  </a:lnTo>
                  <a:lnTo>
                    <a:pt x="121" y="193"/>
                  </a:lnTo>
                  <a:lnTo>
                    <a:pt x="127" y="196"/>
                  </a:lnTo>
                  <a:lnTo>
                    <a:pt x="131" y="201"/>
                  </a:lnTo>
                  <a:lnTo>
                    <a:pt x="133" y="204"/>
                  </a:lnTo>
                  <a:lnTo>
                    <a:pt x="134" y="208"/>
                  </a:lnTo>
                  <a:lnTo>
                    <a:pt x="134" y="210"/>
                  </a:lnTo>
                  <a:lnTo>
                    <a:pt x="136" y="214"/>
                  </a:lnTo>
                  <a:lnTo>
                    <a:pt x="136" y="217"/>
                  </a:lnTo>
                  <a:lnTo>
                    <a:pt x="141" y="221"/>
                  </a:lnTo>
                  <a:lnTo>
                    <a:pt x="150" y="226"/>
                  </a:lnTo>
                  <a:lnTo>
                    <a:pt x="153" y="229"/>
                  </a:lnTo>
                  <a:lnTo>
                    <a:pt x="155" y="232"/>
                  </a:lnTo>
                  <a:lnTo>
                    <a:pt x="156" y="232"/>
                  </a:lnTo>
                  <a:lnTo>
                    <a:pt x="159" y="235"/>
                  </a:lnTo>
                  <a:lnTo>
                    <a:pt x="162" y="239"/>
                  </a:lnTo>
                  <a:lnTo>
                    <a:pt x="164" y="239"/>
                  </a:lnTo>
                  <a:lnTo>
                    <a:pt x="165" y="239"/>
                  </a:lnTo>
                  <a:lnTo>
                    <a:pt x="165" y="240"/>
                  </a:lnTo>
                  <a:lnTo>
                    <a:pt x="168" y="242"/>
                  </a:lnTo>
                  <a:lnTo>
                    <a:pt x="171" y="242"/>
                  </a:lnTo>
                  <a:lnTo>
                    <a:pt x="172" y="243"/>
                  </a:lnTo>
                  <a:lnTo>
                    <a:pt x="174" y="245"/>
                  </a:lnTo>
                  <a:lnTo>
                    <a:pt x="177" y="245"/>
                  </a:lnTo>
                  <a:lnTo>
                    <a:pt x="181" y="245"/>
                  </a:lnTo>
                  <a:lnTo>
                    <a:pt x="183" y="245"/>
                  </a:lnTo>
                  <a:lnTo>
                    <a:pt x="186" y="243"/>
                  </a:lnTo>
                  <a:lnTo>
                    <a:pt x="186" y="240"/>
                  </a:lnTo>
                  <a:lnTo>
                    <a:pt x="187" y="240"/>
                  </a:lnTo>
                  <a:lnTo>
                    <a:pt x="189" y="242"/>
                  </a:lnTo>
                  <a:lnTo>
                    <a:pt x="193" y="249"/>
                  </a:lnTo>
                  <a:lnTo>
                    <a:pt x="196" y="260"/>
                  </a:lnTo>
                  <a:lnTo>
                    <a:pt x="200" y="272"/>
                  </a:lnTo>
                  <a:lnTo>
                    <a:pt x="215" y="322"/>
                  </a:lnTo>
                  <a:lnTo>
                    <a:pt x="153" y="335"/>
                  </a:lnTo>
                  <a:lnTo>
                    <a:pt x="90" y="350"/>
                  </a:lnTo>
                  <a:lnTo>
                    <a:pt x="0" y="40"/>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grpSp>
          <p:nvGrpSpPr>
            <p:cNvPr id="66" name="Group 219"/>
            <p:cNvGrpSpPr>
              <a:grpSpLocks/>
            </p:cNvGrpSpPr>
            <p:nvPr/>
          </p:nvGrpSpPr>
          <p:grpSpPr bwMode="auto">
            <a:xfrm>
              <a:off x="3144457" y="3780555"/>
              <a:ext cx="197295" cy="104843"/>
              <a:chOff x="5217" y="1438"/>
              <a:chExt cx="356" cy="194"/>
            </a:xfrm>
            <a:solidFill>
              <a:schemeClr val="bg2">
                <a:lumMod val="95000"/>
              </a:schemeClr>
            </a:solidFill>
          </p:grpSpPr>
          <p:sp>
            <p:nvSpPr>
              <p:cNvPr id="82" name="Freeform 220"/>
              <p:cNvSpPr>
                <a:spLocks/>
              </p:cNvSpPr>
              <p:nvPr/>
            </p:nvSpPr>
            <p:spPr bwMode="auto">
              <a:xfrm>
                <a:off x="5217" y="1438"/>
                <a:ext cx="343" cy="178"/>
              </a:xfrm>
              <a:custGeom>
                <a:avLst/>
                <a:gdLst/>
                <a:ahLst/>
                <a:cxnLst>
                  <a:cxn ang="0">
                    <a:pos x="410" y="269"/>
                  </a:cxn>
                  <a:cxn ang="0">
                    <a:pos x="414" y="278"/>
                  </a:cxn>
                  <a:cxn ang="0">
                    <a:pos x="447" y="309"/>
                  </a:cxn>
                  <a:cxn ang="0">
                    <a:pos x="466" y="321"/>
                  </a:cxn>
                  <a:cxn ang="0">
                    <a:pos x="483" y="355"/>
                  </a:cxn>
                  <a:cxn ang="0">
                    <a:pos x="501" y="347"/>
                  </a:cxn>
                  <a:cxn ang="0">
                    <a:pos x="510" y="335"/>
                  </a:cxn>
                  <a:cxn ang="0">
                    <a:pos x="530" y="305"/>
                  </a:cxn>
                  <a:cxn ang="0">
                    <a:pos x="548" y="279"/>
                  </a:cxn>
                  <a:cxn ang="0">
                    <a:pos x="560" y="305"/>
                  </a:cxn>
                  <a:cxn ang="0">
                    <a:pos x="575" y="318"/>
                  </a:cxn>
                  <a:cxn ang="0">
                    <a:pos x="600" y="294"/>
                  </a:cxn>
                  <a:cxn ang="0">
                    <a:pos x="625" y="278"/>
                  </a:cxn>
                  <a:cxn ang="0">
                    <a:pos x="674" y="256"/>
                  </a:cxn>
                  <a:cxn ang="0">
                    <a:pos x="684" y="238"/>
                  </a:cxn>
                  <a:cxn ang="0">
                    <a:pos x="658" y="185"/>
                  </a:cxn>
                  <a:cxn ang="0">
                    <a:pos x="627" y="164"/>
                  </a:cxn>
                  <a:cxn ang="0">
                    <a:pos x="603" y="167"/>
                  </a:cxn>
                  <a:cxn ang="0">
                    <a:pos x="607" y="173"/>
                  </a:cxn>
                  <a:cxn ang="0">
                    <a:pos x="618" y="167"/>
                  </a:cxn>
                  <a:cxn ang="0">
                    <a:pos x="635" y="176"/>
                  </a:cxn>
                  <a:cxn ang="0">
                    <a:pos x="662" y="216"/>
                  </a:cxn>
                  <a:cxn ang="0">
                    <a:pos x="655" y="232"/>
                  </a:cxn>
                  <a:cxn ang="0">
                    <a:pos x="634" y="244"/>
                  </a:cxn>
                  <a:cxn ang="0">
                    <a:pos x="603" y="259"/>
                  </a:cxn>
                  <a:cxn ang="0">
                    <a:pos x="566" y="244"/>
                  </a:cxn>
                  <a:cxn ang="0">
                    <a:pos x="544" y="208"/>
                  </a:cxn>
                  <a:cxn ang="0">
                    <a:pos x="520" y="182"/>
                  </a:cxn>
                  <a:cxn ang="0">
                    <a:pos x="506" y="167"/>
                  </a:cxn>
                  <a:cxn ang="0">
                    <a:pos x="494" y="155"/>
                  </a:cxn>
                  <a:cxn ang="0">
                    <a:pos x="461" y="144"/>
                  </a:cxn>
                  <a:cxn ang="0">
                    <a:pos x="452" y="158"/>
                  </a:cxn>
                  <a:cxn ang="0">
                    <a:pos x="438" y="149"/>
                  </a:cxn>
                  <a:cxn ang="0">
                    <a:pos x="436" y="136"/>
                  </a:cxn>
                  <a:cxn ang="0">
                    <a:pos x="442" y="116"/>
                  </a:cxn>
                  <a:cxn ang="0">
                    <a:pos x="460" y="98"/>
                  </a:cxn>
                  <a:cxn ang="0">
                    <a:pos x="463" y="76"/>
                  </a:cxn>
                  <a:cxn ang="0">
                    <a:pos x="483" y="67"/>
                  </a:cxn>
                  <a:cxn ang="0">
                    <a:pos x="489" y="58"/>
                  </a:cxn>
                  <a:cxn ang="0">
                    <a:pos x="492" y="49"/>
                  </a:cxn>
                  <a:cxn ang="0">
                    <a:pos x="492" y="43"/>
                  </a:cxn>
                  <a:cxn ang="0">
                    <a:pos x="480" y="38"/>
                  </a:cxn>
                  <a:cxn ang="0">
                    <a:pos x="470" y="47"/>
                  </a:cxn>
                  <a:cxn ang="0">
                    <a:pos x="457" y="38"/>
                  </a:cxn>
                  <a:cxn ang="0">
                    <a:pos x="438" y="0"/>
                  </a:cxn>
                  <a:cxn ang="0">
                    <a:pos x="426" y="0"/>
                  </a:cxn>
                  <a:cxn ang="0">
                    <a:pos x="401" y="12"/>
                  </a:cxn>
                  <a:cxn ang="0">
                    <a:pos x="377" y="39"/>
                  </a:cxn>
                  <a:cxn ang="0">
                    <a:pos x="366" y="58"/>
                  </a:cxn>
                  <a:cxn ang="0">
                    <a:pos x="0" y="327"/>
                  </a:cxn>
                  <a:cxn ang="0">
                    <a:pos x="134" y="315"/>
                  </a:cxn>
                  <a:cxn ang="0">
                    <a:pos x="141" y="306"/>
                  </a:cxn>
                  <a:cxn ang="0">
                    <a:pos x="143" y="302"/>
                  </a:cxn>
                  <a:cxn ang="0">
                    <a:pos x="175" y="299"/>
                  </a:cxn>
                  <a:cxn ang="0">
                    <a:pos x="212" y="287"/>
                  </a:cxn>
                </a:cxnLst>
                <a:rect l="0" t="0" r="r" b="b"/>
                <a:pathLst>
                  <a:path w="688" h="356">
                    <a:moveTo>
                      <a:pt x="317" y="260"/>
                    </a:moveTo>
                    <a:lnTo>
                      <a:pt x="318" y="263"/>
                    </a:lnTo>
                    <a:lnTo>
                      <a:pt x="395" y="241"/>
                    </a:lnTo>
                    <a:lnTo>
                      <a:pt x="404" y="272"/>
                    </a:lnTo>
                    <a:lnTo>
                      <a:pt x="410" y="269"/>
                    </a:lnTo>
                    <a:lnTo>
                      <a:pt x="410" y="269"/>
                    </a:lnTo>
                    <a:lnTo>
                      <a:pt x="413" y="269"/>
                    </a:lnTo>
                    <a:lnTo>
                      <a:pt x="413" y="272"/>
                    </a:lnTo>
                    <a:lnTo>
                      <a:pt x="413" y="273"/>
                    </a:lnTo>
                    <a:lnTo>
                      <a:pt x="414" y="278"/>
                    </a:lnTo>
                    <a:lnTo>
                      <a:pt x="413" y="281"/>
                    </a:lnTo>
                    <a:lnTo>
                      <a:pt x="419" y="293"/>
                    </a:lnTo>
                    <a:lnTo>
                      <a:pt x="422" y="297"/>
                    </a:lnTo>
                    <a:lnTo>
                      <a:pt x="436" y="300"/>
                    </a:lnTo>
                    <a:lnTo>
                      <a:pt x="447" y="309"/>
                    </a:lnTo>
                    <a:lnTo>
                      <a:pt x="454" y="315"/>
                    </a:lnTo>
                    <a:lnTo>
                      <a:pt x="455" y="315"/>
                    </a:lnTo>
                    <a:lnTo>
                      <a:pt x="460" y="318"/>
                    </a:lnTo>
                    <a:lnTo>
                      <a:pt x="463" y="318"/>
                    </a:lnTo>
                    <a:lnTo>
                      <a:pt x="466" y="321"/>
                    </a:lnTo>
                    <a:lnTo>
                      <a:pt x="467" y="324"/>
                    </a:lnTo>
                    <a:lnTo>
                      <a:pt x="467" y="328"/>
                    </a:lnTo>
                    <a:lnTo>
                      <a:pt x="480" y="353"/>
                    </a:lnTo>
                    <a:lnTo>
                      <a:pt x="480" y="356"/>
                    </a:lnTo>
                    <a:lnTo>
                      <a:pt x="483" y="355"/>
                    </a:lnTo>
                    <a:lnTo>
                      <a:pt x="483" y="353"/>
                    </a:lnTo>
                    <a:lnTo>
                      <a:pt x="486" y="350"/>
                    </a:lnTo>
                    <a:lnTo>
                      <a:pt x="489" y="350"/>
                    </a:lnTo>
                    <a:lnTo>
                      <a:pt x="498" y="347"/>
                    </a:lnTo>
                    <a:lnTo>
                      <a:pt x="501" y="347"/>
                    </a:lnTo>
                    <a:lnTo>
                      <a:pt x="504" y="346"/>
                    </a:lnTo>
                    <a:lnTo>
                      <a:pt x="504" y="346"/>
                    </a:lnTo>
                    <a:lnTo>
                      <a:pt x="507" y="343"/>
                    </a:lnTo>
                    <a:lnTo>
                      <a:pt x="510" y="338"/>
                    </a:lnTo>
                    <a:lnTo>
                      <a:pt x="510" y="335"/>
                    </a:lnTo>
                    <a:lnTo>
                      <a:pt x="510" y="331"/>
                    </a:lnTo>
                    <a:lnTo>
                      <a:pt x="513" y="325"/>
                    </a:lnTo>
                    <a:lnTo>
                      <a:pt x="516" y="319"/>
                    </a:lnTo>
                    <a:lnTo>
                      <a:pt x="523" y="312"/>
                    </a:lnTo>
                    <a:lnTo>
                      <a:pt x="530" y="305"/>
                    </a:lnTo>
                    <a:lnTo>
                      <a:pt x="536" y="296"/>
                    </a:lnTo>
                    <a:lnTo>
                      <a:pt x="538" y="293"/>
                    </a:lnTo>
                    <a:lnTo>
                      <a:pt x="541" y="287"/>
                    </a:lnTo>
                    <a:lnTo>
                      <a:pt x="544" y="282"/>
                    </a:lnTo>
                    <a:lnTo>
                      <a:pt x="548" y="279"/>
                    </a:lnTo>
                    <a:lnTo>
                      <a:pt x="550" y="279"/>
                    </a:lnTo>
                    <a:lnTo>
                      <a:pt x="553" y="287"/>
                    </a:lnTo>
                    <a:lnTo>
                      <a:pt x="554" y="290"/>
                    </a:lnTo>
                    <a:lnTo>
                      <a:pt x="557" y="296"/>
                    </a:lnTo>
                    <a:lnTo>
                      <a:pt x="560" y="305"/>
                    </a:lnTo>
                    <a:lnTo>
                      <a:pt x="562" y="312"/>
                    </a:lnTo>
                    <a:lnTo>
                      <a:pt x="563" y="318"/>
                    </a:lnTo>
                    <a:lnTo>
                      <a:pt x="565" y="321"/>
                    </a:lnTo>
                    <a:lnTo>
                      <a:pt x="568" y="321"/>
                    </a:lnTo>
                    <a:lnTo>
                      <a:pt x="575" y="318"/>
                    </a:lnTo>
                    <a:lnTo>
                      <a:pt x="585" y="312"/>
                    </a:lnTo>
                    <a:lnTo>
                      <a:pt x="588" y="312"/>
                    </a:lnTo>
                    <a:lnTo>
                      <a:pt x="594" y="309"/>
                    </a:lnTo>
                    <a:lnTo>
                      <a:pt x="600" y="297"/>
                    </a:lnTo>
                    <a:lnTo>
                      <a:pt x="600" y="294"/>
                    </a:lnTo>
                    <a:lnTo>
                      <a:pt x="601" y="293"/>
                    </a:lnTo>
                    <a:lnTo>
                      <a:pt x="606" y="290"/>
                    </a:lnTo>
                    <a:lnTo>
                      <a:pt x="610" y="287"/>
                    </a:lnTo>
                    <a:lnTo>
                      <a:pt x="621" y="281"/>
                    </a:lnTo>
                    <a:lnTo>
                      <a:pt x="625" y="278"/>
                    </a:lnTo>
                    <a:lnTo>
                      <a:pt x="646" y="267"/>
                    </a:lnTo>
                    <a:lnTo>
                      <a:pt x="655" y="263"/>
                    </a:lnTo>
                    <a:lnTo>
                      <a:pt x="662" y="260"/>
                    </a:lnTo>
                    <a:lnTo>
                      <a:pt x="669" y="257"/>
                    </a:lnTo>
                    <a:lnTo>
                      <a:pt x="674" y="256"/>
                    </a:lnTo>
                    <a:lnTo>
                      <a:pt x="678" y="256"/>
                    </a:lnTo>
                    <a:lnTo>
                      <a:pt x="683" y="257"/>
                    </a:lnTo>
                    <a:lnTo>
                      <a:pt x="687" y="257"/>
                    </a:lnTo>
                    <a:lnTo>
                      <a:pt x="688" y="249"/>
                    </a:lnTo>
                    <a:lnTo>
                      <a:pt x="684" y="238"/>
                    </a:lnTo>
                    <a:lnTo>
                      <a:pt x="678" y="225"/>
                    </a:lnTo>
                    <a:lnTo>
                      <a:pt x="675" y="216"/>
                    </a:lnTo>
                    <a:lnTo>
                      <a:pt x="669" y="205"/>
                    </a:lnTo>
                    <a:lnTo>
                      <a:pt x="665" y="197"/>
                    </a:lnTo>
                    <a:lnTo>
                      <a:pt x="658" y="185"/>
                    </a:lnTo>
                    <a:lnTo>
                      <a:pt x="646" y="173"/>
                    </a:lnTo>
                    <a:lnTo>
                      <a:pt x="643" y="170"/>
                    </a:lnTo>
                    <a:lnTo>
                      <a:pt x="637" y="167"/>
                    </a:lnTo>
                    <a:lnTo>
                      <a:pt x="634" y="166"/>
                    </a:lnTo>
                    <a:lnTo>
                      <a:pt x="627" y="164"/>
                    </a:lnTo>
                    <a:lnTo>
                      <a:pt x="621" y="163"/>
                    </a:lnTo>
                    <a:lnTo>
                      <a:pt x="615" y="163"/>
                    </a:lnTo>
                    <a:lnTo>
                      <a:pt x="610" y="164"/>
                    </a:lnTo>
                    <a:lnTo>
                      <a:pt x="606" y="164"/>
                    </a:lnTo>
                    <a:lnTo>
                      <a:pt x="603" y="167"/>
                    </a:lnTo>
                    <a:lnTo>
                      <a:pt x="600" y="169"/>
                    </a:lnTo>
                    <a:lnTo>
                      <a:pt x="600" y="170"/>
                    </a:lnTo>
                    <a:lnTo>
                      <a:pt x="601" y="172"/>
                    </a:lnTo>
                    <a:lnTo>
                      <a:pt x="604" y="173"/>
                    </a:lnTo>
                    <a:lnTo>
                      <a:pt x="607" y="173"/>
                    </a:lnTo>
                    <a:lnTo>
                      <a:pt x="609" y="176"/>
                    </a:lnTo>
                    <a:lnTo>
                      <a:pt x="612" y="175"/>
                    </a:lnTo>
                    <a:lnTo>
                      <a:pt x="612" y="172"/>
                    </a:lnTo>
                    <a:lnTo>
                      <a:pt x="613" y="169"/>
                    </a:lnTo>
                    <a:lnTo>
                      <a:pt x="618" y="167"/>
                    </a:lnTo>
                    <a:lnTo>
                      <a:pt x="621" y="167"/>
                    </a:lnTo>
                    <a:lnTo>
                      <a:pt x="624" y="167"/>
                    </a:lnTo>
                    <a:lnTo>
                      <a:pt x="630" y="170"/>
                    </a:lnTo>
                    <a:lnTo>
                      <a:pt x="631" y="173"/>
                    </a:lnTo>
                    <a:lnTo>
                      <a:pt x="635" y="176"/>
                    </a:lnTo>
                    <a:lnTo>
                      <a:pt x="643" y="197"/>
                    </a:lnTo>
                    <a:lnTo>
                      <a:pt x="652" y="201"/>
                    </a:lnTo>
                    <a:lnTo>
                      <a:pt x="655" y="202"/>
                    </a:lnTo>
                    <a:lnTo>
                      <a:pt x="661" y="210"/>
                    </a:lnTo>
                    <a:lnTo>
                      <a:pt x="662" y="216"/>
                    </a:lnTo>
                    <a:lnTo>
                      <a:pt x="663" y="220"/>
                    </a:lnTo>
                    <a:lnTo>
                      <a:pt x="663" y="223"/>
                    </a:lnTo>
                    <a:lnTo>
                      <a:pt x="661" y="226"/>
                    </a:lnTo>
                    <a:lnTo>
                      <a:pt x="659" y="229"/>
                    </a:lnTo>
                    <a:lnTo>
                      <a:pt x="655" y="232"/>
                    </a:lnTo>
                    <a:lnTo>
                      <a:pt x="652" y="235"/>
                    </a:lnTo>
                    <a:lnTo>
                      <a:pt x="649" y="237"/>
                    </a:lnTo>
                    <a:lnTo>
                      <a:pt x="643" y="240"/>
                    </a:lnTo>
                    <a:lnTo>
                      <a:pt x="640" y="241"/>
                    </a:lnTo>
                    <a:lnTo>
                      <a:pt x="634" y="244"/>
                    </a:lnTo>
                    <a:lnTo>
                      <a:pt x="627" y="250"/>
                    </a:lnTo>
                    <a:lnTo>
                      <a:pt x="618" y="254"/>
                    </a:lnTo>
                    <a:lnTo>
                      <a:pt x="613" y="256"/>
                    </a:lnTo>
                    <a:lnTo>
                      <a:pt x="609" y="257"/>
                    </a:lnTo>
                    <a:lnTo>
                      <a:pt x="603" y="259"/>
                    </a:lnTo>
                    <a:lnTo>
                      <a:pt x="594" y="260"/>
                    </a:lnTo>
                    <a:lnTo>
                      <a:pt x="588" y="259"/>
                    </a:lnTo>
                    <a:lnTo>
                      <a:pt x="578" y="257"/>
                    </a:lnTo>
                    <a:lnTo>
                      <a:pt x="569" y="252"/>
                    </a:lnTo>
                    <a:lnTo>
                      <a:pt x="566" y="244"/>
                    </a:lnTo>
                    <a:lnTo>
                      <a:pt x="563" y="238"/>
                    </a:lnTo>
                    <a:lnTo>
                      <a:pt x="563" y="235"/>
                    </a:lnTo>
                    <a:lnTo>
                      <a:pt x="559" y="226"/>
                    </a:lnTo>
                    <a:lnTo>
                      <a:pt x="554" y="219"/>
                    </a:lnTo>
                    <a:lnTo>
                      <a:pt x="544" y="208"/>
                    </a:lnTo>
                    <a:lnTo>
                      <a:pt x="539" y="204"/>
                    </a:lnTo>
                    <a:lnTo>
                      <a:pt x="535" y="198"/>
                    </a:lnTo>
                    <a:lnTo>
                      <a:pt x="530" y="194"/>
                    </a:lnTo>
                    <a:lnTo>
                      <a:pt x="526" y="191"/>
                    </a:lnTo>
                    <a:lnTo>
                      <a:pt x="520" y="182"/>
                    </a:lnTo>
                    <a:lnTo>
                      <a:pt x="516" y="178"/>
                    </a:lnTo>
                    <a:lnTo>
                      <a:pt x="510" y="173"/>
                    </a:lnTo>
                    <a:lnTo>
                      <a:pt x="510" y="172"/>
                    </a:lnTo>
                    <a:lnTo>
                      <a:pt x="509" y="170"/>
                    </a:lnTo>
                    <a:lnTo>
                      <a:pt x="506" y="167"/>
                    </a:lnTo>
                    <a:lnTo>
                      <a:pt x="503" y="163"/>
                    </a:lnTo>
                    <a:lnTo>
                      <a:pt x="500" y="158"/>
                    </a:lnTo>
                    <a:lnTo>
                      <a:pt x="495" y="155"/>
                    </a:lnTo>
                    <a:lnTo>
                      <a:pt x="495" y="155"/>
                    </a:lnTo>
                    <a:lnTo>
                      <a:pt x="494" y="155"/>
                    </a:lnTo>
                    <a:lnTo>
                      <a:pt x="486" y="151"/>
                    </a:lnTo>
                    <a:lnTo>
                      <a:pt x="475" y="145"/>
                    </a:lnTo>
                    <a:lnTo>
                      <a:pt x="467" y="142"/>
                    </a:lnTo>
                    <a:lnTo>
                      <a:pt x="464" y="142"/>
                    </a:lnTo>
                    <a:lnTo>
                      <a:pt x="461" y="144"/>
                    </a:lnTo>
                    <a:lnTo>
                      <a:pt x="458" y="145"/>
                    </a:lnTo>
                    <a:lnTo>
                      <a:pt x="457" y="149"/>
                    </a:lnTo>
                    <a:lnTo>
                      <a:pt x="455" y="152"/>
                    </a:lnTo>
                    <a:lnTo>
                      <a:pt x="454" y="155"/>
                    </a:lnTo>
                    <a:lnTo>
                      <a:pt x="452" y="158"/>
                    </a:lnTo>
                    <a:lnTo>
                      <a:pt x="449" y="160"/>
                    </a:lnTo>
                    <a:lnTo>
                      <a:pt x="448" y="158"/>
                    </a:lnTo>
                    <a:lnTo>
                      <a:pt x="445" y="158"/>
                    </a:lnTo>
                    <a:lnTo>
                      <a:pt x="441" y="152"/>
                    </a:lnTo>
                    <a:lnTo>
                      <a:pt x="438" y="149"/>
                    </a:lnTo>
                    <a:lnTo>
                      <a:pt x="436" y="145"/>
                    </a:lnTo>
                    <a:lnTo>
                      <a:pt x="435" y="142"/>
                    </a:lnTo>
                    <a:lnTo>
                      <a:pt x="435" y="139"/>
                    </a:lnTo>
                    <a:lnTo>
                      <a:pt x="435" y="138"/>
                    </a:lnTo>
                    <a:lnTo>
                      <a:pt x="436" y="136"/>
                    </a:lnTo>
                    <a:lnTo>
                      <a:pt x="438" y="133"/>
                    </a:lnTo>
                    <a:lnTo>
                      <a:pt x="441" y="129"/>
                    </a:lnTo>
                    <a:lnTo>
                      <a:pt x="441" y="124"/>
                    </a:lnTo>
                    <a:lnTo>
                      <a:pt x="441" y="121"/>
                    </a:lnTo>
                    <a:lnTo>
                      <a:pt x="442" y="116"/>
                    </a:lnTo>
                    <a:lnTo>
                      <a:pt x="444" y="113"/>
                    </a:lnTo>
                    <a:lnTo>
                      <a:pt x="447" y="110"/>
                    </a:lnTo>
                    <a:lnTo>
                      <a:pt x="452" y="107"/>
                    </a:lnTo>
                    <a:lnTo>
                      <a:pt x="457" y="104"/>
                    </a:lnTo>
                    <a:lnTo>
                      <a:pt x="460" y="98"/>
                    </a:lnTo>
                    <a:lnTo>
                      <a:pt x="461" y="95"/>
                    </a:lnTo>
                    <a:lnTo>
                      <a:pt x="461" y="92"/>
                    </a:lnTo>
                    <a:lnTo>
                      <a:pt x="460" y="85"/>
                    </a:lnTo>
                    <a:lnTo>
                      <a:pt x="461" y="79"/>
                    </a:lnTo>
                    <a:lnTo>
                      <a:pt x="463" y="76"/>
                    </a:lnTo>
                    <a:lnTo>
                      <a:pt x="464" y="76"/>
                    </a:lnTo>
                    <a:lnTo>
                      <a:pt x="470" y="73"/>
                    </a:lnTo>
                    <a:lnTo>
                      <a:pt x="472" y="71"/>
                    </a:lnTo>
                    <a:lnTo>
                      <a:pt x="479" y="70"/>
                    </a:lnTo>
                    <a:lnTo>
                      <a:pt x="483" y="67"/>
                    </a:lnTo>
                    <a:lnTo>
                      <a:pt x="488" y="64"/>
                    </a:lnTo>
                    <a:lnTo>
                      <a:pt x="489" y="62"/>
                    </a:lnTo>
                    <a:lnTo>
                      <a:pt x="489" y="61"/>
                    </a:lnTo>
                    <a:lnTo>
                      <a:pt x="489" y="59"/>
                    </a:lnTo>
                    <a:lnTo>
                      <a:pt x="489" y="58"/>
                    </a:lnTo>
                    <a:lnTo>
                      <a:pt x="489" y="55"/>
                    </a:lnTo>
                    <a:lnTo>
                      <a:pt x="489" y="53"/>
                    </a:lnTo>
                    <a:lnTo>
                      <a:pt x="491" y="52"/>
                    </a:lnTo>
                    <a:lnTo>
                      <a:pt x="492" y="50"/>
                    </a:lnTo>
                    <a:lnTo>
                      <a:pt x="492" y="49"/>
                    </a:lnTo>
                    <a:lnTo>
                      <a:pt x="494" y="49"/>
                    </a:lnTo>
                    <a:lnTo>
                      <a:pt x="495" y="47"/>
                    </a:lnTo>
                    <a:lnTo>
                      <a:pt x="495" y="46"/>
                    </a:lnTo>
                    <a:lnTo>
                      <a:pt x="492" y="45"/>
                    </a:lnTo>
                    <a:lnTo>
                      <a:pt x="492" y="43"/>
                    </a:lnTo>
                    <a:lnTo>
                      <a:pt x="486" y="36"/>
                    </a:lnTo>
                    <a:lnTo>
                      <a:pt x="486" y="35"/>
                    </a:lnTo>
                    <a:lnTo>
                      <a:pt x="483" y="35"/>
                    </a:lnTo>
                    <a:lnTo>
                      <a:pt x="483" y="35"/>
                    </a:lnTo>
                    <a:lnTo>
                      <a:pt x="480" y="38"/>
                    </a:lnTo>
                    <a:lnTo>
                      <a:pt x="480" y="38"/>
                    </a:lnTo>
                    <a:lnTo>
                      <a:pt x="480" y="42"/>
                    </a:lnTo>
                    <a:lnTo>
                      <a:pt x="479" y="43"/>
                    </a:lnTo>
                    <a:lnTo>
                      <a:pt x="476" y="46"/>
                    </a:lnTo>
                    <a:lnTo>
                      <a:pt x="470" y="47"/>
                    </a:lnTo>
                    <a:lnTo>
                      <a:pt x="467" y="46"/>
                    </a:lnTo>
                    <a:lnTo>
                      <a:pt x="466" y="46"/>
                    </a:lnTo>
                    <a:lnTo>
                      <a:pt x="464" y="45"/>
                    </a:lnTo>
                    <a:lnTo>
                      <a:pt x="460" y="45"/>
                    </a:lnTo>
                    <a:lnTo>
                      <a:pt x="457" y="38"/>
                    </a:lnTo>
                    <a:lnTo>
                      <a:pt x="452" y="30"/>
                    </a:lnTo>
                    <a:lnTo>
                      <a:pt x="447" y="23"/>
                    </a:lnTo>
                    <a:lnTo>
                      <a:pt x="441" y="14"/>
                    </a:lnTo>
                    <a:lnTo>
                      <a:pt x="438" y="5"/>
                    </a:lnTo>
                    <a:lnTo>
                      <a:pt x="438" y="0"/>
                    </a:lnTo>
                    <a:lnTo>
                      <a:pt x="436" y="0"/>
                    </a:lnTo>
                    <a:lnTo>
                      <a:pt x="435" y="2"/>
                    </a:lnTo>
                    <a:lnTo>
                      <a:pt x="432" y="5"/>
                    </a:lnTo>
                    <a:lnTo>
                      <a:pt x="429" y="2"/>
                    </a:lnTo>
                    <a:lnTo>
                      <a:pt x="426" y="0"/>
                    </a:lnTo>
                    <a:lnTo>
                      <a:pt x="419" y="2"/>
                    </a:lnTo>
                    <a:lnTo>
                      <a:pt x="413" y="3"/>
                    </a:lnTo>
                    <a:lnTo>
                      <a:pt x="413" y="6"/>
                    </a:lnTo>
                    <a:lnTo>
                      <a:pt x="408" y="11"/>
                    </a:lnTo>
                    <a:lnTo>
                      <a:pt x="401" y="12"/>
                    </a:lnTo>
                    <a:lnTo>
                      <a:pt x="396" y="17"/>
                    </a:lnTo>
                    <a:lnTo>
                      <a:pt x="396" y="29"/>
                    </a:lnTo>
                    <a:lnTo>
                      <a:pt x="384" y="29"/>
                    </a:lnTo>
                    <a:lnTo>
                      <a:pt x="378" y="35"/>
                    </a:lnTo>
                    <a:lnTo>
                      <a:pt x="377" y="39"/>
                    </a:lnTo>
                    <a:lnTo>
                      <a:pt x="380" y="50"/>
                    </a:lnTo>
                    <a:lnTo>
                      <a:pt x="378" y="52"/>
                    </a:lnTo>
                    <a:lnTo>
                      <a:pt x="374" y="52"/>
                    </a:lnTo>
                    <a:lnTo>
                      <a:pt x="369" y="55"/>
                    </a:lnTo>
                    <a:lnTo>
                      <a:pt x="366" y="58"/>
                    </a:lnTo>
                    <a:lnTo>
                      <a:pt x="361" y="68"/>
                    </a:lnTo>
                    <a:lnTo>
                      <a:pt x="321" y="79"/>
                    </a:lnTo>
                    <a:lnTo>
                      <a:pt x="150" y="117"/>
                    </a:lnTo>
                    <a:lnTo>
                      <a:pt x="1" y="151"/>
                    </a:lnTo>
                    <a:lnTo>
                      <a:pt x="0" y="327"/>
                    </a:lnTo>
                    <a:lnTo>
                      <a:pt x="3" y="335"/>
                    </a:lnTo>
                    <a:lnTo>
                      <a:pt x="30" y="328"/>
                    </a:lnTo>
                    <a:lnTo>
                      <a:pt x="100" y="313"/>
                    </a:lnTo>
                    <a:lnTo>
                      <a:pt x="131" y="305"/>
                    </a:lnTo>
                    <a:lnTo>
                      <a:pt x="134" y="315"/>
                    </a:lnTo>
                    <a:lnTo>
                      <a:pt x="143" y="312"/>
                    </a:lnTo>
                    <a:lnTo>
                      <a:pt x="143" y="310"/>
                    </a:lnTo>
                    <a:lnTo>
                      <a:pt x="143" y="309"/>
                    </a:lnTo>
                    <a:lnTo>
                      <a:pt x="143" y="309"/>
                    </a:lnTo>
                    <a:lnTo>
                      <a:pt x="141" y="306"/>
                    </a:lnTo>
                    <a:lnTo>
                      <a:pt x="143" y="305"/>
                    </a:lnTo>
                    <a:lnTo>
                      <a:pt x="143" y="305"/>
                    </a:lnTo>
                    <a:lnTo>
                      <a:pt x="143" y="303"/>
                    </a:lnTo>
                    <a:lnTo>
                      <a:pt x="143" y="303"/>
                    </a:lnTo>
                    <a:lnTo>
                      <a:pt x="143" y="302"/>
                    </a:lnTo>
                    <a:lnTo>
                      <a:pt x="156" y="299"/>
                    </a:lnTo>
                    <a:lnTo>
                      <a:pt x="162" y="299"/>
                    </a:lnTo>
                    <a:lnTo>
                      <a:pt x="169" y="297"/>
                    </a:lnTo>
                    <a:lnTo>
                      <a:pt x="172" y="299"/>
                    </a:lnTo>
                    <a:lnTo>
                      <a:pt x="175" y="299"/>
                    </a:lnTo>
                    <a:lnTo>
                      <a:pt x="176" y="296"/>
                    </a:lnTo>
                    <a:lnTo>
                      <a:pt x="178" y="296"/>
                    </a:lnTo>
                    <a:lnTo>
                      <a:pt x="184" y="293"/>
                    </a:lnTo>
                    <a:lnTo>
                      <a:pt x="196" y="290"/>
                    </a:lnTo>
                    <a:lnTo>
                      <a:pt x="212" y="287"/>
                    </a:lnTo>
                    <a:lnTo>
                      <a:pt x="317" y="260"/>
                    </a:lnTo>
                  </a:path>
                </a:pathLst>
              </a:custGeom>
              <a:solidFill>
                <a:srgbClr val="FFC447"/>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83" name="Freeform 221"/>
              <p:cNvSpPr>
                <a:spLocks/>
              </p:cNvSpPr>
              <p:nvPr/>
            </p:nvSpPr>
            <p:spPr bwMode="auto">
              <a:xfrm>
                <a:off x="5489" y="1604"/>
                <a:ext cx="35" cy="28"/>
              </a:xfrm>
              <a:custGeom>
                <a:avLst/>
                <a:gdLst/>
                <a:ahLst/>
                <a:cxnLst>
                  <a:cxn ang="0">
                    <a:pos x="33" y="2"/>
                  </a:cxn>
                  <a:cxn ang="0">
                    <a:pos x="35" y="6"/>
                  </a:cxn>
                  <a:cxn ang="0">
                    <a:pos x="35" y="9"/>
                  </a:cxn>
                  <a:cxn ang="0">
                    <a:pos x="37" y="14"/>
                  </a:cxn>
                  <a:cxn ang="0">
                    <a:pos x="39" y="8"/>
                  </a:cxn>
                  <a:cxn ang="0">
                    <a:pos x="37" y="6"/>
                  </a:cxn>
                  <a:cxn ang="0">
                    <a:pos x="39" y="5"/>
                  </a:cxn>
                  <a:cxn ang="0">
                    <a:pos x="40" y="3"/>
                  </a:cxn>
                  <a:cxn ang="0">
                    <a:pos x="42" y="3"/>
                  </a:cxn>
                  <a:cxn ang="0">
                    <a:pos x="45" y="6"/>
                  </a:cxn>
                  <a:cxn ang="0">
                    <a:pos x="46" y="11"/>
                  </a:cxn>
                  <a:cxn ang="0">
                    <a:pos x="47" y="15"/>
                  </a:cxn>
                  <a:cxn ang="0">
                    <a:pos x="52" y="15"/>
                  </a:cxn>
                  <a:cxn ang="0">
                    <a:pos x="55" y="15"/>
                  </a:cxn>
                  <a:cxn ang="0">
                    <a:pos x="56" y="21"/>
                  </a:cxn>
                  <a:cxn ang="0">
                    <a:pos x="58" y="18"/>
                  </a:cxn>
                  <a:cxn ang="0">
                    <a:pos x="61" y="18"/>
                  </a:cxn>
                  <a:cxn ang="0">
                    <a:pos x="62" y="17"/>
                  </a:cxn>
                  <a:cxn ang="0">
                    <a:pos x="64" y="18"/>
                  </a:cxn>
                  <a:cxn ang="0">
                    <a:pos x="67" y="18"/>
                  </a:cxn>
                  <a:cxn ang="0">
                    <a:pos x="64" y="9"/>
                  </a:cxn>
                  <a:cxn ang="0">
                    <a:pos x="62" y="11"/>
                  </a:cxn>
                  <a:cxn ang="0">
                    <a:pos x="61" y="12"/>
                  </a:cxn>
                  <a:cxn ang="0">
                    <a:pos x="64" y="9"/>
                  </a:cxn>
                  <a:cxn ang="0">
                    <a:pos x="65" y="9"/>
                  </a:cxn>
                  <a:cxn ang="0">
                    <a:pos x="70" y="24"/>
                  </a:cxn>
                  <a:cxn ang="0">
                    <a:pos x="68" y="27"/>
                  </a:cxn>
                  <a:cxn ang="0">
                    <a:pos x="65" y="24"/>
                  </a:cxn>
                  <a:cxn ang="0">
                    <a:pos x="62" y="26"/>
                  </a:cxn>
                  <a:cxn ang="0">
                    <a:pos x="61" y="27"/>
                  </a:cxn>
                  <a:cxn ang="0">
                    <a:pos x="61" y="31"/>
                  </a:cxn>
                  <a:cxn ang="0">
                    <a:pos x="53" y="31"/>
                  </a:cxn>
                  <a:cxn ang="0">
                    <a:pos x="37" y="37"/>
                  </a:cxn>
                  <a:cxn ang="0">
                    <a:pos x="26" y="40"/>
                  </a:cxn>
                  <a:cxn ang="0">
                    <a:pos x="20" y="43"/>
                  </a:cxn>
                  <a:cxn ang="0">
                    <a:pos x="15" y="49"/>
                  </a:cxn>
                  <a:cxn ang="0">
                    <a:pos x="15" y="54"/>
                  </a:cxn>
                  <a:cxn ang="0">
                    <a:pos x="12" y="55"/>
                  </a:cxn>
                  <a:cxn ang="0">
                    <a:pos x="0" y="48"/>
                  </a:cxn>
                  <a:cxn ang="0">
                    <a:pos x="0" y="46"/>
                  </a:cxn>
                  <a:cxn ang="0">
                    <a:pos x="2" y="46"/>
                  </a:cxn>
                  <a:cxn ang="0">
                    <a:pos x="5" y="43"/>
                  </a:cxn>
                  <a:cxn ang="0">
                    <a:pos x="8" y="45"/>
                  </a:cxn>
                  <a:cxn ang="0">
                    <a:pos x="11" y="43"/>
                  </a:cxn>
                  <a:cxn ang="0">
                    <a:pos x="12" y="39"/>
                  </a:cxn>
                  <a:cxn ang="0">
                    <a:pos x="14" y="31"/>
                  </a:cxn>
                  <a:cxn ang="0">
                    <a:pos x="15" y="27"/>
                  </a:cxn>
                  <a:cxn ang="0">
                    <a:pos x="18" y="21"/>
                  </a:cxn>
                  <a:cxn ang="0">
                    <a:pos x="18" y="18"/>
                  </a:cxn>
                  <a:cxn ang="0">
                    <a:pos x="21" y="15"/>
                  </a:cxn>
                  <a:cxn ang="0">
                    <a:pos x="21" y="11"/>
                  </a:cxn>
                  <a:cxn ang="0">
                    <a:pos x="23" y="9"/>
                  </a:cxn>
                  <a:cxn ang="0">
                    <a:pos x="26" y="8"/>
                  </a:cxn>
                  <a:cxn ang="0">
                    <a:pos x="32" y="3"/>
                  </a:cxn>
                </a:cxnLst>
                <a:rect l="0" t="0" r="r" b="b"/>
                <a:pathLst>
                  <a:path w="70" h="55">
                    <a:moveTo>
                      <a:pt x="33" y="0"/>
                    </a:moveTo>
                    <a:lnTo>
                      <a:pt x="33" y="2"/>
                    </a:lnTo>
                    <a:lnTo>
                      <a:pt x="33" y="3"/>
                    </a:lnTo>
                    <a:lnTo>
                      <a:pt x="35" y="6"/>
                    </a:lnTo>
                    <a:lnTo>
                      <a:pt x="33" y="8"/>
                    </a:lnTo>
                    <a:lnTo>
                      <a:pt x="35" y="9"/>
                    </a:lnTo>
                    <a:lnTo>
                      <a:pt x="37" y="12"/>
                    </a:lnTo>
                    <a:lnTo>
                      <a:pt x="37" y="14"/>
                    </a:lnTo>
                    <a:lnTo>
                      <a:pt x="37" y="12"/>
                    </a:lnTo>
                    <a:lnTo>
                      <a:pt x="39" y="8"/>
                    </a:lnTo>
                    <a:lnTo>
                      <a:pt x="39" y="6"/>
                    </a:lnTo>
                    <a:lnTo>
                      <a:pt x="37" y="6"/>
                    </a:lnTo>
                    <a:lnTo>
                      <a:pt x="37" y="5"/>
                    </a:lnTo>
                    <a:lnTo>
                      <a:pt x="39" y="5"/>
                    </a:lnTo>
                    <a:lnTo>
                      <a:pt x="40" y="3"/>
                    </a:lnTo>
                    <a:lnTo>
                      <a:pt x="40" y="3"/>
                    </a:lnTo>
                    <a:lnTo>
                      <a:pt x="40" y="2"/>
                    </a:lnTo>
                    <a:lnTo>
                      <a:pt x="42" y="3"/>
                    </a:lnTo>
                    <a:lnTo>
                      <a:pt x="43" y="5"/>
                    </a:lnTo>
                    <a:lnTo>
                      <a:pt x="45" y="6"/>
                    </a:lnTo>
                    <a:lnTo>
                      <a:pt x="46" y="9"/>
                    </a:lnTo>
                    <a:lnTo>
                      <a:pt x="46" y="11"/>
                    </a:lnTo>
                    <a:lnTo>
                      <a:pt x="46" y="12"/>
                    </a:lnTo>
                    <a:lnTo>
                      <a:pt x="47" y="15"/>
                    </a:lnTo>
                    <a:lnTo>
                      <a:pt x="49" y="15"/>
                    </a:lnTo>
                    <a:lnTo>
                      <a:pt x="52" y="15"/>
                    </a:lnTo>
                    <a:lnTo>
                      <a:pt x="53" y="15"/>
                    </a:lnTo>
                    <a:lnTo>
                      <a:pt x="55" y="15"/>
                    </a:lnTo>
                    <a:lnTo>
                      <a:pt x="56" y="18"/>
                    </a:lnTo>
                    <a:lnTo>
                      <a:pt x="56" y="21"/>
                    </a:lnTo>
                    <a:lnTo>
                      <a:pt x="58" y="18"/>
                    </a:lnTo>
                    <a:lnTo>
                      <a:pt x="58" y="18"/>
                    </a:lnTo>
                    <a:lnTo>
                      <a:pt x="59" y="20"/>
                    </a:lnTo>
                    <a:lnTo>
                      <a:pt x="61" y="18"/>
                    </a:lnTo>
                    <a:lnTo>
                      <a:pt x="62" y="18"/>
                    </a:lnTo>
                    <a:lnTo>
                      <a:pt x="62" y="17"/>
                    </a:lnTo>
                    <a:lnTo>
                      <a:pt x="64" y="15"/>
                    </a:lnTo>
                    <a:lnTo>
                      <a:pt x="64" y="18"/>
                    </a:lnTo>
                    <a:lnTo>
                      <a:pt x="67" y="18"/>
                    </a:lnTo>
                    <a:lnTo>
                      <a:pt x="67" y="18"/>
                    </a:lnTo>
                    <a:lnTo>
                      <a:pt x="65" y="12"/>
                    </a:lnTo>
                    <a:lnTo>
                      <a:pt x="64" y="9"/>
                    </a:lnTo>
                    <a:lnTo>
                      <a:pt x="64" y="9"/>
                    </a:lnTo>
                    <a:lnTo>
                      <a:pt x="62" y="11"/>
                    </a:lnTo>
                    <a:lnTo>
                      <a:pt x="62" y="12"/>
                    </a:lnTo>
                    <a:lnTo>
                      <a:pt x="61" y="12"/>
                    </a:lnTo>
                    <a:lnTo>
                      <a:pt x="62" y="9"/>
                    </a:lnTo>
                    <a:lnTo>
                      <a:pt x="64" y="9"/>
                    </a:lnTo>
                    <a:lnTo>
                      <a:pt x="65" y="8"/>
                    </a:lnTo>
                    <a:lnTo>
                      <a:pt x="65" y="9"/>
                    </a:lnTo>
                    <a:lnTo>
                      <a:pt x="67" y="15"/>
                    </a:lnTo>
                    <a:lnTo>
                      <a:pt x="70" y="24"/>
                    </a:lnTo>
                    <a:lnTo>
                      <a:pt x="70" y="26"/>
                    </a:lnTo>
                    <a:lnTo>
                      <a:pt x="68" y="27"/>
                    </a:lnTo>
                    <a:lnTo>
                      <a:pt x="67" y="27"/>
                    </a:lnTo>
                    <a:lnTo>
                      <a:pt x="65" y="24"/>
                    </a:lnTo>
                    <a:lnTo>
                      <a:pt x="64" y="24"/>
                    </a:lnTo>
                    <a:lnTo>
                      <a:pt x="62" y="26"/>
                    </a:lnTo>
                    <a:lnTo>
                      <a:pt x="61" y="24"/>
                    </a:lnTo>
                    <a:lnTo>
                      <a:pt x="61" y="27"/>
                    </a:lnTo>
                    <a:lnTo>
                      <a:pt x="61" y="30"/>
                    </a:lnTo>
                    <a:lnTo>
                      <a:pt x="61" y="31"/>
                    </a:lnTo>
                    <a:lnTo>
                      <a:pt x="58" y="31"/>
                    </a:lnTo>
                    <a:lnTo>
                      <a:pt x="53" y="31"/>
                    </a:lnTo>
                    <a:lnTo>
                      <a:pt x="50" y="33"/>
                    </a:lnTo>
                    <a:lnTo>
                      <a:pt x="37" y="37"/>
                    </a:lnTo>
                    <a:lnTo>
                      <a:pt x="30" y="39"/>
                    </a:lnTo>
                    <a:lnTo>
                      <a:pt x="26" y="40"/>
                    </a:lnTo>
                    <a:lnTo>
                      <a:pt x="23" y="43"/>
                    </a:lnTo>
                    <a:lnTo>
                      <a:pt x="20" y="43"/>
                    </a:lnTo>
                    <a:lnTo>
                      <a:pt x="18" y="46"/>
                    </a:lnTo>
                    <a:lnTo>
                      <a:pt x="15" y="49"/>
                    </a:lnTo>
                    <a:lnTo>
                      <a:pt x="14" y="51"/>
                    </a:lnTo>
                    <a:lnTo>
                      <a:pt x="15" y="54"/>
                    </a:lnTo>
                    <a:lnTo>
                      <a:pt x="14" y="55"/>
                    </a:lnTo>
                    <a:lnTo>
                      <a:pt x="12" y="55"/>
                    </a:lnTo>
                    <a:lnTo>
                      <a:pt x="9" y="54"/>
                    </a:lnTo>
                    <a:lnTo>
                      <a:pt x="0" y="48"/>
                    </a:lnTo>
                    <a:lnTo>
                      <a:pt x="0" y="46"/>
                    </a:lnTo>
                    <a:lnTo>
                      <a:pt x="0" y="46"/>
                    </a:lnTo>
                    <a:lnTo>
                      <a:pt x="0" y="46"/>
                    </a:lnTo>
                    <a:lnTo>
                      <a:pt x="2" y="46"/>
                    </a:lnTo>
                    <a:lnTo>
                      <a:pt x="3" y="45"/>
                    </a:lnTo>
                    <a:lnTo>
                      <a:pt x="5" y="43"/>
                    </a:lnTo>
                    <a:lnTo>
                      <a:pt x="6" y="43"/>
                    </a:lnTo>
                    <a:lnTo>
                      <a:pt x="8" y="45"/>
                    </a:lnTo>
                    <a:lnTo>
                      <a:pt x="9" y="43"/>
                    </a:lnTo>
                    <a:lnTo>
                      <a:pt x="11" y="43"/>
                    </a:lnTo>
                    <a:lnTo>
                      <a:pt x="11" y="40"/>
                    </a:lnTo>
                    <a:lnTo>
                      <a:pt x="12" y="39"/>
                    </a:lnTo>
                    <a:lnTo>
                      <a:pt x="14" y="34"/>
                    </a:lnTo>
                    <a:lnTo>
                      <a:pt x="14" y="31"/>
                    </a:lnTo>
                    <a:lnTo>
                      <a:pt x="15" y="30"/>
                    </a:lnTo>
                    <a:lnTo>
                      <a:pt x="15" y="27"/>
                    </a:lnTo>
                    <a:lnTo>
                      <a:pt x="18" y="24"/>
                    </a:lnTo>
                    <a:lnTo>
                      <a:pt x="18" y="21"/>
                    </a:lnTo>
                    <a:lnTo>
                      <a:pt x="18" y="21"/>
                    </a:lnTo>
                    <a:lnTo>
                      <a:pt x="18" y="18"/>
                    </a:lnTo>
                    <a:lnTo>
                      <a:pt x="20" y="15"/>
                    </a:lnTo>
                    <a:lnTo>
                      <a:pt x="21" y="15"/>
                    </a:lnTo>
                    <a:lnTo>
                      <a:pt x="23" y="12"/>
                    </a:lnTo>
                    <a:lnTo>
                      <a:pt x="21" y="11"/>
                    </a:lnTo>
                    <a:lnTo>
                      <a:pt x="21" y="9"/>
                    </a:lnTo>
                    <a:lnTo>
                      <a:pt x="23" y="9"/>
                    </a:lnTo>
                    <a:lnTo>
                      <a:pt x="24" y="9"/>
                    </a:lnTo>
                    <a:lnTo>
                      <a:pt x="26" y="8"/>
                    </a:lnTo>
                    <a:lnTo>
                      <a:pt x="30" y="3"/>
                    </a:lnTo>
                    <a:lnTo>
                      <a:pt x="32" y="3"/>
                    </a:lnTo>
                    <a:lnTo>
                      <a:pt x="33" y="0"/>
                    </a:lnTo>
                  </a:path>
                </a:pathLst>
              </a:custGeom>
              <a:solidFill>
                <a:srgbClr val="F2F2F2"/>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84" name="Freeform 222"/>
              <p:cNvSpPr>
                <a:spLocks/>
              </p:cNvSpPr>
              <p:nvPr/>
            </p:nvSpPr>
            <p:spPr bwMode="auto">
              <a:xfrm>
                <a:off x="5536" y="1601"/>
                <a:ext cx="37" cy="21"/>
              </a:xfrm>
              <a:custGeom>
                <a:avLst/>
                <a:gdLst/>
                <a:ahLst/>
                <a:cxnLst>
                  <a:cxn ang="0">
                    <a:pos x="48" y="39"/>
                  </a:cxn>
                  <a:cxn ang="0">
                    <a:pos x="51" y="39"/>
                  </a:cxn>
                  <a:cxn ang="0">
                    <a:pos x="57" y="38"/>
                  </a:cxn>
                  <a:cxn ang="0">
                    <a:pos x="63" y="36"/>
                  </a:cxn>
                  <a:cxn ang="0">
                    <a:pos x="66" y="36"/>
                  </a:cxn>
                  <a:cxn ang="0">
                    <a:pos x="68" y="32"/>
                  </a:cxn>
                  <a:cxn ang="0">
                    <a:pos x="71" y="32"/>
                  </a:cxn>
                  <a:cxn ang="0">
                    <a:pos x="71" y="31"/>
                  </a:cxn>
                  <a:cxn ang="0">
                    <a:pos x="72" y="29"/>
                  </a:cxn>
                  <a:cxn ang="0">
                    <a:pos x="72" y="26"/>
                  </a:cxn>
                  <a:cxn ang="0">
                    <a:pos x="72" y="22"/>
                  </a:cxn>
                  <a:cxn ang="0">
                    <a:pos x="69" y="19"/>
                  </a:cxn>
                  <a:cxn ang="0">
                    <a:pos x="60" y="11"/>
                  </a:cxn>
                  <a:cxn ang="0">
                    <a:pos x="59" y="8"/>
                  </a:cxn>
                  <a:cxn ang="0">
                    <a:pos x="56" y="5"/>
                  </a:cxn>
                  <a:cxn ang="0">
                    <a:pos x="53" y="3"/>
                  </a:cxn>
                  <a:cxn ang="0">
                    <a:pos x="51" y="0"/>
                  </a:cxn>
                  <a:cxn ang="0">
                    <a:pos x="48" y="0"/>
                  </a:cxn>
                  <a:cxn ang="0">
                    <a:pos x="48" y="1"/>
                  </a:cxn>
                  <a:cxn ang="0">
                    <a:pos x="48" y="1"/>
                  </a:cxn>
                  <a:cxn ang="0">
                    <a:pos x="51" y="3"/>
                  </a:cxn>
                  <a:cxn ang="0">
                    <a:pos x="53" y="4"/>
                  </a:cxn>
                  <a:cxn ang="0">
                    <a:pos x="54" y="8"/>
                  </a:cxn>
                  <a:cxn ang="0">
                    <a:pos x="54" y="11"/>
                  </a:cxn>
                  <a:cxn ang="0">
                    <a:pos x="53" y="14"/>
                  </a:cxn>
                  <a:cxn ang="0">
                    <a:pos x="51" y="19"/>
                  </a:cxn>
                  <a:cxn ang="0">
                    <a:pos x="48" y="23"/>
                  </a:cxn>
                  <a:cxn ang="0">
                    <a:pos x="48" y="25"/>
                  </a:cxn>
                  <a:cxn ang="0">
                    <a:pos x="44" y="26"/>
                  </a:cxn>
                  <a:cxn ang="0">
                    <a:pos x="41" y="26"/>
                  </a:cxn>
                  <a:cxn ang="0">
                    <a:pos x="32" y="29"/>
                  </a:cxn>
                  <a:cxn ang="0">
                    <a:pos x="26" y="31"/>
                  </a:cxn>
                  <a:cxn ang="0">
                    <a:pos x="23" y="32"/>
                  </a:cxn>
                  <a:cxn ang="0">
                    <a:pos x="18" y="32"/>
                  </a:cxn>
                  <a:cxn ang="0">
                    <a:pos x="15" y="32"/>
                  </a:cxn>
                  <a:cxn ang="0">
                    <a:pos x="12" y="31"/>
                  </a:cxn>
                  <a:cxn ang="0">
                    <a:pos x="7" y="29"/>
                  </a:cxn>
                  <a:cxn ang="0">
                    <a:pos x="6" y="26"/>
                  </a:cxn>
                  <a:cxn ang="0">
                    <a:pos x="3" y="26"/>
                  </a:cxn>
                  <a:cxn ang="0">
                    <a:pos x="1" y="26"/>
                  </a:cxn>
                  <a:cxn ang="0">
                    <a:pos x="0" y="28"/>
                  </a:cxn>
                  <a:cxn ang="0">
                    <a:pos x="1" y="29"/>
                  </a:cxn>
                  <a:cxn ang="0">
                    <a:pos x="3" y="28"/>
                  </a:cxn>
                  <a:cxn ang="0">
                    <a:pos x="4" y="29"/>
                  </a:cxn>
                  <a:cxn ang="0">
                    <a:pos x="6" y="29"/>
                  </a:cxn>
                  <a:cxn ang="0">
                    <a:pos x="7" y="32"/>
                  </a:cxn>
                  <a:cxn ang="0">
                    <a:pos x="9" y="35"/>
                  </a:cxn>
                  <a:cxn ang="0">
                    <a:pos x="12" y="36"/>
                  </a:cxn>
                  <a:cxn ang="0">
                    <a:pos x="18" y="38"/>
                  </a:cxn>
                  <a:cxn ang="0">
                    <a:pos x="23" y="39"/>
                  </a:cxn>
                  <a:cxn ang="0">
                    <a:pos x="37" y="41"/>
                  </a:cxn>
                  <a:cxn ang="0">
                    <a:pos x="41" y="42"/>
                  </a:cxn>
                  <a:cxn ang="0">
                    <a:pos x="44" y="41"/>
                  </a:cxn>
                  <a:cxn ang="0">
                    <a:pos x="48" y="39"/>
                  </a:cxn>
                </a:cxnLst>
                <a:rect l="0" t="0" r="r" b="b"/>
                <a:pathLst>
                  <a:path w="72" h="42">
                    <a:moveTo>
                      <a:pt x="48" y="39"/>
                    </a:moveTo>
                    <a:lnTo>
                      <a:pt x="51" y="39"/>
                    </a:lnTo>
                    <a:lnTo>
                      <a:pt x="57" y="38"/>
                    </a:lnTo>
                    <a:lnTo>
                      <a:pt x="63" y="36"/>
                    </a:lnTo>
                    <a:lnTo>
                      <a:pt x="66" y="36"/>
                    </a:lnTo>
                    <a:lnTo>
                      <a:pt x="68" y="32"/>
                    </a:lnTo>
                    <a:lnTo>
                      <a:pt x="71" y="32"/>
                    </a:lnTo>
                    <a:lnTo>
                      <a:pt x="71" y="31"/>
                    </a:lnTo>
                    <a:lnTo>
                      <a:pt x="72" y="29"/>
                    </a:lnTo>
                    <a:lnTo>
                      <a:pt x="72" y="26"/>
                    </a:lnTo>
                    <a:lnTo>
                      <a:pt x="72" y="22"/>
                    </a:lnTo>
                    <a:lnTo>
                      <a:pt x="69" y="19"/>
                    </a:lnTo>
                    <a:lnTo>
                      <a:pt x="60" y="11"/>
                    </a:lnTo>
                    <a:lnTo>
                      <a:pt x="59" y="8"/>
                    </a:lnTo>
                    <a:lnTo>
                      <a:pt x="56" y="5"/>
                    </a:lnTo>
                    <a:lnTo>
                      <a:pt x="53" y="3"/>
                    </a:lnTo>
                    <a:lnTo>
                      <a:pt x="51" y="0"/>
                    </a:lnTo>
                    <a:lnTo>
                      <a:pt x="48" y="0"/>
                    </a:lnTo>
                    <a:lnTo>
                      <a:pt x="48" y="1"/>
                    </a:lnTo>
                    <a:lnTo>
                      <a:pt x="48" y="1"/>
                    </a:lnTo>
                    <a:lnTo>
                      <a:pt x="51" y="3"/>
                    </a:lnTo>
                    <a:lnTo>
                      <a:pt x="53" y="4"/>
                    </a:lnTo>
                    <a:lnTo>
                      <a:pt x="54" y="8"/>
                    </a:lnTo>
                    <a:lnTo>
                      <a:pt x="54" y="11"/>
                    </a:lnTo>
                    <a:lnTo>
                      <a:pt x="53" y="14"/>
                    </a:lnTo>
                    <a:lnTo>
                      <a:pt x="51" y="19"/>
                    </a:lnTo>
                    <a:lnTo>
                      <a:pt x="48" y="23"/>
                    </a:lnTo>
                    <a:lnTo>
                      <a:pt x="48" y="25"/>
                    </a:lnTo>
                    <a:lnTo>
                      <a:pt x="44" y="26"/>
                    </a:lnTo>
                    <a:lnTo>
                      <a:pt x="41" y="26"/>
                    </a:lnTo>
                    <a:lnTo>
                      <a:pt x="32" y="29"/>
                    </a:lnTo>
                    <a:lnTo>
                      <a:pt x="26" y="31"/>
                    </a:lnTo>
                    <a:lnTo>
                      <a:pt x="23" y="32"/>
                    </a:lnTo>
                    <a:lnTo>
                      <a:pt x="18" y="32"/>
                    </a:lnTo>
                    <a:lnTo>
                      <a:pt x="15" y="32"/>
                    </a:lnTo>
                    <a:lnTo>
                      <a:pt x="12" y="31"/>
                    </a:lnTo>
                    <a:lnTo>
                      <a:pt x="7" y="29"/>
                    </a:lnTo>
                    <a:lnTo>
                      <a:pt x="6" y="26"/>
                    </a:lnTo>
                    <a:lnTo>
                      <a:pt x="3" y="26"/>
                    </a:lnTo>
                    <a:lnTo>
                      <a:pt x="1" y="26"/>
                    </a:lnTo>
                    <a:lnTo>
                      <a:pt x="0" y="28"/>
                    </a:lnTo>
                    <a:lnTo>
                      <a:pt x="1" y="29"/>
                    </a:lnTo>
                    <a:lnTo>
                      <a:pt x="3" y="28"/>
                    </a:lnTo>
                    <a:lnTo>
                      <a:pt x="4" y="29"/>
                    </a:lnTo>
                    <a:lnTo>
                      <a:pt x="6" y="29"/>
                    </a:lnTo>
                    <a:lnTo>
                      <a:pt x="7" y="32"/>
                    </a:lnTo>
                    <a:lnTo>
                      <a:pt x="9" y="35"/>
                    </a:lnTo>
                    <a:lnTo>
                      <a:pt x="12" y="36"/>
                    </a:lnTo>
                    <a:lnTo>
                      <a:pt x="18" y="38"/>
                    </a:lnTo>
                    <a:lnTo>
                      <a:pt x="23" y="39"/>
                    </a:lnTo>
                    <a:lnTo>
                      <a:pt x="37" y="41"/>
                    </a:lnTo>
                    <a:lnTo>
                      <a:pt x="41" y="42"/>
                    </a:lnTo>
                    <a:lnTo>
                      <a:pt x="44" y="41"/>
                    </a:lnTo>
                    <a:lnTo>
                      <a:pt x="48" y="39"/>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grpSp>
        <p:sp>
          <p:nvSpPr>
            <p:cNvPr id="67" name="Freeform 223"/>
            <p:cNvSpPr>
              <a:spLocks/>
            </p:cNvSpPr>
            <p:nvPr/>
          </p:nvSpPr>
          <p:spPr bwMode="auto">
            <a:xfrm>
              <a:off x="3144795" y="3850692"/>
              <a:ext cx="98552" cy="92392"/>
            </a:xfrm>
            <a:custGeom>
              <a:avLst/>
              <a:gdLst>
                <a:gd name="T0" fmla="*/ 315 w 358"/>
                <a:gd name="T1" fmla="*/ 3 h 340"/>
                <a:gd name="T2" fmla="*/ 358 w 358"/>
                <a:gd name="T3" fmla="*/ 148 h 340"/>
                <a:gd name="T4" fmla="*/ 355 w 358"/>
                <a:gd name="T5" fmla="*/ 151 h 340"/>
                <a:gd name="T6" fmla="*/ 351 w 358"/>
                <a:gd name="T7" fmla="*/ 152 h 340"/>
                <a:gd name="T8" fmla="*/ 354 w 358"/>
                <a:gd name="T9" fmla="*/ 161 h 340"/>
                <a:gd name="T10" fmla="*/ 355 w 358"/>
                <a:gd name="T11" fmla="*/ 170 h 340"/>
                <a:gd name="T12" fmla="*/ 352 w 358"/>
                <a:gd name="T13" fmla="*/ 177 h 340"/>
                <a:gd name="T14" fmla="*/ 340 w 358"/>
                <a:gd name="T15" fmla="*/ 176 h 340"/>
                <a:gd name="T16" fmla="*/ 334 w 358"/>
                <a:gd name="T17" fmla="*/ 177 h 340"/>
                <a:gd name="T18" fmla="*/ 324 w 358"/>
                <a:gd name="T19" fmla="*/ 183 h 340"/>
                <a:gd name="T20" fmla="*/ 318 w 358"/>
                <a:gd name="T21" fmla="*/ 188 h 340"/>
                <a:gd name="T22" fmla="*/ 308 w 358"/>
                <a:gd name="T23" fmla="*/ 186 h 340"/>
                <a:gd name="T24" fmla="*/ 303 w 358"/>
                <a:gd name="T25" fmla="*/ 192 h 340"/>
                <a:gd name="T26" fmla="*/ 296 w 358"/>
                <a:gd name="T27" fmla="*/ 194 h 340"/>
                <a:gd name="T28" fmla="*/ 284 w 358"/>
                <a:gd name="T29" fmla="*/ 200 h 340"/>
                <a:gd name="T30" fmla="*/ 275 w 358"/>
                <a:gd name="T31" fmla="*/ 204 h 340"/>
                <a:gd name="T32" fmla="*/ 266 w 358"/>
                <a:gd name="T33" fmla="*/ 208 h 340"/>
                <a:gd name="T34" fmla="*/ 259 w 358"/>
                <a:gd name="T35" fmla="*/ 214 h 340"/>
                <a:gd name="T36" fmla="*/ 247 w 358"/>
                <a:gd name="T37" fmla="*/ 214 h 340"/>
                <a:gd name="T38" fmla="*/ 240 w 358"/>
                <a:gd name="T39" fmla="*/ 215 h 340"/>
                <a:gd name="T40" fmla="*/ 230 w 358"/>
                <a:gd name="T41" fmla="*/ 226 h 340"/>
                <a:gd name="T42" fmla="*/ 219 w 358"/>
                <a:gd name="T43" fmla="*/ 221 h 340"/>
                <a:gd name="T44" fmla="*/ 211 w 358"/>
                <a:gd name="T45" fmla="*/ 224 h 340"/>
                <a:gd name="T46" fmla="*/ 202 w 358"/>
                <a:gd name="T47" fmla="*/ 229 h 340"/>
                <a:gd name="T48" fmla="*/ 197 w 358"/>
                <a:gd name="T49" fmla="*/ 233 h 340"/>
                <a:gd name="T50" fmla="*/ 193 w 358"/>
                <a:gd name="T51" fmla="*/ 232 h 340"/>
                <a:gd name="T52" fmla="*/ 179 w 358"/>
                <a:gd name="T53" fmla="*/ 235 h 340"/>
                <a:gd name="T54" fmla="*/ 170 w 358"/>
                <a:gd name="T55" fmla="*/ 241 h 340"/>
                <a:gd name="T56" fmla="*/ 161 w 358"/>
                <a:gd name="T57" fmla="*/ 241 h 340"/>
                <a:gd name="T58" fmla="*/ 159 w 358"/>
                <a:gd name="T59" fmla="*/ 235 h 340"/>
                <a:gd name="T60" fmla="*/ 156 w 358"/>
                <a:gd name="T61" fmla="*/ 230 h 340"/>
                <a:gd name="T62" fmla="*/ 155 w 358"/>
                <a:gd name="T63" fmla="*/ 233 h 340"/>
                <a:gd name="T64" fmla="*/ 153 w 358"/>
                <a:gd name="T65" fmla="*/ 242 h 340"/>
                <a:gd name="T66" fmla="*/ 150 w 358"/>
                <a:gd name="T67" fmla="*/ 247 h 340"/>
                <a:gd name="T68" fmla="*/ 146 w 358"/>
                <a:gd name="T69" fmla="*/ 253 h 340"/>
                <a:gd name="T70" fmla="*/ 141 w 358"/>
                <a:gd name="T71" fmla="*/ 257 h 340"/>
                <a:gd name="T72" fmla="*/ 135 w 358"/>
                <a:gd name="T73" fmla="*/ 259 h 340"/>
                <a:gd name="T74" fmla="*/ 134 w 358"/>
                <a:gd name="T75" fmla="*/ 263 h 340"/>
                <a:gd name="T76" fmla="*/ 129 w 358"/>
                <a:gd name="T77" fmla="*/ 272 h 340"/>
                <a:gd name="T78" fmla="*/ 120 w 358"/>
                <a:gd name="T79" fmla="*/ 278 h 340"/>
                <a:gd name="T80" fmla="*/ 113 w 358"/>
                <a:gd name="T81" fmla="*/ 278 h 340"/>
                <a:gd name="T82" fmla="*/ 106 w 358"/>
                <a:gd name="T83" fmla="*/ 286 h 340"/>
                <a:gd name="T84" fmla="*/ 101 w 358"/>
                <a:gd name="T85" fmla="*/ 289 h 340"/>
                <a:gd name="T86" fmla="*/ 94 w 358"/>
                <a:gd name="T87" fmla="*/ 292 h 340"/>
                <a:gd name="T88" fmla="*/ 88 w 358"/>
                <a:gd name="T89" fmla="*/ 298 h 340"/>
                <a:gd name="T90" fmla="*/ 82 w 358"/>
                <a:gd name="T91" fmla="*/ 301 h 340"/>
                <a:gd name="T92" fmla="*/ 70 w 358"/>
                <a:gd name="T93" fmla="*/ 313 h 340"/>
                <a:gd name="T94" fmla="*/ 64 w 358"/>
                <a:gd name="T95" fmla="*/ 320 h 340"/>
                <a:gd name="T96" fmla="*/ 61 w 358"/>
                <a:gd name="T97" fmla="*/ 322 h 340"/>
                <a:gd name="T98" fmla="*/ 54 w 358"/>
                <a:gd name="T99" fmla="*/ 329 h 340"/>
                <a:gd name="T100" fmla="*/ 48 w 358"/>
                <a:gd name="T101" fmla="*/ 332 h 340"/>
                <a:gd name="T102" fmla="*/ 42 w 358"/>
                <a:gd name="T103" fmla="*/ 335 h 340"/>
                <a:gd name="T104" fmla="*/ 39 w 358"/>
                <a:gd name="T105" fmla="*/ 338 h 340"/>
                <a:gd name="T106" fmla="*/ 36 w 358"/>
                <a:gd name="T107" fmla="*/ 338 h 340"/>
                <a:gd name="T108" fmla="*/ 18 w 358"/>
                <a:gd name="T109" fmla="*/ 316 h 340"/>
                <a:gd name="T110" fmla="*/ 24 w 358"/>
                <a:gd name="T111" fmla="*/ 174 h 340"/>
                <a:gd name="T112" fmla="*/ 27 w 358"/>
                <a:gd name="T113" fmla="*/ 68 h 340"/>
                <a:gd name="T114" fmla="*/ 140 w 358"/>
                <a:gd name="T115" fmla="*/ 52 h 340"/>
                <a:gd name="T116" fmla="*/ 138 w 358"/>
                <a:gd name="T117" fmla="*/ 46 h 340"/>
                <a:gd name="T118" fmla="*/ 140 w 358"/>
                <a:gd name="T119" fmla="*/ 43 h 340"/>
                <a:gd name="T120" fmla="*/ 166 w 358"/>
                <a:gd name="T121" fmla="*/ 37 h 340"/>
                <a:gd name="T122" fmla="*/ 175 w 358"/>
                <a:gd name="T123" fmla="*/ 36 h 3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8"/>
                <a:gd name="T187" fmla="*/ 0 h 340"/>
                <a:gd name="T188" fmla="*/ 358 w 358"/>
                <a:gd name="T189" fmla="*/ 340 h 3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8" h="340">
                  <a:moveTo>
                    <a:pt x="209" y="27"/>
                  </a:moveTo>
                  <a:lnTo>
                    <a:pt x="311" y="1"/>
                  </a:lnTo>
                  <a:lnTo>
                    <a:pt x="314" y="0"/>
                  </a:lnTo>
                  <a:lnTo>
                    <a:pt x="315" y="3"/>
                  </a:lnTo>
                  <a:lnTo>
                    <a:pt x="337" y="75"/>
                  </a:lnTo>
                  <a:lnTo>
                    <a:pt x="351" y="121"/>
                  </a:lnTo>
                  <a:lnTo>
                    <a:pt x="357" y="145"/>
                  </a:lnTo>
                  <a:lnTo>
                    <a:pt x="358" y="148"/>
                  </a:lnTo>
                  <a:lnTo>
                    <a:pt x="358" y="149"/>
                  </a:lnTo>
                  <a:lnTo>
                    <a:pt x="357" y="151"/>
                  </a:lnTo>
                  <a:lnTo>
                    <a:pt x="355" y="151"/>
                  </a:lnTo>
                  <a:lnTo>
                    <a:pt x="354" y="149"/>
                  </a:lnTo>
                  <a:lnTo>
                    <a:pt x="352" y="152"/>
                  </a:lnTo>
                  <a:lnTo>
                    <a:pt x="351" y="152"/>
                  </a:lnTo>
                  <a:lnTo>
                    <a:pt x="349" y="156"/>
                  </a:lnTo>
                  <a:lnTo>
                    <a:pt x="351" y="158"/>
                  </a:lnTo>
                  <a:lnTo>
                    <a:pt x="352" y="159"/>
                  </a:lnTo>
                  <a:lnTo>
                    <a:pt x="354" y="161"/>
                  </a:lnTo>
                  <a:lnTo>
                    <a:pt x="352" y="164"/>
                  </a:lnTo>
                  <a:lnTo>
                    <a:pt x="352" y="167"/>
                  </a:lnTo>
                  <a:lnTo>
                    <a:pt x="354" y="168"/>
                  </a:lnTo>
                  <a:lnTo>
                    <a:pt x="355" y="170"/>
                  </a:lnTo>
                  <a:lnTo>
                    <a:pt x="355" y="171"/>
                  </a:lnTo>
                  <a:lnTo>
                    <a:pt x="355" y="174"/>
                  </a:lnTo>
                  <a:lnTo>
                    <a:pt x="352" y="176"/>
                  </a:lnTo>
                  <a:lnTo>
                    <a:pt x="352" y="177"/>
                  </a:lnTo>
                  <a:lnTo>
                    <a:pt x="351" y="176"/>
                  </a:lnTo>
                  <a:lnTo>
                    <a:pt x="345" y="176"/>
                  </a:lnTo>
                  <a:lnTo>
                    <a:pt x="342" y="174"/>
                  </a:lnTo>
                  <a:lnTo>
                    <a:pt x="340" y="176"/>
                  </a:lnTo>
                  <a:lnTo>
                    <a:pt x="339" y="176"/>
                  </a:lnTo>
                  <a:lnTo>
                    <a:pt x="336" y="177"/>
                  </a:lnTo>
                  <a:lnTo>
                    <a:pt x="334" y="177"/>
                  </a:lnTo>
                  <a:lnTo>
                    <a:pt x="331" y="177"/>
                  </a:lnTo>
                  <a:lnTo>
                    <a:pt x="327" y="179"/>
                  </a:lnTo>
                  <a:lnTo>
                    <a:pt x="324" y="183"/>
                  </a:lnTo>
                  <a:lnTo>
                    <a:pt x="324" y="185"/>
                  </a:lnTo>
                  <a:lnTo>
                    <a:pt x="321" y="188"/>
                  </a:lnTo>
                  <a:lnTo>
                    <a:pt x="318" y="188"/>
                  </a:lnTo>
                  <a:lnTo>
                    <a:pt x="311" y="188"/>
                  </a:lnTo>
                  <a:lnTo>
                    <a:pt x="312" y="188"/>
                  </a:lnTo>
                  <a:lnTo>
                    <a:pt x="309" y="186"/>
                  </a:lnTo>
                  <a:lnTo>
                    <a:pt x="308" y="186"/>
                  </a:lnTo>
                  <a:lnTo>
                    <a:pt x="305" y="186"/>
                  </a:lnTo>
                  <a:lnTo>
                    <a:pt x="305" y="189"/>
                  </a:lnTo>
                  <a:lnTo>
                    <a:pt x="303" y="192"/>
                  </a:lnTo>
                  <a:lnTo>
                    <a:pt x="302" y="194"/>
                  </a:lnTo>
                  <a:lnTo>
                    <a:pt x="299" y="195"/>
                  </a:lnTo>
                  <a:lnTo>
                    <a:pt x="298" y="194"/>
                  </a:lnTo>
                  <a:lnTo>
                    <a:pt x="296" y="194"/>
                  </a:lnTo>
                  <a:lnTo>
                    <a:pt x="293" y="194"/>
                  </a:lnTo>
                  <a:lnTo>
                    <a:pt x="289" y="197"/>
                  </a:lnTo>
                  <a:lnTo>
                    <a:pt x="287" y="200"/>
                  </a:lnTo>
                  <a:lnTo>
                    <a:pt x="284" y="200"/>
                  </a:lnTo>
                  <a:lnTo>
                    <a:pt x="281" y="198"/>
                  </a:lnTo>
                  <a:lnTo>
                    <a:pt x="280" y="200"/>
                  </a:lnTo>
                  <a:lnTo>
                    <a:pt x="278" y="203"/>
                  </a:lnTo>
                  <a:lnTo>
                    <a:pt x="275" y="204"/>
                  </a:lnTo>
                  <a:lnTo>
                    <a:pt x="272" y="206"/>
                  </a:lnTo>
                  <a:lnTo>
                    <a:pt x="271" y="206"/>
                  </a:lnTo>
                  <a:lnTo>
                    <a:pt x="269" y="208"/>
                  </a:lnTo>
                  <a:lnTo>
                    <a:pt x="266" y="208"/>
                  </a:lnTo>
                  <a:lnTo>
                    <a:pt x="262" y="211"/>
                  </a:lnTo>
                  <a:lnTo>
                    <a:pt x="261" y="211"/>
                  </a:lnTo>
                  <a:lnTo>
                    <a:pt x="259" y="211"/>
                  </a:lnTo>
                  <a:lnTo>
                    <a:pt x="259" y="214"/>
                  </a:lnTo>
                  <a:lnTo>
                    <a:pt x="256" y="214"/>
                  </a:lnTo>
                  <a:lnTo>
                    <a:pt x="253" y="214"/>
                  </a:lnTo>
                  <a:lnTo>
                    <a:pt x="250" y="214"/>
                  </a:lnTo>
                  <a:lnTo>
                    <a:pt x="247" y="214"/>
                  </a:lnTo>
                  <a:lnTo>
                    <a:pt x="244" y="214"/>
                  </a:lnTo>
                  <a:lnTo>
                    <a:pt x="241" y="214"/>
                  </a:lnTo>
                  <a:lnTo>
                    <a:pt x="240" y="215"/>
                  </a:lnTo>
                  <a:lnTo>
                    <a:pt x="235" y="220"/>
                  </a:lnTo>
                  <a:lnTo>
                    <a:pt x="235" y="221"/>
                  </a:lnTo>
                  <a:lnTo>
                    <a:pt x="232" y="223"/>
                  </a:lnTo>
                  <a:lnTo>
                    <a:pt x="230" y="226"/>
                  </a:lnTo>
                  <a:lnTo>
                    <a:pt x="227" y="224"/>
                  </a:lnTo>
                  <a:lnTo>
                    <a:pt x="225" y="223"/>
                  </a:lnTo>
                  <a:lnTo>
                    <a:pt x="224" y="223"/>
                  </a:lnTo>
                  <a:lnTo>
                    <a:pt x="219" y="221"/>
                  </a:lnTo>
                  <a:lnTo>
                    <a:pt x="218" y="223"/>
                  </a:lnTo>
                  <a:lnTo>
                    <a:pt x="215" y="223"/>
                  </a:lnTo>
                  <a:lnTo>
                    <a:pt x="213" y="223"/>
                  </a:lnTo>
                  <a:lnTo>
                    <a:pt x="211" y="224"/>
                  </a:lnTo>
                  <a:lnTo>
                    <a:pt x="208" y="226"/>
                  </a:lnTo>
                  <a:lnTo>
                    <a:pt x="206" y="226"/>
                  </a:lnTo>
                  <a:lnTo>
                    <a:pt x="202" y="229"/>
                  </a:lnTo>
                  <a:lnTo>
                    <a:pt x="202" y="232"/>
                  </a:lnTo>
                  <a:lnTo>
                    <a:pt x="200" y="233"/>
                  </a:lnTo>
                  <a:lnTo>
                    <a:pt x="199" y="233"/>
                  </a:lnTo>
                  <a:lnTo>
                    <a:pt x="197" y="233"/>
                  </a:lnTo>
                  <a:lnTo>
                    <a:pt x="196" y="232"/>
                  </a:lnTo>
                  <a:lnTo>
                    <a:pt x="194" y="232"/>
                  </a:lnTo>
                  <a:lnTo>
                    <a:pt x="193" y="232"/>
                  </a:lnTo>
                  <a:lnTo>
                    <a:pt x="188" y="232"/>
                  </a:lnTo>
                  <a:lnTo>
                    <a:pt x="185" y="232"/>
                  </a:lnTo>
                  <a:lnTo>
                    <a:pt x="184" y="232"/>
                  </a:lnTo>
                  <a:lnTo>
                    <a:pt x="179" y="235"/>
                  </a:lnTo>
                  <a:lnTo>
                    <a:pt x="178" y="238"/>
                  </a:lnTo>
                  <a:lnTo>
                    <a:pt x="176" y="238"/>
                  </a:lnTo>
                  <a:lnTo>
                    <a:pt x="172" y="241"/>
                  </a:lnTo>
                  <a:lnTo>
                    <a:pt x="170" y="241"/>
                  </a:lnTo>
                  <a:lnTo>
                    <a:pt x="167" y="241"/>
                  </a:lnTo>
                  <a:lnTo>
                    <a:pt x="166" y="244"/>
                  </a:lnTo>
                  <a:lnTo>
                    <a:pt x="163" y="242"/>
                  </a:lnTo>
                  <a:lnTo>
                    <a:pt x="161" y="241"/>
                  </a:lnTo>
                  <a:lnTo>
                    <a:pt x="159" y="238"/>
                  </a:lnTo>
                  <a:lnTo>
                    <a:pt x="159" y="236"/>
                  </a:lnTo>
                  <a:lnTo>
                    <a:pt x="159" y="235"/>
                  </a:lnTo>
                  <a:lnTo>
                    <a:pt x="159" y="232"/>
                  </a:lnTo>
                  <a:lnTo>
                    <a:pt x="156" y="229"/>
                  </a:lnTo>
                  <a:lnTo>
                    <a:pt x="156" y="230"/>
                  </a:lnTo>
                  <a:lnTo>
                    <a:pt x="156" y="232"/>
                  </a:lnTo>
                  <a:lnTo>
                    <a:pt x="155" y="232"/>
                  </a:lnTo>
                  <a:lnTo>
                    <a:pt x="155" y="233"/>
                  </a:lnTo>
                  <a:lnTo>
                    <a:pt x="155" y="235"/>
                  </a:lnTo>
                  <a:lnTo>
                    <a:pt x="155" y="238"/>
                  </a:lnTo>
                  <a:lnTo>
                    <a:pt x="153" y="241"/>
                  </a:lnTo>
                  <a:lnTo>
                    <a:pt x="153" y="242"/>
                  </a:lnTo>
                  <a:lnTo>
                    <a:pt x="153" y="244"/>
                  </a:lnTo>
                  <a:lnTo>
                    <a:pt x="152" y="244"/>
                  </a:lnTo>
                  <a:lnTo>
                    <a:pt x="150" y="244"/>
                  </a:lnTo>
                  <a:lnTo>
                    <a:pt x="150" y="247"/>
                  </a:lnTo>
                  <a:lnTo>
                    <a:pt x="150" y="250"/>
                  </a:lnTo>
                  <a:lnTo>
                    <a:pt x="149" y="250"/>
                  </a:lnTo>
                  <a:lnTo>
                    <a:pt x="146" y="253"/>
                  </a:lnTo>
                  <a:lnTo>
                    <a:pt x="144" y="256"/>
                  </a:lnTo>
                  <a:lnTo>
                    <a:pt x="144" y="257"/>
                  </a:lnTo>
                  <a:lnTo>
                    <a:pt x="143" y="259"/>
                  </a:lnTo>
                  <a:lnTo>
                    <a:pt x="141" y="257"/>
                  </a:lnTo>
                  <a:lnTo>
                    <a:pt x="140" y="259"/>
                  </a:lnTo>
                  <a:lnTo>
                    <a:pt x="137" y="259"/>
                  </a:lnTo>
                  <a:lnTo>
                    <a:pt x="135" y="259"/>
                  </a:lnTo>
                  <a:lnTo>
                    <a:pt x="135" y="261"/>
                  </a:lnTo>
                  <a:lnTo>
                    <a:pt x="135" y="263"/>
                  </a:lnTo>
                  <a:lnTo>
                    <a:pt x="134" y="263"/>
                  </a:lnTo>
                  <a:lnTo>
                    <a:pt x="134" y="264"/>
                  </a:lnTo>
                  <a:lnTo>
                    <a:pt x="132" y="266"/>
                  </a:lnTo>
                  <a:lnTo>
                    <a:pt x="131" y="269"/>
                  </a:lnTo>
                  <a:lnTo>
                    <a:pt x="129" y="272"/>
                  </a:lnTo>
                  <a:lnTo>
                    <a:pt x="129" y="273"/>
                  </a:lnTo>
                  <a:lnTo>
                    <a:pt x="128" y="276"/>
                  </a:lnTo>
                  <a:lnTo>
                    <a:pt x="125" y="278"/>
                  </a:lnTo>
                  <a:lnTo>
                    <a:pt x="120" y="278"/>
                  </a:lnTo>
                  <a:lnTo>
                    <a:pt x="119" y="276"/>
                  </a:lnTo>
                  <a:lnTo>
                    <a:pt x="117" y="276"/>
                  </a:lnTo>
                  <a:lnTo>
                    <a:pt x="113" y="278"/>
                  </a:lnTo>
                  <a:lnTo>
                    <a:pt x="111" y="281"/>
                  </a:lnTo>
                  <a:lnTo>
                    <a:pt x="110" y="281"/>
                  </a:lnTo>
                  <a:lnTo>
                    <a:pt x="110" y="282"/>
                  </a:lnTo>
                  <a:lnTo>
                    <a:pt x="106" y="286"/>
                  </a:lnTo>
                  <a:lnTo>
                    <a:pt x="106" y="288"/>
                  </a:lnTo>
                  <a:lnTo>
                    <a:pt x="104" y="289"/>
                  </a:lnTo>
                  <a:lnTo>
                    <a:pt x="103" y="289"/>
                  </a:lnTo>
                  <a:lnTo>
                    <a:pt x="101" y="289"/>
                  </a:lnTo>
                  <a:lnTo>
                    <a:pt x="100" y="289"/>
                  </a:lnTo>
                  <a:lnTo>
                    <a:pt x="97" y="292"/>
                  </a:lnTo>
                  <a:lnTo>
                    <a:pt x="95" y="292"/>
                  </a:lnTo>
                  <a:lnTo>
                    <a:pt x="94" y="292"/>
                  </a:lnTo>
                  <a:lnTo>
                    <a:pt x="92" y="294"/>
                  </a:lnTo>
                  <a:lnTo>
                    <a:pt x="91" y="295"/>
                  </a:lnTo>
                  <a:lnTo>
                    <a:pt x="88" y="297"/>
                  </a:lnTo>
                  <a:lnTo>
                    <a:pt x="88" y="298"/>
                  </a:lnTo>
                  <a:lnTo>
                    <a:pt x="85" y="298"/>
                  </a:lnTo>
                  <a:lnTo>
                    <a:pt x="85" y="300"/>
                  </a:lnTo>
                  <a:lnTo>
                    <a:pt x="84" y="301"/>
                  </a:lnTo>
                  <a:lnTo>
                    <a:pt x="82" y="301"/>
                  </a:lnTo>
                  <a:lnTo>
                    <a:pt x="82" y="303"/>
                  </a:lnTo>
                  <a:lnTo>
                    <a:pt x="79" y="307"/>
                  </a:lnTo>
                  <a:lnTo>
                    <a:pt x="73" y="312"/>
                  </a:lnTo>
                  <a:lnTo>
                    <a:pt x="70" y="313"/>
                  </a:lnTo>
                  <a:lnTo>
                    <a:pt x="69" y="317"/>
                  </a:lnTo>
                  <a:lnTo>
                    <a:pt x="67" y="317"/>
                  </a:lnTo>
                  <a:lnTo>
                    <a:pt x="66" y="319"/>
                  </a:lnTo>
                  <a:lnTo>
                    <a:pt x="64" y="320"/>
                  </a:lnTo>
                  <a:lnTo>
                    <a:pt x="64" y="322"/>
                  </a:lnTo>
                  <a:lnTo>
                    <a:pt x="63" y="322"/>
                  </a:lnTo>
                  <a:lnTo>
                    <a:pt x="61" y="322"/>
                  </a:lnTo>
                  <a:lnTo>
                    <a:pt x="61" y="323"/>
                  </a:lnTo>
                  <a:lnTo>
                    <a:pt x="58" y="323"/>
                  </a:lnTo>
                  <a:lnTo>
                    <a:pt x="58" y="326"/>
                  </a:lnTo>
                  <a:lnTo>
                    <a:pt x="54" y="329"/>
                  </a:lnTo>
                  <a:lnTo>
                    <a:pt x="54" y="331"/>
                  </a:lnTo>
                  <a:lnTo>
                    <a:pt x="50" y="332"/>
                  </a:lnTo>
                  <a:lnTo>
                    <a:pt x="48" y="332"/>
                  </a:lnTo>
                  <a:lnTo>
                    <a:pt x="45" y="334"/>
                  </a:lnTo>
                  <a:lnTo>
                    <a:pt x="44" y="334"/>
                  </a:lnTo>
                  <a:lnTo>
                    <a:pt x="42" y="335"/>
                  </a:lnTo>
                  <a:lnTo>
                    <a:pt x="41" y="337"/>
                  </a:lnTo>
                  <a:lnTo>
                    <a:pt x="39" y="337"/>
                  </a:lnTo>
                  <a:lnTo>
                    <a:pt x="39" y="338"/>
                  </a:lnTo>
                  <a:lnTo>
                    <a:pt x="39" y="340"/>
                  </a:lnTo>
                  <a:lnTo>
                    <a:pt x="38" y="340"/>
                  </a:lnTo>
                  <a:lnTo>
                    <a:pt x="36" y="338"/>
                  </a:lnTo>
                  <a:lnTo>
                    <a:pt x="36" y="337"/>
                  </a:lnTo>
                  <a:lnTo>
                    <a:pt x="36" y="335"/>
                  </a:lnTo>
                  <a:lnTo>
                    <a:pt x="36" y="334"/>
                  </a:lnTo>
                  <a:lnTo>
                    <a:pt x="18" y="316"/>
                  </a:lnTo>
                  <a:lnTo>
                    <a:pt x="38" y="295"/>
                  </a:lnTo>
                  <a:lnTo>
                    <a:pt x="58" y="278"/>
                  </a:lnTo>
                  <a:lnTo>
                    <a:pt x="39" y="261"/>
                  </a:lnTo>
                  <a:lnTo>
                    <a:pt x="24" y="174"/>
                  </a:lnTo>
                  <a:lnTo>
                    <a:pt x="23" y="165"/>
                  </a:lnTo>
                  <a:lnTo>
                    <a:pt x="20" y="149"/>
                  </a:lnTo>
                  <a:lnTo>
                    <a:pt x="0" y="75"/>
                  </a:lnTo>
                  <a:lnTo>
                    <a:pt x="27" y="68"/>
                  </a:lnTo>
                  <a:lnTo>
                    <a:pt x="97" y="53"/>
                  </a:lnTo>
                  <a:lnTo>
                    <a:pt x="128" y="45"/>
                  </a:lnTo>
                  <a:lnTo>
                    <a:pt x="131" y="55"/>
                  </a:lnTo>
                  <a:lnTo>
                    <a:pt x="140" y="52"/>
                  </a:lnTo>
                  <a:lnTo>
                    <a:pt x="140" y="50"/>
                  </a:lnTo>
                  <a:lnTo>
                    <a:pt x="140" y="49"/>
                  </a:lnTo>
                  <a:lnTo>
                    <a:pt x="138" y="46"/>
                  </a:lnTo>
                  <a:lnTo>
                    <a:pt x="140" y="45"/>
                  </a:lnTo>
                  <a:lnTo>
                    <a:pt x="140" y="43"/>
                  </a:lnTo>
                  <a:lnTo>
                    <a:pt x="140" y="42"/>
                  </a:lnTo>
                  <a:lnTo>
                    <a:pt x="153" y="39"/>
                  </a:lnTo>
                  <a:lnTo>
                    <a:pt x="159" y="39"/>
                  </a:lnTo>
                  <a:lnTo>
                    <a:pt x="166" y="37"/>
                  </a:lnTo>
                  <a:lnTo>
                    <a:pt x="169" y="39"/>
                  </a:lnTo>
                  <a:lnTo>
                    <a:pt x="172" y="39"/>
                  </a:lnTo>
                  <a:lnTo>
                    <a:pt x="173" y="36"/>
                  </a:lnTo>
                  <a:lnTo>
                    <a:pt x="175" y="36"/>
                  </a:lnTo>
                  <a:lnTo>
                    <a:pt x="181" y="33"/>
                  </a:lnTo>
                  <a:lnTo>
                    <a:pt x="193" y="30"/>
                  </a:lnTo>
                  <a:lnTo>
                    <a:pt x="209" y="27"/>
                  </a:lnTo>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grpSp>
          <p:nvGrpSpPr>
            <p:cNvPr id="68" name="Group 224"/>
            <p:cNvGrpSpPr>
              <a:grpSpLocks/>
            </p:cNvGrpSpPr>
            <p:nvPr/>
          </p:nvGrpSpPr>
          <p:grpSpPr bwMode="auto">
            <a:xfrm>
              <a:off x="2422960" y="4464129"/>
              <a:ext cx="220337" cy="341086"/>
              <a:chOff x="3918" y="2707"/>
              <a:chExt cx="396" cy="634"/>
            </a:xfrm>
            <a:solidFill>
              <a:schemeClr val="bg2">
                <a:lumMod val="95000"/>
              </a:schemeClr>
            </a:solidFill>
          </p:grpSpPr>
          <p:sp>
            <p:nvSpPr>
              <p:cNvPr id="80" name="Freeform 225"/>
              <p:cNvSpPr>
                <a:spLocks/>
              </p:cNvSpPr>
              <p:nvPr/>
            </p:nvSpPr>
            <p:spPr bwMode="auto">
              <a:xfrm>
                <a:off x="3918" y="2707"/>
                <a:ext cx="396" cy="631"/>
              </a:xfrm>
              <a:custGeom>
                <a:avLst/>
                <a:gdLst/>
                <a:ahLst/>
                <a:cxnLst>
                  <a:cxn ang="0">
                    <a:pos x="264" y="1224"/>
                  </a:cxn>
                  <a:cxn ang="0">
                    <a:pos x="277" y="1204"/>
                  </a:cxn>
                  <a:cxn ang="0">
                    <a:pos x="268" y="1180"/>
                  </a:cxn>
                  <a:cxn ang="0">
                    <a:pos x="271" y="1161"/>
                  </a:cxn>
                  <a:cxn ang="0">
                    <a:pos x="250" y="1129"/>
                  </a:cxn>
                  <a:cxn ang="0">
                    <a:pos x="223" y="1105"/>
                  </a:cxn>
                  <a:cxn ang="0">
                    <a:pos x="220" y="1059"/>
                  </a:cxn>
                  <a:cxn ang="0">
                    <a:pos x="792" y="988"/>
                  </a:cxn>
                  <a:cxn ang="0">
                    <a:pos x="786" y="976"/>
                  </a:cxn>
                  <a:cxn ang="0">
                    <a:pos x="780" y="963"/>
                  </a:cxn>
                  <a:cxn ang="0">
                    <a:pos x="769" y="954"/>
                  </a:cxn>
                  <a:cxn ang="0">
                    <a:pos x="764" y="945"/>
                  </a:cxn>
                  <a:cxn ang="0">
                    <a:pos x="759" y="931"/>
                  </a:cxn>
                  <a:cxn ang="0">
                    <a:pos x="763" y="919"/>
                  </a:cxn>
                  <a:cxn ang="0">
                    <a:pos x="761" y="904"/>
                  </a:cxn>
                  <a:cxn ang="0">
                    <a:pos x="763" y="888"/>
                  </a:cxn>
                  <a:cxn ang="0">
                    <a:pos x="761" y="873"/>
                  </a:cxn>
                  <a:cxn ang="0">
                    <a:pos x="763" y="854"/>
                  </a:cxn>
                  <a:cxn ang="0">
                    <a:pos x="756" y="836"/>
                  </a:cxn>
                  <a:cxn ang="0">
                    <a:pos x="738" y="783"/>
                  </a:cxn>
                  <a:cxn ang="0">
                    <a:pos x="747" y="752"/>
                  </a:cxn>
                  <a:cxn ang="0">
                    <a:pos x="747" y="718"/>
                  </a:cxn>
                  <a:cxn ang="0">
                    <a:pos x="774" y="680"/>
                  </a:cxn>
                  <a:cxn ang="0">
                    <a:pos x="763" y="662"/>
                  </a:cxn>
                  <a:cxn ang="0">
                    <a:pos x="754" y="646"/>
                  </a:cxn>
                  <a:cxn ang="0">
                    <a:pos x="747" y="618"/>
                  </a:cxn>
                  <a:cxn ang="0">
                    <a:pos x="730" y="593"/>
                  </a:cxn>
                  <a:cxn ang="0">
                    <a:pos x="713" y="563"/>
                  </a:cxn>
                  <a:cxn ang="0">
                    <a:pos x="545" y="0"/>
                  </a:cxn>
                  <a:cxn ang="0">
                    <a:pos x="211" y="33"/>
                  </a:cxn>
                  <a:cxn ang="0">
                    <a:pos x="4" y="60"/>
                  </a:cxn>
                  <a:cxn ang="0">
                    <a:pos x="12" y="73"/>
                  </a:cxn>
                  <a:cxn ang="0">
                    <a:pos x="22" y="89"/>
                  </a:cxn>
                  <a:cxn ang="0">
                    <a:pos x="60" y="1232"/>
                  </a:cxn>
                  <a:cxn ang="0">
                    <a:pos x="75" y="1232"/>
                  </a:cxn>
                  <a:cxn ang="0">
                    <a:pos x="92" y="1230"/>
                  </a:cxn>
                  <a:cxn ang="0">
                    <a:pos x="103" y="1243"/>
                  </a:cxn>
                  <a:cxn ang="0">
                    <a:pos x="121" y="1223"/>
                  </a:cxn>
                  <a:cxn ang="0">
                    <a:pos x="122" y="1186"/>
                  </a:cxn>
                  <a:cxn ang="0">
                    <a:pos x="125" y="1162"/>
                  </a:cxn>
                  <a:cxn ang="0">
                    <a:pos x="142" y="1143"/>
                  </a:cxn>
                  <a:cxn ang="0">
                    <a:pos x="152" y="1149"/>
                  </a:cxn>
                  <a:cxn ang="0">
                    <a:pos x="159" y="1170"/>
                  </a:cxn>
                  <a:cxn ang="0">
                    <a:pos x="158" y="1190"/>
                  </a:cxn>
                  <a:cxn ang="0">
                    <a:pos x="168" y="1216"/>
                  </a:cxn>
                  <a:cxn ang="0">
                    <a:pos x="202" y="1242"/>
                  </a:cxn>
                  <a:cxn ang="0">
                    <a:pos x="177" y="1257"/>
                  </a:cxn>
                  <a:cxn ang="0">
                    <a:pos x="155" y="1258"/>
                  </a:cxn>
                  <a:cxn ang="0">
                    <a:pos x="155" y="1261"/>
                  </a:cxn>
                  <a:cxn ang="0">
                    <a:pos x="238" y="1246"/>
                  </a:cxn>
                </a:cxnLst>
                <a:rect l="0" t="0" r="r" b="b"/>
                <a:pathLst>
                  <a:path w="792" h="1263">
                    <a:moveTo>
                      <a:pt x="258" y="1236"/>
                    </a:moveTo>
                    <a:lnTo>
                      <a:pt x="257" y="1232"/>
                    </a:lnTo>
                    <a:lnTo>
                      <a:pt x="258" y="1227"/>
                    </a:lnTo>
                    <a:lnTo>
                      <a:pt x="264" y="1224"/>
                    </a:lnTo>
                    <a:lnTo>
                      <a:pt x="265" y="1219"/>
                    </a:lnTo>
                    <a:lnTo>
                      <a:pt x="267" y="1213"/>
                    </a:lnTo>
                    <a:lnTo>
                      <a:pt x="270" y="1207"/>
                    </a:lnTo>
                    <a:lnTo>
                      <a:pt x="277" y="1204"/>
                    </a:lnTo>
                    <a:lnTo>
                      <a:pt x="277" y="1198"/>
                    </a:lnTo>
                    <a:lnTo>
                      <a:pt x="274" y="1193"/>
                    </a:lnTo>
                    <a:lnTo>
                      <a:pt x="268" y="1189"/>
                    </a:lnTo>
                    <a:lnTo>
                      <a:pt x="268" y="1180"/>
                    </a:lnTo>
                    <a:lnTo>
                      <a:pt x="265" y="1177"/>
                    </a:lnTo>
                    <a:lnTo>
                      <a:pt x="265" y="1171"/>
                    </a:lnTo>
                    <a:lnTo>
                      <a:pt x="268" y="1167"/>
                    </a:lnTo>
                    <a:lnTo>
                      <a:pt x="271" y="1161"/>
                    </a:lnTo>
                    <a:lnTo>
                      <a:pt x="271" y="1153"/>
                    </a:lnTo>
                    <a:lnTo>
                      <a:pt x="267" y="1143"/>
                    </a:lnTo>
                    <a:lnTo>
                      <a:pt x="257" y="1133"/>
                    </a:lnTo>
                    <a:lnTo>
                      <a:pt x="250" y="1129"/>
                    </a:lnTo>
                    <a:lnTo>
                      <a:pt x="244" y="1123"/>
                    </a:lnTo>
                    <a:lnTo>
                      <a:pt x="239" y="1120"/>
                    </a:lnTo>
                    <a:lnTo>
                      <a:pt x="232" y="1111"/>
                    </a:lnTo>
                    <a:lnTo>
                      <a:pt x="223" y="1105"/>
                    </a:lnTo>
                    <a:lnTo>
                      <a:pt x="215" y="1096"/>
                    </a:lnTo>
                    <a:lnTo>
                      <a:pt x="214" y="1090"/>
                    </a:lnTo>
                    <a:lnTo>
                      <a:pt x="218" y="1070"/>
                    </a:lnTo>
                    <a:lnTo>
                      <a:pt x="220" y="1059"/>
                    </a:lnTo>
                    <a:lnTo>
                      <a:pt x="391" y="1041"/>
                    </a:lnTo>
                    <a:lnTo>
                      <a:pt x="624" y="1016"/>
                    </a:lnTo>
                    <a:lnTo>
                      <a:pt x="792" y="994"/>
                    </a:lnTo>
                    <a:lnTo>
                      <a:pt x="792" y="988"/>
                    </a:lnTo>
                    <a:lnTo>
                      <a:pt x="791" y="985"/>
                    </a:lnTo>
                    <a:lnTo>
                      <a:pt x="789" y="982"/>
                    </a:lnTo>
                    <a:lnTo>
                      <a:pt x="789" y="979"/>
                    </a:lnTo>
                    <a:lnTo>
                      <a:pt x="786" y="976"/>
                    </a:lnTo>
                    <a:lnTo>
                      <a:pt x="786" y="973"/>
                    </a:lnTo>
                    <a:lnTo>
                      <a:pt x="783" y="969"/>
                    </a:lnTo>
                    <a:lnTo>
                      <a:pt x="783" y="968"/>
                    </a:lnTo>
                    <a:lnTo>
                      <a:pt x="780" y="963"/>
                    </a:lnTo>
                    <a:lnTo>
                      <a:pt x="777" y="962"/>
                    </a:lnTo>
                    <a:lnTo>
                      <a:pt x="776" y="960"/>
                    </a:lnTo>
                    <a:lnTo>
                      <a:pt x="774" y="957"/>
                    </a:lnTo>
                    <a:lnTo>
                      <a:pt x="769" y="954"/>
                    </a:lnTo>
                    <a:lnTo>
                      <a:pt x="766" y="953"/>
                    </a:lnTo>
                    <a:lnTo>
                      <a:pt x="766" y="948"/>
                    </a:lnTo>
                    <a:lnTo>
                      <a:pt x="764" y="947"/>
                    </a:lnTo>
                    <a:lnTo>
                      <a:pt x="764" y="945"/>
                    </a:lnTo>
                    <a:lnTo>
                      <a:pt x="764" y="942"/>
                    </a:lnTo>
                    <a:lnTo>
                      <a:pt x="763" y="936"/>
                    </a:lnTo>
                    <a:lnTo>
                      <a:pt x="761" y="934"/>
                    </a:lnTo>
                    <a:lnTo>
                      <a:pt x="759" y="931"/>
                    </a:lnTo>
                    <a:lnTo>
                      <a:pt x="759" y="928"/>
                    </a:lnTo>
                    <a:lnTo>
                      <a:pt x="760" y="925"/>
                    </a:lnTo>
                    <a:lnTo>
                      <a:pt x="763" y="922"/>
                    </a:lnTo>
                    <a:lnTo>
                      <a:pt x="763" y="919"/>
                    </a:lnTo>
                    <a:lnTo>
                      <a:pt x="764" y="915"/>
                    </a:lnTo>
                    <a:lnTo>
                      <a:pt x="763" y="912"/>
                    </a:lnTo>
                    <a:lnTo>
                      <a:pt x="761" y="907"/>
                    </a:lnTo>
                    <a:lnTo>
                      <a:pt x="761" y="904"/>
                    </a:lnTo>
                    <a:lnTo>
                      <a:pt x="761" y="900"/>
                    </a:lnTo>
                    <a:lnTo>
                      <a:pt x="761" y="897"/>
                    </a:lnTo>
                    <a:lnTo>
                      <a:pt x="763" y="894"/>
                    </a:lnTo>
                    <a:lnTo>
                      <a:pt x="763" y="888"/>
                    </a:lnTo>
                    <a:lnTo>
                      <a:pt x="764" y="883"/>
                    </a:lnTo>
                    <a:lnTo>
                      <a:pt x="764" y="880"/>
                    </a:lnTo>
                    <a:lnTo>
                      <a:pt x="761" y="877"/>
                    </a:lnTo>
                    <a:lnTo>
                      <a:pt x="761" y="873"/>
                    </a:lnTo>
                    <a:lnTo>
                      <a:pt x="764" y="868"/>
                    </a:lnTo>
                    <a:lnTo>
                      <a:pt x="764" y="863"/>
                    </a:lnTo>
                    <a:lnTo>
                      <a:pt x="764" y="857"/>
                    </a:lnTo>
                    <a:lnTo>
                      <a:pt x="763" y="854"/>
                    </a:lnTo>
                    <a:lnTo>
                      <a:pt x="761" y="850"/>
                    </a:lnTo>
                    <a:lnTo>
                      <a:pt x="760" y="844"/>
                    </a:lnTo>
                    <a:lnTo>
                      <a:pt x="759" y="839"/>
                    </a:lnTo>
                    <a:lnTo>
                      <a:pt x="756" y="836"/>
                    </a:lnTo>
                    <a:lnTo>
                      <a:pt x="753" y="827"/>
                    </a:lnTo>
                    <a:lnTo>
                      <a:pt x="745" y="818"/>
                    </a:lnTo>
                    <a:lnTo>
                      <a:pt x="738" y="795"/>
                    </a:lnTo>
                    <a:lnTo>
                      <a:pt x="738" y="783"/>
                    </a:lnTo>
                    <a:lnTo>
                      <a:pt x="738" y="776"/>
                    </a:lnTo>
                    <a:lnTo>
                      <a:pt x="741" y="768"/>
                    </a:lnTo>
                    <a:lnTo>
                      <a:pt x="744" y="761"/>
                    </a:lnTo>
                    <a:lnTo>
                      <a:pt x="747" y="752"/>
                    </a:lnTo>
                    <a:lnTo>
                      <a:pt x="748" y="745"/>
                    </a:lnTo>
                    <a:lnTo>
                      <a:pt x="748" y="734"/>
                    </a:lnTo>
                    <a:lnTo>
                      <a:pt x="748" y="725"/>
                    </a:lnTo>
                    <a:lnTo>
                      <a:pt x="747" y="718"/>
                    </a:lnTo>
                    <a:lnTo>
                      <a:pt x="747" y="715"/>
                    </a:lnTo>
                    <a:lnTo>
                      <a:pt x="759" y="690"/>
                    </a:lnTo>
                    <a:lnTo>
                      <a:pt x="761" y="686"/>
                    </a:lnTo>
                    <a:lnTo>
                      <a:pt x="774" y="680"/>
                    </a:lnTo>
                    <a:lnTo>
                      <a:pt x="777" y="671"/>
                    </a:lnTo>
                    <a:lnTo>
                      <a:pt x="774" y="668"/>
                    </a:lnTo>
                    <a:lnTo>
                      <a:pt x="767" y="665"/>
                    </a:lnTo>
                    <a:lnTo>
                      <a:pt x="763" y="662"/>
                    </a:lnTo>
                    <a:lnTo>
                      <a:pt x="759" y="660"/>
                    </a:lnTo>
                    <a:lnTo>
                      <a:pt x="753" y="659"/>
                    </a:lnTo>
                    <a:lnTo>
                      <a:pt x="750" y="654"/>
                    </a:lnTo>
                    <a:lnTo>
                      <a:pt x="754" y="646"/>
                    </a:lnTo>
                    <a:lnTo>
                      <a:pt x="754" y="640"/>
                    </a:lnTo>
                    <a:lnTo>
                      <a:pt x="753" y="636"/>
                    </a:lnTo>
                    <a:lnTo>
                      <a:pt x="751" y="627"/>
                    </a:lnTo>
                    <a:lnTo>
                      <a:pt x="747" y="618"/>
                    </a:lnTo>
                    <a:lnTo>
                      <a:pt x="747" y="612"/>
                    </a:lnTo>
                    <a:lnTo>
                      <a:pt x="747" y="609"/>
                    </a:lnTo>
                    <a:lnTo>
                      <a:pt x="741" y="603"/>
                    </a:lnTo>
                    <a:lnTo>
                      <a:pt x="730" y="593"/>
                    </a:lnTo>
                    <a:lnTo>
                      <a:pt x="726" y="585"/>
                    </a:lnTo>
                    <a:lnTo>
                      <a:pt x="723" y="581"/>
                    </a:lnTo>
                    <a:lnTo>
                      <a:pt x="714" y="569"/>
                    </a:lnTo>
                    <a:lnTo>
                      <a:pt x="713" y="563"/>
                    </a:lnTo>
                    <a:lnTo>
                      <a:pt x="708" y="553"/>
                    </a:lnTo>
                    <a:lnTo>
                      <a:pt x="701" y="537"/>
                    </a:lnTo>
                    <a:lnTo>
                      <a:pt x="693" y="525"/>
                    </a:lnTo>
                    <a:lnTo>
                      <a:pt x="545" y="0"/>
                    </a:lnTo>
                    <a:lnTo>
                      <a:pt x="458" y="10"/>
                    </a:lnTo>
                    <a:lnTo>
                      <a:pt x="391" y="17"/>
                    </a:lnTo>
                    <a:lnTo>
                      <a:pt x="277" y="29"/>
                    </a:lnTo>
                    <a:lnTo>
                      <a:pt x="211" y="33"/>
                    </a:lnTo>
                    <a:lnTo>
                      <a:pt x="102" y="42"/>
                    </a:lnTo>
                    <a:lnTo>
                      <a:pt x="24" y="48"/>
                    </a:lnTo>
                    <a:lnTo>
                      <a:pt x="0" y="50"/>
                    </a:lnTo>
                    <a:lnTo>
                      <a:pt x="4" y="60"/>
                    </a:lnTo>
                    <a:lnTo>
                      <a:pt x="7" y="59"/>
                    </a:lnTo>
                    <a:lnTo>
                      <a:pt x="7" y="62"/>
                    </a:lnTo>
                    <a:lnTo>
                      <a:pt x="9" y="63"/>
                    </a:lnTo>
                    <a:lnTo>
                      <a:pt x="12" y="73"/>
                    </a:lnTo>
                    <a:lnTo>
                      <a:pt x="15" y="76"/>
                    </a:lnTo>
                    <a:lnTo>
                      <a:pt x="21" y="76"/>
                    </a:lnTo>
                    <a:lnTo>
                      <a:pt x="24" y="78"/>
                    </a:lnTo>
                    <a:lnTo>
                      <a:pt x="22" y="89"/>
                    </a:lnTo>
                    <a:lnTo>
                      <a:pt x="16" y="460"/>
                    </a:lnTo>
                    <a:lnTo>
                      <a:pt x="9" y="845"/>
                    </a:lnTo>
                    <a:lnTo>
                      <a:pt x="59" y="1240"/>
                    </a:lnTo>
                    <a:lnTo>
                      <a:pt x="60" y="1232"/>
                    </a:lnTo>
                    <a:lnTo>
                      <a:pt x="66" y="1224"/>
                    </a:lnTo>
                    <a:lnTo>
                      <a:pt x="71" y="1224"/>
                    </a:lnTo>
                    <a:lnTo>
                      <a:pt x="72" y="1227"/>
                    </a:lnTo>
                    <a:lnTo>
                      <a:pt x="75" y="1232"/>
                    </a:lnTo>
                    <a:lnTo>
                      <a:pt x="78" y="1230"/>
                    </a:lnTo>
                    <a:lnTo>
                      <a:pt x="81" y="1229"/>
                    </a:lnTo>
                    <a:lnTo>
                      <a:pt x="87" y="1227"/>
                    </a:lnTo>
                    <a:lnTo>
                      <a:pt x="92" y="1230"/>
                    </a:lnTo>
                    <a:lnTo>
                      <a:pt x="97" y="1232"/>
                    </a:lnTo>
                    <a:lnTo>
                      <a:pt x="103" y="1230"/>
                    </a:lnTo>
                    <a:lnTo>
                      <a:pt x="102" y="1236"/>
                    </a:lnTo>
                    <a:lnTo>
                      <a:pt x="103" y="1243"/>
                    </a:lnTo>
                    <a:lnTo>
                      <a:pt x="108" y="1242"/>
                    </a:lnTo>
                    <a:lnTo>
                      <a:pt x="118" y="1236"/>
                    </a:lnTo>
                    <a:lnTo>
                      <a:pt x="121" y="1230"/>
                    </a:lnTo>
                    <a:lnTo>
                      <a:pt x="121" y="1223"/>
                    </a:lnTo>
                    <a:lnTo>
                      <a:pt x="121" y="1216"/>
                    </a:lnTo>
                    <a:lnTo>
                      <a:pt x="121" y="1204"/>
                    </a:lnTo>
                    <a:lnTo>
                      <a:pt x="121" y="1192"/>
                    </a:lnTo>
                    <a:lnTo>
                      <a:pt x="122" y="1186"/>
                    </a:lnTo>
                    <a:lnTo>
                      <a:pt x="122" y="1177"/>
                    </a:lnTo>
                    <a:lnTo>
                      <a:pt x="125" y="1173"/>
                    </a:lnTo>
                    <a:lnTo>
                      <a:pt x="127" y="1167"/>
                    </a:lnTo>
                    <a:lnTo>
                      <a:pt x="125" y="1162"/>
                    </a:lnTo>
                    <a:lnTo>
                      <a:pt x="127" y="1155"/>
                    </a:lnTo>
                    <a:lnTo>
                      <a:pt x="130" y="1149"/>
                    </a:lnTo>
                    <a:lnTo>
                      <a:pt x="136" y="1146"/>
                    </a:lnTo>
                    <a:lnTo>
                      <a:pt x="142" y="1143"/>
                    </a:lnTo>
                    <a:lnTo>
                      <a:pt x="143" y="1139"/>
                    </a:lnTo>
                    <a:lnTo>
                      <a:pt x="147" y="1142"/>
                    </a:lnTo>
                    <a:lnTo>
                      <a:pt x="149" y="1148"/>
                    </a:lnTo>
                    <a:lnTo>
                      <a:pt x="152" y="1149"/>
                    </a:lnTo>
                    <a:lnTo>
                      <a:pt x="155" y="1152"/>
                    </a:lnTo>
                    <a:lnTo>
                      <a:pt x="158" y="1159"/>
                    </a:lnTo>
                    <a:lnTo>
                      <a:pt x="161" y="1162"/>
                    </a:lnTo>
                    <a:lnTo>
                      <a:pt x="159" y="1170"/>
                    </a:lnTo>
                    <a:lnTo>
                      <a:pt x="162" y="1171"/>
                    </a:lnTo>
                    <a:lnTo>
                      <a:pt x="162" y="1180"/>
                    </a:lnTo>
                    <a:lnTo>
                      <a:pt x="161" y="1187"/>
                    </a:lnTo>
                    <a:lnTo>
                      <a:pt x="158" y="1190"/>
                    </a:lnTo>
                    <a:lnTo>
                      <a:pt x="158" y="1195"/>
                    </a:lnTo>
                    <a:lnTo>
                      <a:pt x="161" y="1198"/>
                    </a:lnTo>
                    <a:lnTo>
                      <a:pt x="162" y="1211"/>
                    </a:lnTo>
                    <a:lnTo>
                      <a:pt x="168" y="1216"/>
                    </a:lnTo>
                    <a:lnTo>
                      <a:pt x="177" y="1221"/>
                    </a:lnTo>
                    <a:lnTo>
                      <a:pt x="182" y="1224"/>
                    </a:lnTo>
                    <a:lnTo>
                      <a:pt x="189" y="1232"/>
                    </a:lnTo>
                    <a:lnTo>
                      <a:pt x="202" y="1242"/>
                    </a:lnTo>
                    <a:lnTo>
                      <a:pt x="202" y="1246"/>
                    </a:lnTo>
                    <a:lnTo>
                      <a:pt x="195" y="1251"/>
                    </a:lnTo>
                    <a:lnTo>
                      <a:pt x="183" y="1252"/>
                    </a:lnTo>
                    <a:lnTo>
                      <a:pt x="177" y="1257"/>
                    </a:lnTo>
                    <a:lnTo>
                      <a:pt x="170" y="1257"/>
                    </a:lnTo>
                    <a:lnTo>
                      <a:pt x="165" y="1252"/>
                    </a:lnTo>
                    <a:lnTo>
                      <a:pt x="158" y="1254"/>
                    </a:lnTo>
                    <a:lnTo>
                      <a:pt x="155" y="1258"/>
                    </a:lnTo>
                    <a:lnTo>
                      <a:pt x="149" y="1258"/>
                    </a:lnTo>
                    <a:lnTo>
                      <a:pt x="142" y="1261"/>
                    </a:lnTo>
                    <a:lnTo>
                      <a:pt x="145" y="1263"/>
                    </a:lnTo>
                    <a:lnTo>
                      <a:pt x="155" y="1261"/>
                    </a:lnTo>
                    <a:lnTo>
                      <a:pt x="161" y="1260"/>
                    </a:lnTo>
                    <a:lnTo>
                      <a:pt x="173" y="1260"/>
                    </a:lnTo>
                    <a:lnTo>
                      <a:pt x="205" y="1255"/>
                    </a:lnTo>
                    <a:lnTo>
                      <a:pt x="238" y="1246"/>
                    </a:lnTo>
                    <a:lnTo>
                      <a:pt x="258" y="1236"/>
                    </a:lnTo>
                  </a:path>
                </a:pathLst>
              </a:custGeom>
              <a:solidFill>
                <a:srgbClr val="7A8CB0"/>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81" name="Freeform 226"/>
              <p:cNvSpPr>
                <a:spLocks/>
              </p:cNvSpPr>
              <p:nvPr/>
            </p:nvSpPr>
            <p:spPr bwMode="auto">
              <a:xfrm>
                <a:off x="3959" y="3333"/>
                <a:ext cx="25" cy="8"/>
              </a:xfrm>
              <a:custGeom>
                <a:avLst/>
                <a:gdLst/>
                <a:ahLst/>
                <a:cxnLst>
                  <a:cxn ang="0">
                    <a:pos x="41" y="0"/>
                  </a:cxn>
                  <a:cxn ang="0">
                    <a:pos x="41" y="2"/>
                  </a:cxn>
                  <a:cxn ang="0">
                    <a:pos x="44" y="3"/>
                  </a:cxn>
                  <a:cxn ang="0">
                    <a:pos x="42" y="3"/>
                  </a:cxn>
                  <a:cxn ang="0">
                    <a:pos x="31" y="6"/>
                  </a:cxn>
                  <a:cxn ang="0">
                    <a:pos x="19" y="9"/>
                  </a:cxn>
                  <a:cxn ang="0">
                    <a:pos x="10" y="11"/>
                  </a:cxn>
                  <a:cxn ang="0">
                    <a:pos x="0" y="14"/>
                  </a:cxn>
                  <a:cxn ang="0">
                    <a:pos x="1" y="15"/>
                  </a:cxn>
                  <a:cxn ang="0">
                    <a:pos x="3" y="15"/>
                  </a:cxn>
                  <a:cxn ang="0">
                    <a:pos x="19" y="11"/>
                  </a:cxn>
                  <a:cxn ang="0">
                    <a:pos x="26" y="9"/>
                  </a:cxn>
                  <a:cxn ang="0">
                    <a:pos x="34" y="8"/>
                  </a:cxn>
                  <a:cxn ang="0">
                    <a:pos x="39" y="6"/>
                  </a:cxn>
                  <a:cxn ang="0">
                    <a:pos x="42" y="8"/>
                  </a:cxn>
                  <a:cxn ang="0">
                    <a:pos x="47" y="9"/>
                  </a:cxn>
                  <a:cxn ang="0">
                    <a:pos x="50" y="6"/>
                  </a:cxn>
                  <a:cxn ang="0">
                    <a:pos x="51" y="3"/>
                  </a:cxn>
                  <a:cxn ang="0">
                    <a:pos x="48" y="2"/>
                  </a:cxn>
                  <a:cxn ang="0">
                    <a:pos x="44" y="0"/>
                  </a:cxn>
                  <a:cxn ang="0">
                    <a:pos x="41" y="0"/>
                  </a:cxn>
                </a:cxnLst>
                <a:rect l="0" t="0" r="r" b="b"/>
                <a:pathLst>
                  <a:path w="51" h="15">
                    <a:moveTo>
                      <a:pt x="41" y="0"/>
                    </a:moveTo>
                    <a:lnTo>
                      <a:pt x="41" y="2"/>
                    </a:lnTo>
                    <a:lnTo>
                      <a:pt x="44" y="3"/>
                    </a:lnTo>
                    <a:lnTo>
                      <a:pt x="42" y="3"/>
                    </a:lnTo>
                    <a:lnTo>
                      <a:pt x="31" y="6"/>
                    </a:lnTo>
                    <a:lnTo>
                      <a:pt x="19" y="9"/>
                    </a:lnTo>
                    <a:lnTo>
                      <a:pt x="10" y="11"/>
                    </a:lnTo>
                    <a:lnTo>
                      <a:pt x="0" y="14"/>
                    </a:lnTo>
                    <a:lnTo>
                      <a:pt x="1" y="15"/>
                    </a:lnTo>
                    <a:lnTo>
                      <a:pt x="3" y="15"/>
                    </a:lnTo>
                    <a:lnTo>
                      <a:pt x="19" y="11"/>
                    </a:lnTo>
                    <a:lnTo>
                      <a:pt x="26" y="9"/>
                    </a:lnTo>
                    <a:lnTo>
                      <a:pt x="34" y="8"/>
                    </a:lnTo>
                    <a:lnTo>
                      <a:pt x="39" y="6"/>
                    </a:lnTo>
                    <a:lnTo>
                      <a:pt x="42" y="8"/>
                    </a:lnTo>
                    <a:lnTo>
                      <a:pt x="47" y="9"/>
                    </a:lnTo>
                    <a:lnTo>
                      <a:pt x="50" y="6"/>
                    </a:lnTo>
                    <a:lnTo>
                      <a:pt x="51" y="3"/>
                    </a:lnTo>
                    <a:lnTo>
                      <a:pt x="48" y="2"/>
                    </a:lnTo>
                    <a:lnTo>
                      <a:pt x="44" y="0"/>
                    </a:lnTo>
                    <a:lnTo>
                      <a:pt x="41" y="0"/>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grpSp>
        <p:grpSp>
          <p:nvGrpSpPr>
            <p:cNvPr id="69" name="Group 227"/>
            <p:cNvGrpSpPr>
              <a:grpSpLocks/>
            </p:cNvGrpSpPr>
            <p:nvPr/>
          </p:nvGrpSpPr>
          <p:grpSpPr bwMode="auto">
            <a:xfrm>
              <a:off x="2483445" y="4719946"/>
              <a:ext cx="518442" cy="430554"/>
              <a:chOff x="4025" y="3181"/>
              <a:chExt cx="935" cy="800"/>
            </a:xfrm>
            <a:solidFill>
              <a:schemeClr val="bg2">
                <a:lumMod val="95000"/>
              </a:schemeClr>
            </a:solidFill>
          </p:grpSpPr>
          <p:sp>
            <p:nvSpPr>
              <p:cNvPr id="71" name="Freeform 228"/>
              <p:cNvSpPr>
                <a:spLocks/>
              </p:cNvSpPr>
              <p:nvPr/>
            </p:nvSpPr>
            <p:spPr bwMode="auto">
              <a:xfrm>
                <a:off x="4025" y="3181"/>
                <a:ext cx="935" cy="710"/>
              </a:xfrm>
              <a:custGeom>
                <a:avLst/>
                <a:gdLst/>
                <a:ahLst/>
                <a:cxnLst>
                  <a:cxn ang="0">
                    <a:pos x="1211" y="92"/>
                  </a:cxn>
                  <a:cxn ang="0">
                    <a:pos x="1214" y="116"/>
                  </a:cxn>
                  <a:cxn ang="0">
                    <a:pos x="1253" y="110"/>
                  </a:cxn>
                  <a:cxn ang="0">
                    <a:pos x="1238" y="30"/>
                  </a:cxn>
                  <a:cxn ang="0">
                    <a:pos x="1260" y="0"/>
                  </a:cxn>
                  <a:cxn ang="0">
                    <a:pos x="1371" y="12"/>
                  </a:cxn>
                  <a:cxn ang="0">
                    <a:pos x="1464" y="268"/>
                  </a:cxn>
                  <a:cxn ang="0">
                    <a:pos x="1667" y="545"/>
                  </a:cxn>
                  <a:cxn ang="0">
                    <a:pos x="1658" y="573"/>
                  </a:cxn>
                  <a:cxn ang="0">
                    <a:pos x="1735" y="732"/>
                  </a:cxn>
                  <a:cxn ang="0">
                    <a:pos x="1864" y="1125"/>
                  </a:cxn>
                  <a:cxn ang="0">
                    <a:pos x="1861" y="1218"/>
                  </a:cxn>
                  <a:cxn ang="0">
                    <a:pos x="1843" y="1286"/>
                  </a:cxn>
                  <a:cxn ang="0">
                    <a:pos x="1849" y="1321"/>
                  </a:cxn>
                  <a:cxn ang="0">
                    <a:pos x="1828" y="1371"/>
                  </a:cxn>
                  <a:cxn ang="0">
                    <a:pos x="1778" y="1397"/>
                  </a:cxn>
                  <a:cxn ang="0">
                    <a:pos x="1731" y="1400"/>
                  </a:cxn>
                  <a:cxn ang="0">
                    <a:pos x="1688" y="1421"/>
                  </a:cxn>
                  <a:cxn ang="0">
                    <a:pos x="1660" y="1371"/>
                  </a:cxn>
                  <a:cxn ang="0">
                    <a:pos x="1638" y="1320"/>
                  </a:cxn>
                  <a:cxn ang="0">
                    <a:pos x="1598" y="1277"/>
                  </a:cxn>
                  <a:cxn ang="0">
                    <a:pos x="1490" y="1228"/>
                  </a:cxn>
                  <a:cxn ang="0">
                    <a:pos x="1427" y="1132"/>
                  </a:cxn>
                  <a:cxn ang="0">
                    <a:pos x="1362" y="1100"/>
                  </a:cxn>
                  <a:cxn ang="0">
                    <a:pos x="1279" y="961"/>
                  </a:cxn>
                  <a:cxn ang="0">
                    <a:pos x="1217" y="868"/>
                  </a:cxn>
                  <a:cxn ang="0">
                    <a:pos x="1235" y="852"/>
                  </a:cxn>
                  <a:cxn ang="0">
                    <a:pos x="1273" y="784"/>
                  </a:cxn>
                  <a:cxn ang="0">
                    <a:pos x="1256" y="756"/>
                  </a:cxn>
                  <a:cxn ang="0">
                    <a:pos x="1250" y="784"/>
                  </a:cxn>
                  <a:cxn ang="0">
                    <a:pos x="1235" y="756"/>
                  </a:cxn>
                  <a:cxn ang="0">
                    <a:pos x="1193" y="759"/>
                  </a:cxn>
                  <a:cxn ang="0">
                    <a:pos x="1225" y="787"/>
                  </a:cxn>
                  <a:cxn ang="0">
                    <a:pos x="1205" y="828"/>
                  </a:cxn>
                  <a:cxn ang="0">
                    <a:pos x="1166" y="781"/>
                  </a:cxn>
                  <a:cxn ang="0">
                    <a:pos x="1172" y="715"/>
                  </a:cxn>
                  <a:cxn ang="0">
                    <a:pos x="1182" y="633"/>
                  </a:cxn>
                  <a:cxn ang="0">
                    <a:pos x="1154" y="498"/>
                  </a:cxn>
                  <a:cxn ang="0">
                    <a:pos x="1080" y="453"/>
                  </a:cxn>
                  <a:cxn ang="0">
                    <a:pos x="996" y="386"/>
                  </a:cxn>
                  <a:cxn ang="0">
                    <a:pos x="935" y="321"/>
                  </a:cxn>
                  <a:cxn ang="0">
                    <a:pos x="882" y="273"/>
                  </a:cxn>
                  <a:cxn ang="0">
                    <a:pos x="777" y="260"/>
                  </a:cxn>
                  <a:cxn ang="0">
                    <a:pos x="739" y="301"/>
                  </a:cxn>
                  <a:cxn ang="0">
                    <a:pos x="642" y="369"/>
                  </a:cxn>
                  <a:cxn ang="0">
                    <a:pos x="590" y="378"/>
                  </a:cxn>
                  <a:cxn ang="0">
                    <a:pos x="547" y="380"/>
                  </a:cxn>
                  <a:cxn ang="0">
                    <a:pos x="525" y="331"/>
                  </a:cxn>
                  <a:cxn ang="0">
                    <a:pos x="431" y="282"/>
                  </a:cxn>
                  <a:cxn ang="0">
                    <a:pos x="87" y="278"/>
                  </a:cxn>
                  <a:cxn ang="0">
                    <a:pos x="50" y="276"/>
                  </a:cxn>
                  <a:cxn ang="0">
                    <a:pos x="63" y="256"/>
                  </a:cxn>
                  <a:cxn ang="0">
                    <a:pos x="54" y="232"/>
                  </a:cxn>
                  <a:cxn ang="0">
                    <a:pos x="57" y="213"/>
                  </a:cxn>
                  <a:cxn ang="0">
                    <a:pos x="36" y="181"/>
                  </a:cxn>
                  <a:cxn ang="0">
                    <a:pos x="9" y="157"/>
                  </a:cxn>
                  <a:cxn ang="0">
                    <a:pos x="6" y="111"/>
                  </a:cxn>
                  <a:cxn ang="0">
                    <a:pos x="581" y="49"/>
                  </a:cxn>
                  <a:cxn ang="0">
                    <a:pos x="598" y="81"/>
                  </a:cxn>
                  <a:cxn ang="0">
                    <a:pos x="615" y="111"/>
                  </a:cxn>
                </a:cxnLst>
                <a:rect l="0" t="0" r="r" b="b"/>
                <a:pathLst>
                  <a:path w="1869" h="1421">
                    <a:moveTo>
                      <a:pt x="845" y="99"/>
                    </a:moveTo>
                    <a:lnTo>
                      <a:pt x="1205" y="73"/>
                    </a:lnTo>
                    <a:lnTo>
                      <a:pt x="1208" y="87"/>
                    </a:lnTo>
                    <a:lnTo>
                      <a:pt x="1211" y="92"/>
                    </a:lnTo>
                    <a:lnTo>
                      <a:pt x="1214" y="102"/>
                    </a:lnTo>
                    <a:lnTo>
                      <a:pt x="1211" y="108"/>
                    </a:lnTo>
                    <a:lnTo>
                      <a:pt x="1211" y="111"/>
                    </a:lnTo>
                    <a:lnTo>
                      <a:pt x="1214" y="116"/>
                    </a:lnTo>
                    <a:lnTo>
                      <a:pt x="1214" y="120"/>
                    </a:lnTo>
                    <a:lnTo>
                      <a:pt x="1219" y="120"/>
                    </a:lnTo>
                    <a:lnTo>
                      <a:pt x="1251" y="120"/>
                    </a:lnTo>
                    <a:lnTo>
                      <a:pt x="1253" y="110"/>
                    </a:lnTo>
                    <a:lnTo>
                      <a:pt x="1253" y="84"/>
                    </a:lnTo>
                    <a:lnTo>
                      <a:pt x="1241" y="46"/>
                    </a:lnTo>
                    <a:lnTo>
                      <a:pt x="1238" y="37"/>
                    </a:lnTo>
                    <a:lnTo>
                      <a:pt x="1238" y="30"/>
                    </a:lnTo>
                    <a:lnTo>
                      <a:pt x="1242" y="18"/>
                    </a:lnTo>
                    <a:lnTo>
                      <a:pt x="1245" y="11"/>
                    </a:lnTo>
                    <a:lnTo>
                      <a:pt x="1251" y="3"/>
                    </a:lnTo>
                    <a:lnTo>
                      <a:pt x="1260" y="0"/>
                    </a:lnTo>
                    <a:lnTo>
                      <a:pt x="1353" y="9"/>
                    </a:lnTo>
                    <a:lnTo>
                      <a:pt x="1366" y="11"/>
                    </a:lnTo>
                    <a:lnTo>
                      <a:pt x="1368" y="11"/>
                    </a:lnTo>
                    <a:lnTo>
                      <a:pt x="1371" y="12"/>
                    </a:lnTo>
                    <a:lnTo>
                      <a:pt x="1375" y="30"/>
                    </a:lnTo>
                    <a:lnTo>
                      <a:pt x="1403" y="125"/>
                    </a:lnTo>
                    <a:lnTo>
                      <a:pt x="1425" y="188"/>
                    </a:lnTo>
                    <a:lnTo>
                      <a:pt x="1464" y="268"/>
                    </a:lnTo>
                    <a:lnTo>
                      <a:pt x="1542" y="395"/>
                    </a:lnTo>
                    <a:lnTo>
                      <a:pt x="1623" y="487"/>
                    </a:lnTo>
                    <a:lnTo>
                      <a:pt x="1658" y="535"/>
                    </a:lnTo>
                    <a:lnTo>
                      <a:pt x="1667" y="545"/>
                    </a:lnTo>
                    <a:lnTo>
                      <a:pt x="1672" y="551"/>
                    </a:lnTo>
                    <a:lnTo>
                      <a:pt x="1669" y="556"/>
                    </a:lnTo>
                    <a:lnTo>
                      <a:pt x="1663" y="561"/>
                    </a:lnTo>
                    <a:lnTo>
                      <a:pt x="1658" y="573"/>
                    </a:lnTo>
                    <a:lnTo>
                      <a:pt x="1660" y="589"/>
                    </a:lnTo>
                    <a:lnTo>
                      <a:pt x="1663" y="604"/>
                    </a:lnTo>
                    <a:lnTo>
                      <a:pt x="1672" y="635"/>
                    </a:lnTo>
                    <a:lnTo>
                      <a:pt x="1735" y="732"/>
                    </a:lnTo>
                    <a:lnTo>
                      <a:pt x="1825" y="889"/>
                    </a:lnTo>
                    <a:lnTo>
                      <a:pt x="1846" y="934"/>
                    </a:lnTo>
                    <a:lnTo>
                      <a:pt x="1861" y="998"/>
                    </a:lnTo>
                    <a:lnTo>
                      <a:pt x="1864" y="1125"/>
                    </a:lnTo>
                    <a:lnTo>
                      <a:pt x="1868" y="1165"/>
                    </a:lnTo>
                    <a:lnTo>
                      <a:pt x="1869" y="1181"/>
                    </a:lnTo>
                    <a:lnTo>
                      <a:pt x="1868" y="1193"/>
                    </a:lnTo>
                    <a:lnTo>
                      <a:pt x="1861" y="1218"/>
                    </a:lnTo>
                    <a:lnTo>
                      <a:pt x="1855" y="1243"/>
                    </a:lnTo>
                    <a:lnTo>
                      <a:pt x="1849" y="1259"/>
                    </a:lnTo>
                    <a:lnTo>
                      <a:pt x="1849" y="1265"/>
                    </a:lnTo>
                    <a:lnTo>
                      <a:pt x="1843" y="1286"/>
                    </a:lnTo>
                    <a:lnTo>
                      <a:pt x="1840" y="1292"/>
                    </a:lnTo>
                    <a:lnTo>
                      <a:pt x="1840" y="1308"/>
                    </a:lnTo>
                    <a:lnTo>
                      <a:pt x="1846" y="1311"/>
                    </a:lnTo>
                    <a:lnTo>
                      <a:pt x="1849" y="1321"/>
                    </a:lnTo>
                    <a:lnTo>
                      <a:pt x="1847" y="1335"/>
                    </a:lnTo>
                    <a:lnTo>
                      <a:pt x="1841" y="1343"/>
                    </a:lnTo>
                    <a:lnTo>
                      <a:pt x="1831" y="1361"/>
                    </a:lnTo>
                    <a:lnTo>
                      <a:pt x="1828" y="1371"/>
                    </a:lnTo>
                    <a:lnTo>
                      <a:pt x="1819" y="1382"/>
                    </a:lnTo>
                    <a:lnTo>
                      <a:pt x="1797" y="1385"/>
                    </a:lnTo>
                    <a:lnTo>
                      <a:pt x="1787" y="1391"/>
                    </a:lnTo>
                    <a:lnTo>
                      <a:pt x="1778" y="1397"/>
                    </a:lnTo>
                    <a:lnTo>
                      <a:pt x="1767" y="1403"/>
                    </a:lnTo>
                    <a:lnTo>
                      <a:pt x="1756" y="1406"/>
                    </a:lnTo>
                    <a:lnTo>
                      <a:pt x="1741" y="1403"/>
                    </a:lnTo>
                    <a:lnTo>
                      <a:pt x="1731" y="1400"/>
                    </a:lnTo>
                    <a:lnTo>
                      <a:pt x="1723" y="1404"/>
                    </a:lnTo>
                    <a:lnTo>
                      <a:pt x="1717" y="1413"/>
                    </a:lnTo>
                    <a:lnTo>
                      <a:pt x="1701" y="1418"/>
                    </a:lnTo>
                    <a:lnTo>
                      <a:pt x="1688" y="1421"/>
                    </a:lnTo>
                    <a:lnTo>
                      <a:pt x="1673" y="1420"/>
                    </a:lnTo>
                    <a:lnTo>
                      <a:pt x="1663" y="1409"/>
                    </a:lnTo>
                    <a:lnTo>
                      <a:pt x="1656" y="1389"/>
                    </a:lnTo>
                    <a:lnTo>
                      <a:pt x="1660" y="1371"/>
                    </a:lnTo>
                    <a:lnTo>
                      <a:pt x="1653" y="1357"/>
                    </a:lnTo>
                    <a:lnTo>
                      <a:pt x="1651" y="1346"/>
                    </a:lnTo>
                    <a:lnTo>
                      <a:pt x="1647" y="1338"/>
                    </a:lnTo>
                    <a:lnTo>
                      <a:pt x="1638" y="1320"/>
                    </a:lnTo>
                    <a:lnTo>
                      <a:pt x="1617" y="1296"/>
                    </a:lnTo>
                    <a:lnTo>
                      <a:pt x="1613" y="1289"/>
                    </a:lnTo>
                    <a:lnTo>
                      <a:pt x="1603" y="1281"/>
                    </a:lnTo>
                    <a:lnTo>
                      <a:pt x="1598" y="1277"/>
                    </a:lnTo>
                    <a:lnTo>
                      <a:pt x="1564" y="1256"/>
                    </a:lnTo>
                    <a:lnTo>
                      <a:pt x="1545" y="1245"/>
                    </a:lnTo>
                    <a:lnTo>
                      <a:pt x="1502" y="1233"/>
                    </a:lnTo>
                    <a:lnTo>
                      <a:pt x="1490" y="1228"/>
                    </a:lnTo>
                    <a:lnTo>
                      <a:pt x="1475" y="1203"/>
                    </a:lnTo>
                    <a:lnTo>
                      <a:pt x="1473" y="1193"/>
                    </a:lnTo>
                    <a:lnTo>
                      <a:pt x="1450" y="1150"/>
                    </a:lnTo>
                    <a:lnTo>
                      <a:pt x="1427" y="1132"/>
                    </a:lnTo>
                    <a:lnTo>
                      <a:pt x="1397" y="1129"/>
                    </a:lnTo>
                    <a:lnTo>
                      <a:pt x="1383" y="1124"/>
                    </a:lnTo>
                    <a:lnTo>
                      <a:pt x="1371" y="1116"/>
                    </a:lnTo>
                    <a:lnTo>
                      <a:pt x="1362" y="1100"/>
                    </a:lnTo>
                    <a:lnTo>
                      <a:pt x="1348" y="1072"/>
                    </a:lnTo>
                    <a:lnTo>
                      <a:pt x="1338" y="1041"/>
                    </a:lnTo>
                    <a:lnTo>
                      <a:pt x="1287" y="978"/>
                    </a:lnTo>
                    <a:lnTo>
                      <a:pt x="1279" y="961"/>
                    </a:lnTo>
                    <a:lnTo>
                      <a:pt x="1270" y="948"/>
                    </a:lnTo>
                    <a:lnTo>
                      <a:pt x="1244" y="913"/>
                    </a:lnTo>
                    <a:lnTo>
                      <a:pt x="1217" y="876"/>
                    </a:lnTo>
                    <a:lnTo>
                      <a:pt x="1217" y="868"/>
                    </a:lnTo>
                    <a:lnTo>
                      <a:pt x="1222" y="867"/>
                    </a:lnTo>
                    <a:lnTo>
                      <a:pt x="1225" y="861"/>
                    </a:lnTo>
                    <a:lnTo>
                      <a:pt x="1241" y="861"/>
                    </a:lnTo>
                    <a:lnTo>
                      <a:pt x="1235" y="852"/>
                    </a:lnTo>
                    <a:lnTo>
                      <a:pt x="1244" y="842"/>
                    </a:lnTo>
                    <a:lnTo>
                      <a:pt x="1242" y="831"/>
                    </a:lnTo>
                    <a:lnTo>
                      <a:pt x="1257" y="811"/>
                    </a:lnTo>
                    <a:lnTo>
                      <a:pt x="1273" y="784"/>
                    </a:lnTo>
                    <a:lnTo>
                      <a:pt x="1270" y="773"/>
                    </a:lnTo>
                    <a:lnTo>
                      <a:pt x="1266" y="755"/>
                    </a:lnTo>
                    <a:lnTo>
                      <a:pt x="1263" y="750"/>
                    </a:lnTo>
                    <a:lnTo>
                      <a:pt x="1256" y="756"/>
                    </a:lnTo>
                    <a:lnTo>
                      <a:pt x="1250" y="758"/>
                    </a:lnTo>
                    <a:lnTo>
                      <a:pt x="1250" y="765"/>
                    </a:lnTo>
                    <a:lnTo>
                      <a:pt x="1254" y="778"/>
                    </a:lnTo>
                    <a:lnTo>
                      <a:pt x="1250" y="784"/>
                    </a:lnTo>
                    <a:lnTo>
                      <a:pt x="1241" y="781"/>
                    </a:lnTo>
                    <a:lnTo>
                      <a:pt x="1235" y="775"/>
                    </a:lnTo>
                    <a:lnTo>
                      <a:pt x="1238" y="768"/>
                    </a:lnTo>
                    <a:lnTo>
                      <a:pt x="1235" y="756"/>
                    </a:lnTo>
                    <a:lnTo>
                      <a:pt x="1226" y="750"/>
                    </a:lnTo>
                    <a:lnTo>
                      <a:pt x="1210" y="743"/>
                    </a:lnTo>
                    <a:lnTo>
                      <a:pt x="1201" y="749"/>
                    </a:lnTo>
                    <a:lnTo>
                      <a:pt x="1193" y="759"/>
                    </a:lnTo>
                    <a:lnTo>
                      <a:pt x="1196" y="765"/>
                    </a:lnTo>
                    <a:lnTo>
                      <a:pt x="1211" y="770"/>
                    </a:lnTo>
                    <a:lnTo>
                      <a:pt x="1222" y="778"/>
                    </a:lnTo>
                    <a:lnTo>
                      <a:pt x="1225" y="787"/>
                    </a:lnTo>
                    <a:lnTo>
                      <a:pt x="1223" y="797"/>
                    </a:lnTo>
                    <a:lnTo>
                      <a:pt x="1222" y="815"/>
                    </a:lnTo>
                    <a:lnTo>
                      <a:pt x="1217" y="821"/>
                    </a:lnTo>
                    <a:lnTo>
                      <a:pt x="1205" y="828"/>
                    </a:lnTo>
                    <a:lnTo>
                      <a:pt x="1196" y="827"/>
                    </a:lnTo>
                    <a:lnTo>
                      <a:pt x="1190" y="811"/>
                    </a:lnTo>
                    <a:lnTo>
                      <a:pt x="1170" y="797"/>
                    </a:lnTo>
                    <a:lnTo>
                      <a:pt x="1166" y="781"/>
                    </a:lnTo>
                    <a:lnTo>
                      <a:pt x="1164" y="775"/>
                    </a:lnTo>
                    <a:lnTo>
                      <a:pt x="1173" y="759"/>
                    </a:lnTo>
                    <a:lnTo>
                      <a:pt x="1175" y="732"/>
                    </a:lnTo>
                    <a:lnTo>
                      <a:pt x="1172" y="715"/>
                    </a:lnTo>
                    <a:lnTo>
                      <a:pt x="1166" y="703"/>
                    </a:lnTo>
                    <a:lnTo>
                      <a:pt x="1172" y="696"/>
                    </a:lnTo>
                    <a:lnTo>
                      <a:pt x="1175" y="679"/>
                    </a:lnTo>
                    <a:lnTo>
                      <a:pt x="1182" y="633"/>
                    </a:lnTo>
                    <a:lnTo>
                      <a:pt x="1188" y="595"/>
                    </a:lnTo>
                    <a:lnTo>
                      <a:pt x="1176" y="551"/>
                    </a:lnTo>
                    <a:lnTo>
                      <a:pt x="1166" y="533"/>
                    </a:lnTo>
                    <a:lnTo>
                      <a:pt x="1154" y="498"/>
                    </a:lnTo>
                    <a:lnTo>
                      <a:pt x="1145" y="480"/>
                    </a:lnTo>
                    <a:lnTo>
                      <a:pt x="1126" y="464"/>
                    </a:lnTo>
                    <a:lnTo>
                      <a:pt x="1105" y="456"/>
                    </a:lnTo>
                    <a:lnTo>
                      <a:pt x="1080" y="453"/>
                    </a:lnTo>
                    <a:lnTo>
                      <a:pt x="1068" y="445"/>
                    </a:lnTo>
                    <a:lnTo>
                      <a:pt x="1059" y="434"/>
                    </a:lnTo>
                    <a:lnTo>
                      <a:pt x="1026" y="409"/>
                    </a:lnTo>
                    <a:lnTo>
                      <a:pt x="996" y="386"/>
                    </a:lnTo>
                    <a:lnTo>
                      <a:pt x="981" y="357"/>
                    </a:lnTo>
                    <a:lnTo>
                      <a:pt x="970" y="343"/>
                    </a:lnTo>
                    <a:lnTo>
                      <a:pt x="944" y="331"/>
                    </a:lnTo>
                    <a:lnTo>
                      <a:pt x="935" y="321"/>
                    </a:lnTo>
                    <a:lnTo>
                      <a:pt x="932" y="310"/>
                    </a:lnTo>
                    <a:lnTo>
                      <a:pt x="918" y="295"/>
                    </a:lnTo>
                    <a:lnTo>
                      <a:pt x="906" y="285"/>
                    </a:lnTo>
                    <a:lnTo>
                      <a:pt x="882" y="273"/>
                    </a:lnTo>
                    <a:lnTo>
                      <a:pt x="839" y="259"/>
                    </a:lnTo>
                    <a:lnTo>
                      <a:pt x="813" y="254"/>
                    </a:lnTo>
                    <a:lnTo>
                      <a:pt x="798" y="257"/>
                    </a:lnTo>
                    <a:lnTo>
                      <a:pt x="777" y="260"/>
                    </a:lnTo>
                    <a:lnTo>
                      <a:pt x="763" y="268"/>
                    </a:lnTo>
                    <a:lnTo>
                      <a:pt x="756" y="276"/>
                    </a:lnTo>
                    <a:lnTo>
                      <a:pt x="753" y="285"/>
                    </a:lnTo>
                    <a:lnTo>
                      <a:pt x="739" y="301"/>
                    </a:lnTo>
                    <a:lnTo>
                      <a:pt x="723" y="310"/>
                    </a:lnTo>
                    <a:lnTo>
                      <a:pt x="686" y="336"/>
                    </a:lnTo>
                    <a:lnTo>
                      <a:pt x="652" y="365"/>
                    </a:lnTo>
                    <a:lnTo>
                      <a:pt x="642" y="369"/>
                    </a:lnTo>
                    <a:lnTo>
                      <a:pt x="621" y="374"/>
                    </a:lnTo>
                    <a:lnTo>
                      <a:pt x="614" y="380"/>
                    </a:lnTo>
                    <a:lnTo>
                      <a:pt x="605" y="378"/>
                    </a:lnTo>
                    <a:lnTo>
                      <a:pt x="590" y="378"/>
                    </a:lnTo>
                    <a:lnTo>
                      <a:pt x="569" y="386"/>
                    </a:lnTo>
                    <a:lnTo>
                      <a:pt x="560" y="389"/>
                    </a:lnTo>
                    <a:lnTo>
                      <a:pt x="549" y="387"/>
                    </a:lnTo>
                    <a:lnTo>
                      <a:pt x="547" y="380"/>
                    </a:lnTo>
                    <a:lnTo>
                      <a:pt x="549" y="368"/>
                    </a:lnTo>
                    <a:lnTo>
                      <a:pt x="546" y="359"/>
                    </a:lnTo>
                    <a:lnTo>
                      <a:pt x="536" y="342"/>
                    </a:lnTo>
                    <a:lnTo>
                      <a:pt x="525" y="331"/>
                    </a:lnTo>
                    <a:lnTo>
                      <a:pt x="512" y="325"/>
                    </a:lnTo>
                    <a:lnTo>
                      <a:pt x="468" y="300"/>
                    </a:lnTo>
                    <a:lnTo>
                      <a:pt x="459" y="295"/>
                    </a:lnTo>
                    <a:lnTo>
                      <a:pt x="431" y="282"/>
                    </a:lnTo>
                    <a:lnTo>
                      <a:pt x="379" y="260"/>
                    </a:lnTo>
                    <a:lnTo>
                      <a:pt x="286" y="242"/>
                    </a:lnTo>
                    <a:lnTo>
                      <a:pt x="197" y="251"/>
                    </a:lnTo>
                    <a:lnTo>
                      <a:pt x="87" y="278"/>
                    </a:lnTo>
                    <a:lnTo>
                      <a:pt x="46" y="291"/>
                    </a:lnTo>
                    <a:lnTo>
                      <a:pt x="43" y="284"/>
                    </a:lnTo>
                    <a:lnTo>
                      <a:pt x="44" y="279"/>
                    </a:lnTo>
                    <a:lnTo>
                      <a:pt x="50" y="276"/>
                    </a:lnTo>
                    <a:lnTo>
                      <a:pt x="51" y="271"/>
                    </a:lnTo>
                    <a:lnTo>
                      <a:pt x="53" y="265"/>
                    </a:lnTo>
                    <a:lnTo>
                      <a:pt x="56" y="259"/>
                    </a:lnTo>
                    <a:lnTo>
                      <a:pt x="63" y="256"/>
                    </a:lnTo>
                    <a:lnTo>
                      <a:pt x="63" y="250"/>
                    </a:lnTo>
                    <a:lnTo>
                      <a:pt x="60" y="245"/>
                    </a:lnTo>
                    <a:lnTo>
                      <a:pt x="54" y="241"/>
                    </a:lnTo>
                    <a:lnTo>
                      <a:pt x="54" y="232"/>
                    </a:lnTo>
                    <a:lnTo>
                      <a:pt x="51" y="229"/>
                    </a:lnTo>
                    <a:lnTo>
                      <a:pt x="51" y="223"/>
                    </a:lnTo>
                    <a:lnTo>
                      <a:pt x="54" y="219"/>
                    </a:lnTo>
                    <a:lnTo>
                      <a:pt x="57" y="213"/>
                    </a:lnTo>
                    <a:lnTo>
                      <a:pt x="57" y="205"/>
                    </a:lnTo>
                    <a:lnTo>
                      <a:pt x="53" y="195"/>
                    </a:lnTo>
                    <a:lnTo>
                      <a:pt x="43" y="185"/>
                    </a:lnTo>
                    <a:lnTo>
                      <a:pt x="36" y="181"/>
                    </a:lnTo>
                    <a:lnTo>
                      <a:pt x="30" y="175"/>
                    </a:lnTo>
                    <a:lnTo>
                      <a:pt x="25" y="172"/>
                    </a:lnTo>
                    <a:lnTo>
                      <a:pt x="18" y="163"/>
                    </a:lnTo>
                    <a:lnTo>
                      <a:pt x="9" y="157"/>
                    </a:lnTo>
                    <a:lnTo>
                      <a:pt x="1" y="148"/>
                    </a:lnTo>
                    <a:lnTo>
                      <a:pt x="0" y="142"/>
                    </a:lnTo>
                    <a:lnTo>
                      <a:pt x="4" y="122"/>
                    </a:lnTo>
                    <a:lnTo>
                      <a:pt x="6" y="111"/>
                    </a:lnTo>
                    <a:lnTo>
                      <a:pt x="177" y="93"/>
                    </a:lnTo>
                    <a:lnTo>
                      <a:pt x="410" y="68"/>
                    </a:lnTo>
                    <a:lnTo>
                      <a:pt x="578" y="46"/>
                    </a:lnTo>
                    <a:lnTo>
                      <a:pt x="581" y="49"/>
                    </a:lnTo>
                    <a:lnTo>
                      <a:pt x="584" y="57"/>
                    </a:lnTo>
                    <a:lnTo>
                      <a:pt x="589" y="65"/>
                    </a:lnTo>
                    <a:lnTo>
                      <a:pt x="596" y="73"/>
                    </a:lnTo>
                    <a:lnTo>
                      <a:pt x="598" y="81"/>
                    </a:lnTo>
                    <a:lnTo>
                      <a:pt x="599" y="89"/>
                    </a:lnTo>
                    <a:lnTo>
                      <a:pt x="604" y="105"/>
                    </a:lnTo>
                    <a:lnTo>
                      <a:pt x="610" y="108"/>
                    </a:lnTo>
                    <a:lnTo>
                      <a:pt x="615" y="111"/>
                    </a:lnTo>
                    <a:lnTo>
                      <a:pt x="619" y="117"/>
                    </a:lnTo>
                    <a:lnTo>
                      <a:pt x="845" y="99"/>
                    </a:lnTo>
                  </a:path>
                </a:pathLst>
              </a:custGeom>
              <a:solidFill>
                <a:srgbClr val="7A8CB0"/>
              </a:solid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2" name="Freeform 229"/>
              <p:cNvSpPr>
                <a:spLocks/>
              </p:cNvSpPr>
              <p:nvPr/>
            </p:nvSpPr>
            <p:spPr bwMode="auto">
              <a:xfrm>
                <a:off x="4813" y="3945"/>
                <a:ext cx="35" cy="25"/>
              </a:xfrm>
              <a:custGeom>
                <a:avLst/>
                <a:gdLst/>
                <a:ahLst/>
                <a:cxnLst>
                  <a:cxn ang="0">
                    <a:pos x="68" y="24"/>
                  </a:cxn>
                  <a:cxn ang="0">
                    <a:pos x="63" y="18"/>
                  </a:cxn>
                  <a:cxn ang="0">
                    <a:pos x="62" y="15"/>
                  </a:cxn>
                  <a:cxn ang="0">
                    <a:pos x="60" y="12"/>
                  </a:cxn>
                  <a:cxn ang="0">
                    <a:pos x="56" y="9"/>
                  </a:cxn>
                  <a:cxn ang="0">
                    <a:pos x="53" y="5"/>
                  </a:cxn>
                  <a:cxn ang="0">
                    <a:pos x="50" y="3"/>
                  </a:cxn>
                  <a:cxn ang="0">
                    <a:pos x="44" y="0"/>
                  </a:cxn>
                  <a:cxn ang="0">
                    <a:pos x="41" y="2"/>
                  </a:cxn>
                  <a:cxn ang="0">
                    <a:pos x="35" y="5"/>
                  </a:cxn>
                  <a:cxn ang="0">
                    <a:pos x="35" y="9"/>
                  </a:cxn>
                  <a:cxn ang="0">
                    <a:pos x="37" y="14"/>
                  </a:cxn>
                  <a:cxn ang="0">
                    <a:pos x="34" y="15"/>
                  </a:cxn>
                  <a:cxn ang="0">
                    <a:pos x="31" y="12"/>
                  </a:cxn>
                  <a:cxn ang="0">
                    <a:pos x="29" y="15"/>
                  </a:cxn>
                  <a:cxn ang="0">
                    <a:pos x="31" y="20"/>
                  </a:cxn>
                  <a:cxn ang="0">
                    <a:pos x="25" y="20"/>
                  </a:cxn>
                  <a:cxn ang="0">
                    <a:pos x="24" y="20"/>
                  </a:cxn>
                  <a:cxn ang="0">
                    <a:pos x="21" y="21"/>
                  </a:cxn>
                  <a:cxn ang="0">
                    <a:pos x="19" y="24"/>
                  </a:cxn>
                  <a:cxn ang="0">
                    <a:pos x="16" y="24"/>
                  </a:cxn>
                  <a:cxn ang="0">
                    <a:pos x="15" y="21"/>
                  </a:cxn>
                  <a:cxn ang="0">
                    <a:pos x="9" y="24"/>
                  </a:cxn>
                  <a:cxn ang="0">
                    <a:pos x="10" y="27"/>
                  </a:cxn>
                  <a:cxn ang="0">
                    <a:pos x="7" y="30"/>
                  </a:cxn>
                  <a:cxn ang="0">
                    <a:pos x="9" y="36"/>
                  </a:cxn>
                  <a:cxn ang="0">
                    <a:pos x="12" y="37"/>
                  </a:cxn>
                  <a:cxn ang="0">
                    <a:pos x="12" y="39"/>
                  </a:cxn>
                  <a:cxn ang="0">
                    <a:pos x="6" y="37"/>
                  </a:cxn>
                  <a:cxn ang="0">
                    <a:pos x="6" y="33"/>
                  </a:cxn>
                  <a:cxn ang="0">
                    <a:pos x="3" y="33"/>
                  </a:cxn>
                  <a:cxn ang="0">
                    <a:pos x="3" y="36"/>
                  </a:cxn>
                  <a:cxn ang="0">
                    <a:pos x="0" y="39"/>
                  </a:cxn>
                  <a:cxn ang="0">
                    <a:pos x="0" y="40"/>
                  </a:cxn>
                  <a:cxn ang="0">
                    <a:pos x="3" y="44"/>
                  </a:cxn>
                  <a:cxn ang="0">
                    <a:pos x="9" y="49"/>
                  </a:cxn>
                  <a:cxn ang="0">
                    <a:pos x="12" y="46"/>
                  </a:cxn>
                  <a:cxn ang="0">
                    <a:pos x="18" y="40"/>
                  </a:cxn>
                  <a:cxn ang="0">
                    <a:pos x="22" y="39"/>
                  </a:cxn>
                  <a:cxn ang="0">
                    <a:pos x="24" y="36"/>
                  </a:cxn>
                  <a:cxn ang="0">
                    <a:pos x="22" y="28"/>
                  </a:cxn>
                  <a:cxn ang="0">
                    <a:pos x="21" y="26"/>
                  </a:cxn>
                  <a:cxn ang="0">
                    <a:pos x="31" y="27"/>
                  </a:cxn>
                  <a:cxn ang="0">
                    <a:pos x="32" y="28"/>
                  </a:cxn>
                  <a:cxn ang="0">
                    <a:pos x="35" y="30"/>
                  </a:cxn>
                  <a:cxn ang="0">
                    <a:pos x="35" y="26"/>
                  </a:cxn>
                  <a:cxn ang="0">
                    <a:pos x="32" y="21"/>
                  </a:cxn>
                  <a:cxn ang="0">
                    <a:pos x="35" y="20"/>
                  </a:cxn>
                  <a:cxn ang="0">
                    <a:pos x="38" y="23"/>
                  </a:cxn>
                  <a:cxn ang="0">
                    <a:pos x="38" y="26"/>
                  </a:cxn>
                  <a:cxn ang="0">
                    <a:pos x="42" y="27"/>
                  </a:cxn>
                  <a:cxn ang="0">
                    <a:pos x="47" y="27"/>
                  </a:cxn>
                  <a:cxn ang="0">
                    <a:pos x="51" y="27"/>
                  </a:cxn>
                  <a:cxn ang="0">
                    <a:pos x="53" y="24"/>
                  </a:cxn>
                  <a:cxn ang="0">
                    <a:pos x="57" y="24"/>
                  </a:cxn>
                  <a:cxn ang="0">
                    <a:pos x="60" y="23"/>
                  </a:cxn>
                  <a:cxn ang="0">
                    <a:pos x="68" y="24"/>
                  </a:cxn>
                </a:cxnLst>
                <a:rect l="0" t="0" r="r" b="b"/>
                <a:pathLst>
                  <a:path w="68" h="49">
                    <a:moveTo>
                      <a:pt x="68" y="24"/>
                    </a:moveTo>
                    <a:lnTo>
                      <a:pt x="63" y="18"/>
                    </a:lnTo>
                    <a:lnTo>
                      <a:pt x="62" y="15"/>
                    </a:lnTo>
                    <a:lnTo>
                      <a:pt x="60" y="12"/>
                    </a:lnTo>
                    <a:lnTo>
                      <a:pt x="56" y="9"/>
                    </a:lnTo>
                    <a:lnTo>
                      <a:pt x="53" y="5"/>
                    </a:lnTo>
                    <a:lnTo>
                      <a:pt x="50" y="3"/>
                    </a:lnTo>
                    <a:lnTo>
                      <a:pt x="44" y="0"/>
                    </a:lnTo>
                    <a:lnTo>
                      <a:pt x="41" y="2"/>
                    </a:lnTo>
                    <a:lnTo>
                      <a:pt x="35" y="5"/>
                    </a:lnTo>
                    <a:lnTo>
                      <a:pt x="35" y="9"/>
                    </a:lnTo>
                    <a:lnTo>
                      <a:pt x="37" y="14"/>
                    </a:lnTo>
                    <a:lnTo>
                      <a:pt x="34" y="15"/>
                    </a:lnTo>
                    <a:lnTo>
                      <a:pt x="31" y="12"/>
                    </a:lnTo>
                    <a:lnTo>
                      <a:pt x="29" y="15"/>
                    </a:lnTo>
                    <a:lnTo>
                      <a:pt x="31" y="20"/>
                    </a:lnTo>
                    <a:lnTo>
                      <a:pt x="25" y="20"/>
                    </a:lnTo>
                    <a:lnTo>
                      <a:pt x="24" y="20"/>
                    </a:lnTo>
                    <a:lnTo>
                      <a:pt x="21" y="21"/>
                    </a:lnTo>
                    <a:lnTo>
                      <a:pt x="19" y="24"/>
                    </a:lnTo>
                    <a:lnTo>
                      <a:pt x="16" y="24"/>
                    </a:lnTo>
                    <a:lnTo>
                      <a:pt x="15" y="21"/>
                    </a:lnTo>
                    <a:lnTo>
                      <a:pt x="9" y="24"/>
                    </a:lnTo>
                    <a:lnTo>
                      <a:pt x="10" y="27"/>
                    </a:lnTo>
                    <a:lnTo>
                      <a:pt x="7" y="30"/>
                    </a:lnTo>
                    <a:lnTo>
                      <a:pt x="9" y="36"/>
                    </a:lnTo>
                    <a:lnTo>
                      <a:pt x="12" y="37"/>
                    </a:lnTo>
                    <a:lnTo>
                      <a:pt x="12" y="39"/>
                    </a:lnTo>
                    <a:lnTo>
                      <a:pt x="6" y="37"/>
                    </a:lnTo>
                    <a:lnTo>
                      <a:pt x="6" y="33"/>
                    </a:lnTo>
                    <a:lnTo>
                      <a:pt x="3" y="33"/>
                    </a:lnTo>
                    <a:lnTo>
                      <a:pt x="3" y="36"/>
                    </a:lnTo>
                    <a:lnTo>
                      <a:pt x="0" y="39"/>
                    </a:lnTo>
                    <a:lnTo>
                      <a:pt x="0" y="40"/>
                    </a:lnTo>
                    <a:lnTo>
                      <a:pt x="3" y="44"/>
                    </a:lnTo>
                    <a:lnTo>
                      <a:pt x="9" y="49"/>
                    </a:lnTo>
                    <a:lnTo>
                      <a:pt x="12" y="46"/>
                    </a:lnTo>
                    <a:lnTo>
                      <a:pt x="18" y="40"/>
                    </a:lnTo>
                    <a:lnTo>
                      <a:pt x="22" y="39"/>
                    </a:lnTo>
                    <a:lnTo>
                      <a:pt x="24" y="36"/>
                    </a:lnTo>
                    <a:lnTo>
                      <a:pt x="22" y="28"/>
                    </a:lnTo>
                    <a:lnTo>
                      <a:pt x="21" y="26"/>
                    </a:lnTo>
                    <a:lnTo>
                      <a:pt x="31" y="27"/>
                    </a:lnTo>
                    <a:lnTo>
                      <a:pt x="32" y="28"/>
                    </a:lnTo>
                    <a:lnTo>
                      <a:pt x="35" y="30"/>
                    </a:lnTo>
                    <a:lnTo>
                      <a:pt x="35" y="26"/>
                    </a:lnTo>
                    <a:lnTo>
                      <a:pt x="32" y="21"/>
                    </a:lnTo>
                    <a:lnTo>
                      <a:pt x="35" y="20"/>
                    </a:lnTo>
                    <a:lnTo>
                      <a:pt x="38" y="23"/>
                    </a:lnTo>
                    <a:lnTo>
                      <a:pt x="38" y="26"/>
                    </a:lnTo>
                    <a:lnTo>
                      <a:pt x="42" y="27"/>
                    </a:lnTo>
                    <a:lnTo>
                      <a:pt x="47" y="27"/>
                    </a:lnTo>
                    <a:lnTo>
                      <a:pt x="51" y="27"/>
                    </a:lnTo>
                    <a:lnTo>
                      <a:pt x="53" y="24"/>
                    </a:lnTo>
                    <a:lnTo>
                      <a:pt x="57" y="24"/>
                    </a:lnTo>
                    <a:lnTo>
                      <a:pt x="60" y="23"/>
                    </a:lnTo>
                    <a:lnTo>
                      <a:pt x="68" y="24"/>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3" name="Freeform 230"/>
              <p:cNvSpPr>
                <a:spLocks/>
              </p:cNvSpPr>
              <p:nvPr/>
            </p:nvSpPr>
            <p:spPr bwMode="auto">
              <a:xfrm>
                <a:off x="4925" y="3850"/>
                <a:ext cx="33" cy="56"/>
              </a:xfrm>
              <a:custGeom>
                <a:avLst/>
                <a:gdLst/>
                <a:ahLst/>
                <a:cxnLst>
                  <a:cxn ang="0">
                    <a:pos x="59" y="4"/>
                  </a:cxn>
                  <a:cxn ang="0">
                    <a:pos x="63" y="0"/>
                  </a:cxn>
                  <a:cxn ang="0">
                    <a:pos x="66" y="0"/>
                  </a:cxn>
                  <a:cxn ang="0">
                    <a:pos x="63" y="4"/>
                  </a:cxn>
                  <a:cxn ang="0">
                    <a:pos x="62" y="13"/>
                  </a:cxn>
                  <a:cxn ang="0">
                    <a:pos x="53" y="29"/>
                  </a:cxn>
                  <a:cxn ang="0">
                    <a:pos x="53" y="35"/>
                  </a:cxn>
                  <a:cxn ang="0">
                    <a:pos x="51" y="38"/>
                  </a:cxn>
                  <a:cxn ang="0">
                    <a:pos x="50" y="41"/>
                  </a:cxn>
                  <a:cxn ang="0">
                    <a:pos x="50" y="48"/>
                  </a:cxn>
                  <a:cxn ang="0">
                    <a:pos x="42" y="66"/>
                  </a:cxn>
                  <a:cxn ang="0">
                    <a:pos x="39" y="62"/>
                  </a:cxn>
                  <a:cxn ang="0">
                    <a:pos x="36" y="65"/>
                  </a:cxn>
                  <a:cxn ang="0">
                    <a:pos x="35" y="71"/>
                  </a:cxn>
                  <a:cxn ang="0">
                    <a:pos x="32" y="76"/>
                  </a:cxn>
                  <a:cxn ang="0">
                    <a:pos x="23" y="86"/>
                  </a:cxn>
                  <a:cxn ang="0">
                    <a:pos x="23" y="89"/>
                  </a:cxn>
                  <a:cxn ang="0">
                    <a:pos x="20" y="92"/>
                  </a:cxn>
                  <a:cxn ang="0">
                    <a:pos x="17" y="94"/>
                  </a:cxn>
                  <a:cxn ang="0">
                    <a:pos x="13" y="95"/>
                  </a:cxn>
                  <a:cxn ang="0">
                    <a:pos x="12" y="104"/>
                  </a:cxn>
                  <a:cxn ang="0">
                    <a:pos x="6" y="109"/>
                  </a:cxn>
                  <a:cxn ang="0">
                    <a:pos x="0" y="112"/>
                  </a:cxn>
                  <a:cxn ang="0">
                    <a:pos x="4" y="106"/>
                  </a:cxn>
                  <a:cxn ang="0">
                    <a:pos x="10" y="101"/>
                  </a:cxn>
                  <a:cxn ang="0">
                    <a:pos x="13" y="94"/>
                  </a:cxn>
                  <a:cxn ang="0">
                    <a:pos x="22" y="86"/>
                  </a:cxn>
                  <a:cxn ang="0">
                    <a:pos x="26" y="77"/>
                  </a:cxn>
                  <a:cxn ang="0">
                    <a:pos x="32" y="66"/>
                  </a:cxn>
                  <a:cxn ang="0">
                    <a:pos x="32" y="60"/>
                  </a:cxn>
                  <a:cxn ang="0">
                    <a:pos x="29" y="57"/>
                  </a:cxn>
                  <a:cxn ang="0">
                    <a:pos x="28" y="56"/>
                  </a:cxn>
                  <a:cxn ang="0">
                    <a:pos x="26" y="50"/>
                  </a:cxn>
                  <a:cxn ang="0">
                    <a:pos x="29" y="50"/>
                  </a:cxn>
                  <a:cxn ang="0">
                    <a:pos x="31" y="54"/>
                  </a:cxn>
                  <a:cxn ang="0">
                    <a:pos x="35" y="53"/>
                  </a:cxn>
                  <a:cxn ang="0">
                    <a:pos x="41" y="54"/>
                  </a:cxn>
                  <a:cxn ang="0">
                    <a:pos x="42" y="48"/>
                  </a:cxn>
                  <a:cxn ang="0">
                    <a:pos x="44" y="44"/>
                  </a:cxn>
                  <a:cxn ang="0">
                    <a:pos x="44" y="39"/>
                  </a:cxn>
                  <a:cxn ang="0">
                    <a:pos x="50" y="38"/>
                  </a:cxn>
                  <a:cxn ang="0">
                    <a:pos x="50" y="29"/>
                  </a:cxn>
                  <a:cxn ang="0">
                    <a:pos x="50" y="23"/>
                  </a:cxn>
                  <a:cxn ang="0">
                    <a:pos x="48" y="19"/>
                  </a:cxn>
                  <a:cxn ang="0">
                    <a:pos x="47" y="17"/>
                  </a:cxn>
                  <a:cxn ang="0">
                    <a:pos x="44" y="16"/>
                  </a:cxn>
                  <a:cxn ang="0">
                    <a:pos x="47" y="14"/>
                  </a:cxn>
                  <a:cxn ang="0">
                    <a:pos x="53" y="14"/>
                  </a:cxn>
                  <a:cxn ang="0">
                    <a:pos x="54" y="10"/>
                  </a:cxn>
                  <a:cxn ang="0">
                    <a:pos x="59" y="4"/>
                  </a:cxn>
                </a:cxnLst>
                <a:rect l="0" t="0" r="r" b="b"/>
                <a:pathLst>
                  <a:path w="66" h="112">
                    <a:moveTo>
                      <a:pt x="59" y="4"/>
                    </a:moveTo>
                    <a:lnTo>
                      <a:pt x="63" y="0"/>
                    </a:lnTo>
                    <a:lnTo>
                      <a:pt x="66" y="0"/>
                    </a:lnTo>
                    <a:lnTo>
                      <a:pt x="63" y="4"/>
                    </a:lnTo>
                    <a:lnTo>
                      <a:pt x="62" y="13"/>
                    </a:lnTo>
                    <a:lnTo>
                      <a:pt x="53" y="29"/>
                    </a:lnTo>
                    <a:lnTo>
                      <a:pt x="53" y="35"/>
                    </a:lnTo>
                    <a:lnTo>
                      <a:pt x="51" y="38"/>
                    </a:lnTo>
                    <a:lnTo>
                      <a:pt x="50" y="41"/>
                    </a:lnTo>
                    <a:lnTo>
                      <a:pt x="50" y="48"/>
                    </a:lnTo>
                    <a:lnTo>
                      <a:pt x="42" y="66"/>
                    </a:lnTo>
                    <a:lnTo>
                      <a:pt x="39" y="62"/>
                    </a:lnTo>
                    <a:lnTo>
                      <a:pt x="36" y="65"/>
                    </a:lnTo>
                    <a:lnTo>
                      <a:pt x="35" y="71"/>
                    </a:lnTo>
                    <a:lnTo>
                      <a:pt x="32" y="76"/>
                    </a:lnTo>
                    <a:lnTo>
                      <a:pt x="23" y="86"/>
                    </a:lnTo>
                    <a:lnTo>
                      <a:pt x="23" y="89"/>
                    </a:lnTo>
                    <a:lnTo>
                      <a:pt x="20" y="92"/>
                    </a:lnTo>
                    <a:lnTo>
                      <a:pt x="17" y="94"/>
                    </a:lnTo>
                    <a:lnTo>
                      <a:pt x="13" y="95"/>
                    </a:lnTo>
                    <a:lnTo>
                      <a:pt x="12" y="104"/>
                    </a:lnTo>
                    <a:lnTo>
                      <a:pt x="6" y="109"/>
                    </a:lnTo>
                    <a:lnTo>
                      <a:pt x="0" y="112"/>
                    </a:lnTo>
                    <a:lnTo>
                      <a:pt x="4" y="106"/>
                    </a:lnTo>
                    <a:lnTo>
                      <a:pt x="10" y="101"/>
                    </a:lnTo>
                    <a:lnTo>
                      <a:pt x="13" y="94"/>
                    </a:lnTo>
                    <a:lnTo>
                      <a:pt x="22" y="86"/>
                    </a:lnTo>
                    <a:lnTo>
                      <a:pt x="26" y="77"/>
                    </a:lnTo>
                    <a:lnTo>
                      <a:pt x="32" y="66"/>
                    </a:lnTo>
                    <a:lnTo>
                      <a:pt x="32" y="60"/>
                    </a:lnTo>
                    <a:lnTo>
                      <a:pt x="29" y="57"/>
                    </a:lnTo>
                    <a:lnTo>
                      <a:pt x="28" y="56"/>
                    </a:lnTo>
                    <a:lnTo>
                      <a:pt x="26" y="50"/>
                    </a:lnTo>
                    <a:lnTo>
                      <a:pt x="29" y="50"/>
                    </a:lnTo>
                    <a:lnTo>
                      <a:pt x="31" y="54"/>
                    </a:lnTo>
                    <a:lnTo>
                      <a:pt x="35" y="53"/>
                    </a:lnTo>
                    <a:lnTo>
                      <a:pt x="41" y="54"/>
                    </a:lnTo>
                    <a:lnTo>
                      <a:pt x="42" y="48"/>
                    </a:lnTo>
                    <a:lnTo>
                      <a:pt x="44" y="44"/>
                    </a:lnTo>
                    <a:lnTo>
                      <a:pt x="44" y="39"/>
                    </a:lnTo>
                    <a:lnTo>
                      <a:pt x="50" y="38"/>
                    </a:lnTo>
                    <a:lnTo>
                      <a:pt x="50" y="29"/>
                    </a:lnTo>
                    <a:lnTo>
                      <a:pt x="50" y="23"/>
                    </a:lnTo>
                    <a:lnTo>
                      <a:pt x="48" y="19"/>
                    </a:lnTo>
                    <a:lnTo>
                      <a:pt x="47" y="17"/>
                    </a:lnTo>
                    <a:lnTo>
                      <a:pt x="44" y="16"/>
                    </a:lnTo>
                    <a:lnTo>
                      <a:pt x="47" y="14"/>
                    </a:lnTo>
                    <a:lnTo>
                      <a:pt x="53" y="14"/>
                    </a:lnTo>
                    <a:lnTo>
                      <a:pt x="54" y="10"/>
                    </a:lnTo>
                    <a:lnTo>
                      <a:pt x="59" y="4"/>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4" name="Freeform 231"/>
              <p:cNvSpPr>
                <a:spLocks/>
              </p:cNvSpPr>
              <p:nvPr/>
            </p:nvSpPr>
            <p:spPr bwMode="auto">
              <a:xfrm>
                <a:off x="4792" y="3969"/>
                <a:ext cx="17" cy="12"/>
              </a:xfrm>
              <a:custGeom>
                <a:avLst/>
                <a:gdLst/>
                <a:ahLst/>
                <a:cxnLst>
                  <a:cxn ang="0">
                    <a:pos x="34" y="0"/>
                  </a:cxn>
                  <a:cxn ang="0">
                    <a:pos x="32" y="5"/>
                  </a:cxn>
                  <a:cxn ang="0">
                    <a:pos x="29" y="5"/>
                  </a:cxn>
                  <a:cxn ang="0">
                    <a:pos x="26" y="2"/>
                  </a:cxn>
                  <a:cxn ang="0">
                    <a:pos x="22" y="6"/>
                  </a:cxn>
                  <a:cxn ang="0">
                    <a:pos x="22" y="11"/>
                  </a:cxn>
                  <a:cxn ang="0">
                    <a:pos x="18" y="11"/>
                  </a:cxn>
                  <a:cxn ang="0">
                    <a:pos x="13" y="15"/>
                  </a:cxn>
                  <a:cxn ang="0">
                    <a:pos x="6" y="17"/>
                  </a:cxn>
                  <a:cxn ang="0">
                    <a:pos x="2" y="15"/>
                  </a:cxn>
                  <a:cxn ang="0">
                    <a:pos x="0" y="20"/>
                  </a:cxn>
                  <a:cxn ang="0">
                    <a:pos x="3" y="23"/>
                  </a:cxn>
                  <a:cxn ang="0">
                    <a:pos x="9" y="21"/>
                  </a:cxn>
                  <a:cxn ang="0">
                    <a:pos x="12" y="17"/>
                  </a:cxn>
                  <a:cxn ang="0">
                    <a:pos x="20" y="14"/>
                  </a:cxn>
                  <a:cxn ang="0">
                    <a:pos x="28" y="14"/>
                  </a:cxn>
                  <a:cxn ang="0">
                    <a:pos x="32" y="14"/>
                  </a:cxn>
                  <a:cxn ang="0">
                    <a:pos x="35" y="11"/>
                  </a:cxn>
                  <a:cxn ang="0">
                    <a:pos x="35" y="6"/>
                  </a:cxn>
                  <a:cxn ang="0">
                    <a:pos x="34" y="0"/>
                  </a:cxn>
                </a:cxnLst>
                <a:rect l="0" t="0" r="r" b="b"/>
                <a:pathLst>
                  <a:path w="35" h="23">
                    <a:moveTo>
                      <a:pt x="34" y="0"/>
                    </a:moveTo>
                    <a:lnTo>
                      <a:pt x="32" y="5"/>
                    </a:lnTo>
                    <a:lnTo>
                      <a:pt x="29" y="5"/>
                    </a:lnTo>
                    <a:lnTo>
                      <a:pt x="26" y="2"/>
                    </a:lnTo>
                    <a:lnTo>
                      <a:pt x="22" y="6"/>
                    </a:lnTo>
                    <a:lnTo>
                      <a:pt x="22" y="11"/>
                    </a:lnTo>
                    <a:lnTo>
                      <a:pt x="18" y="11"/>
                    </a:lnTo>
                    <a:lnTo>
                      <a:pt x="13" y="15"/>
                    </a:lnTo>
                    <a:lnTo>
                      <a:pt x="6" y="17"/>
                    </a:lnTo>
                    <a:lnTo>
                      <a:pt x="2" y="15"/>
                    </a:lnTo>
                    <a:lnTo>
                      <a:pt x="0" y="20"/>
                    </a:lnTo>
                    <a:lnTo>
                      <a:pt x="3" y="23"/>
                    </a:lnTo>
                    <a:lnTo>
                      <a:pt x="9" y="21"/>
                    </a:lnTo>
                    <a:lnTo>
                      <a:pt x="12" y="17"/>
                    </a:lnTo>
                    <a:lnTo>
                      <a:pt x="20" y="14"/>
                    </a:lnTo>
                    <a:lnTo>
                      <a:pt x="28" y="14"/>
                    </a:lnTo>
                    <a:lnTo>
                      <a:pt x="32" y="14"/>
                    </a:lnTo>
                    <a:lnTo>
                      <a:pt x="35" y="11"/>
                    </a:lnTo>
                    <a:lnTo>
                      <a:pt x="35" y="6"/>
                    </a:lnTo>
                    <a:lnTo>
                      <a:pt x="34" y="0"/>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5" name="Freeform 232"/>
              <p:cNvSpPr>
                <a:spLocks/>
              </p:cNvSpPr>
              <p:nvPr/>
            </p:nvSpPr>
            <p:spPr bwMode="auto">
              <a:xfrm>
                <a:off x="4871" y="3934"/>
                <a:ext cx="19" cy="13"/>
              </a:xfrm>
              <a:custGeom>
                <a:avLst/>
                <a:gdLst/>
                <a:ahLst/>
                <a:cxnLst>
                  <a:cxn ang="0">
                    <a:pos x="38" y="0"/>
                  </a:cxn>
                  <a:cxn ang="0">
                    <a:pos x="34" y="3"/>
                  </a:cxn>
                  <a:cxn ang="0">
                    <a:pos x="32" y="6"/>
                  </a:cxn>
                  <a:cxn ang="0">
                    <a:pos x="28" y="6"/>
                  </a:cxn>
                  <a:cxn ang="0">
                    <a:pos x="26" y="10"/>
                  </a:cxn>
                  <a:cxn ang="0">
                    <a:pos x="22" y="13"/>
                  </a:cxn>
                  <a:cxn ang="0">
                    <a:pos x="16" y="16"/>
                  </a:cxn>
                  <a:cxn ang="0">
                    <a:pos x="13" y="16"/>
                  </a:cxn>
                  <a:cxn ang="0">
                    <a:pos x="4" y="20"/>
                  </a:cxn>
                  <a:cxn ang="0">
                    <a:pos x="0" y="22"/>
                  </a:cxn>
                  <a:cxn ang="0">
                    <a:pos x="0" y="26"/>
                  </a:cxn>
                  <a:cxn ang="0">
                    <a:pos x="6" y="25"/>
                  </a:cxn>
                  <a:cxn ang="0">
                    <a:pos x="13" y="19"/>
                  </a:cxn>
                  <a:cxn ang="0">
                    <a:pos x="16" y="19"/>
                  </a:cxn>
                  <a:cxn ang="0">
                    <a:pos x="22" y="17"/>
                  </a:cxn>
                  <a:cxn ang="0">
                    <a:pos x="29" y="10"/>
                  </a:cxn>
                  <a:cxn ang="0">
                    <a:pos x="35" y="7"/>
                  </a:cxn>
                  <a:cxn ang="0">
                    <a:pos x="38" y="0"/>
                  </a:cxn>
                </a:cxnLst>
                <a:rect l="0" t="0" r="r" b="b"/>
                <a:pathLst>
                  <a:path w="38" h="26">
                    <a:moveTo>
                      <a:pt x="38" y="0"/>
                    </a:moveTo>
                    <a:lnTo>
                      <a:pt x="34" y="3"/>
                    </a:lnTo>
                    <a:lnTo>
                      <a:pt x="32" y="6"/>
                    </a:lnTo>
                    <a:lnTo>
                      <a:pt x="28" y="6"/>
                    </a:lnTo>
                    <a:lnTo>
                      <a:pt x="26" y="10"/>
                    </a:lnTo>
                    <a:lnTo>
                      <a:pt x="22" y="13"/>
                    </a:lnTo>
                    <a:lnTo>
                      <a:pt x="16" y="16"/>
                    </a:lnTo>
                    <a:lnTo>
                      <a:pt x="13" y="16"/>
                    </a:lnTo>
                    <a:lnTo>
                      <a:pt x="4" y="20"/>
                    </a:lnTo>
                    <a:lnTo>
                      <a:pt x="0" y="22"/>
                    </a:lnTo>
                    <a:lnTo>
                      <a:pt x="0" y="26"/>
                    </a:lnTo>
                    <a:lnTo>
                      <a:pt x="6" y="25"/>
                    </a:lnTo>
                    <a:lnTo>
                      <a:pt x="13" y="19"/>
                    </a:lnTo>
                    <a:lnTo>
                      <a:pt x="16" y="19"/>
                    </a:lnTo>
                    <a:lnTo>
                      <a:pt x="22" y="17"/>
                    </a:lnTo>
                    <a:lnTo>
                      <a:pt x="29" y="10"/>
                    </a:lnTo>
                    <a:lnTo>
                      <a:pt x="35" y="7"/>
                    </a:lnTo>
                    <a:lnTo>
                      <a:pt x="38" y="0"/>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6" name="Freeform 233"/>
              <p:cNvSpPr>
                <a:spLocks/>
              </p:cNvSpPr>
              <p:nvPr/>
            </p:nvSpPr>
            <p:spPr bwMode="auto">
              <a:xfrm>
                <a:off x="4901" y="3923"/>
                <a:ext cx="6" cy="6"/>
              </a:xfrm>
              <a:custGeom>
                <a:avLst/>
                <a:gdLst/>
                <a:ahLst/>
                <a:cxnLst>
                  <a:cxn ang="0">
                    <a:pos x="8" y="0"/>
                  </a:cxn>
                  <a:cxn ang="0">
                    <a:pos x="3" y="6"/>
                  </a:cxn>
                  <a:cxn ang="0">
                    <a:pos x="0" y="6"/>
                  </a:cxn>
                  <a:cxn ang="0">
                    <a:pos x="0" y="10"/>
                  </a:cxn>
                  <a:cxn ang="0">
                    <a:pos x="5" y="10"/>
                  </a:cxn>
                  <a:cxn ang="0">
                    <a:pos x="6" y="7"/>
                  </a:cxn>
                  <a:cxn ang="0">
                    <a:pos x="13" y="4"/>
                  </a:cxn>
                  <a:cxn ang="0">
                    <a:pos x="13" y="3"/>
                  </a:cxn>
                  <a:cxn ang="0">
                    <a:pos x="9" y="3"/>
                  </a:cxn>
                  <a:cxn ang="0">
                    <a:pos x="8" y="0"/>
                  </a:cxn>
                </a:cxnLst>
                <a:rect l="0" t="0" r="r" b="b"/>
                <a:pathLst>
                  <a:path w="13" h="10">
                    <a:moveTo>
                      <a:pt x="8" y="0"/>
                    </a:moveTo>
                    <a:lnTo>
                      <a:pt x="3" y="6"/>
                    </a:lnTo>
                    <a:lnTo>
                      <a:pt x="0" y="6"/>
                    </a:lnTo>
                    <a:lnTo>
                      <a:pt x="0" y="10"/>
                    </a:lnTo>
                    <a:lnTo>
                      <a:pt x="5" y="10"/>
                    </a:lnTo>
                    <a:lnTo>
                      <a:pt x="6" y="7"/>
                    </a:lnTo>
                    <a:lnTo>
                      <a:pt x="13" y="4"/>
                    </a:lnTo>
                    <a:lnTo>
                      <a:pt x="13" y="3"/>
                    </a:lnTo>
                    <a:lnTo>
                      <a:pt x="9" y="3"/>
                    </a:lnTo>
                    <a:lnTo>
                      <a:pt x="8" y="0"/>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7" name="Freeform 234"/>
              <p:cNvSpPr>
                <a:spLocks/>
              </p:cNvSpPr>
              <p:nvPr/>
            </p:nvSpPr>
            <p:spPr bwMode="auto">
              <a:xfrm>
                <a:off x="4920" y="3907"/>
                <a:ext cx="5" cy="6"/>
              </a:xfrm>
              <a:custGeom>
                <a:avLst/>
                <a:gdLst/>
                <a:ahLst/>
                <a:cxnLst>
                  <a:cxn ang="0">
                    <a:pos x="6" y="0"/>
                  </a:cxn>
                  <a:cxn ang="0">
                    <a:pos x="5" y="6"/>
                  </a:cxn>
                  <a:cxn ang="0">
                    <a:pos x="2" y="9"/>
                  </a:cxn>
                  <a:cxn ang="0">
                    <a:pos x="0" y="11"/>
                  </a:cxn>
                  <a:cxn ang="0">
                    <a:pos x="2" y="12"/>
                  </a:cxn>
                  <a:cxn ang="0">
                    <a:pos x="6" y="6"/>
                  </a:cxn>
                  <a:cxn ang="0">
                    <a:pos x="11" y="3"/>
                  </a:cxn>
                  <a:cxn ang="0">
                    <a:pos x="6" y="0"/>
                  </a:cxn>
                </a:cxnLst>
                <a:rect l="0" t="0" r="r" b="b"/>
                <a:pathLst>
                  <a:path w="11" h="12">
                    <a:moveTo>
                      <a:pt x="6" y="0"/>
                    </a:moveTo>
                    <a:lnTo>
                      <a:pt x="5" y="6"/>
                    </a:lnTo>
                    <a:lnTo>
                      <a:pt x="2" y="9"/>
                    </a:lnTo>
                    <a:lnTo>
                      <a:pt x="0" y="11"/>
                    </a:lnTo>
                    <a:lnTo>
                      <a:pt x="2" y="12"/>
                    </a:lnTo>
                    <a:lnTo>
                      <a:pt x="6" y="6"/>
                    </a:lnTo>
                    <a:lnTo>
                      <a:pt x="11" y="3"/>
                    </a:lnTo>
                    <a:lnTo>
                      <a:pt x="6" y="0"/>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8" name="Freeform 235"/>
              <p:cNvSpPr>
                <a:spLocks/>
              </p:cNvSpPr>
              <p:nvPr/>
            </p:nvSpPr>
            <p:spPr bwMode="auto">
              <a:xfrm>
                <a:off x="4853" y="3951"/>
                <a:ext cx="5" cy="4"/>
              </a:xfrm>
              <a:custGeom>
                <a:avLst/>
                <a:gdLst/>
                <a:ahLst/>
                <a:cxnLst>
                  <a:cxn ang="0">
                    <a:pos x="12" y="0"/>
                  </a:cxn>
                  <a:cxn ang="0">
                    <a:pos x="6" y="2"/>
                  </a:cxn>
                  <a:cxn ang="0">
                    <a:pos x="2" y="6"/>
                  </a:cxn>
                  <a:cxn ang="0">
                    <a:pos x="0" y="6"/>
                  </a:cxn>
                  <a:cxn ang="0">
                    <a:pos x="6" y="6"/>
                  </a:cxn>
                  <a:cxn ang="0">
                    <a:pos x="12" y="0"/>
                  </a:cxn>
                </a:cxnLst>
                <a:rect l="0" t="0" r="r" b="b"/>
                <a:pathLst>
                  <a:path w="12" h="6">
                    <a:moveTo>
                      <a:pt x="12" y="0"/>
                    </a:moveTo>
                    <a:lnTo>
                      <a:pt x="6" y="2"/>
                    </a:lnTo>
                    <a:lnTo>
                      <a:pt x="2" y="6"/>
                    </a:lnTo>
                    <a:lnTo>
                      <a:pt x="0" y="6"/>
                    </a:lnTo>
                    <a:lnTo>
                      <a:pt x="6" y="6"/>
                    </a:lnTo>
                    <a:lnTo>
                      <a:pt x="12" y="0"/>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sp>
            <p:nvSpPr>
              <p:cNvPr id="79" name="Freeform 236"/>
              <p:cNvSpPr>
                <a:spLocks/>
              </p:cNvSpPr>
              <p:nvPr/>
            </p:nvSpPr>
            <p:spPr bwMode="auto">
              <a:xfrm>
                <a:off x="4908" y="3916"/>
                <a:ext cx="7" cy="7"/>
              </a:xfrm>
              <a:custGeom>
                <a:avLst/>
                <a:gdLst/>
                <a:ahLst/>
                <a:cxnLst>
                  <a:cxn ang="0">
                    <a:pos x="13" y="0"/>
                  </a:cxn>
                  <a:cxn ang="0">
                    <a:pos x="12" y="3"/>
                  </a:cxn>
                  <a:cxn ang="0">
                    <a:pos x="6" y="6"/>
                  </a:cxn>
                  <a:cxn ang="0">
                    <a:pos x="6" y="9"/>
                  </a:cxn>
                  <a:cxn ang="0">
                    <a:pos x="3" y="9"/>
                  </a:cxn>
                  <a:cxn ang="0">
                    <a:pos x="0" y="12"/>
                  </a:cxn>
                  <a:cxn ang="0">
                    <a:pos x="3" y="15"/>
                  </a:cxn>
                  <a:cxn ang="0">
                    <a:pos x="7" y="12"/>
                  </a:cxn>
                  <a:cxn ang="0">
                    <a:pos x="12" y="6"/>
                  </a:cxn>
                  <a:cxn ang="0">
                    <a:pos x="13" y="0"/>
                  </a:cxn>
                </a:cxnLst>
                <a:rect l="0" t="0" r="r" b="b"/>
                <a:pathLst>
                  <a:path w="13" h="15">
                    <a:moveTo>
                      <a:pt x="13" y="0"/>
                    </a:moveTo>
                    <a:lnTo>
                      <a:pt x="12" y="3"/>
                    </a:lnTo>
                    <a:lnTo>
                      <a:pt x="6" y="6"/>
                    </a:lnTo>
                    <a:lnTo>
                      <a:pt x="6" y="9"/>
                    </a:lnTo>
                    <a:lnTo>
                      <a:pt x="3" y="9"/>
                    </a:lnTo>
                    <a:lnTo>
                      <a:pt x="0" y="12"/>
                    </a:lnTo>
                    <a:lnTo>
                      <a:pt x="3" y="15"/>
                    </a:lnTo>
                    <a:lnTo>
                      <a:pt x="7" y="12"/>
                    </a:lnTo>
                    <a:lnTo>
                      <a:pt x="12" y="6"/>
                    </a:lnTo>
                    <a:lnTo>
                      <a:pt x="13" y="0"/>
                    </a:lnTo>
                  </a:path>
                </a:pathLst>
              </a:custGeom>
              <a:grpFill/>
              <a:ln w="9525" cmpd="sng">
                <a:solidFill>
                  <a:srgbClr val="909090"/>
                </a:solidFill>
                <a:prstDash val="solid"/>
                <a:round/>
                <a:headEnd/>
                <a:tailEnd/>
              </a:ln>
            </p:spPr>
            <p:txBody>
              <a:bodyPr/>
              <a:lstStyle/>
              <a:p>
                <a:pPr>
                  <a:defRPr/>
                </a:pPr>
                <a:endParaRPr dirty="0">
                  <a:solidFill>
                    <a:srgbClr val="000000"/>
                  </a:solidFill>
                  <a:latin typeface="Calibri" panose="020F0502020204030204" pitchFamily="34" charset="0"/>
                </a:endParaRPr>
              </a:p>
            </p:txBody>
          </p:sp>
        </p:grpSp>
        <p:sp>
          <p:nvSpPr>
            <p:cNvPr id="70" name="Freeform 237"/>
            <p:cNvSpPr>
              <a:spLocks/>
            </p:cNvSpPr>
            <p:nvPr/>
          </p:nvSpPr>
          <p:spPr bwMode="auto">
            <a:xfrm>
              <a:off x="3232054" y="3846586"/>
              <a:ext cx="45170" cy="52354"/>
            </a:xfrm>
            <a:custGeom>
              <a:avLst/>
              <a:gdLst>
                <a:gd name="T0" fmla="*/ 663 w 1253"/>
                <a:gd name="T1" fmla="*/ 359 h 2346"/>
                <a:gd name="T2" fmla="*/ 726 w 1253"/>
                <a:gd name="T3" fmla="*/ 336 h 2346"/>
                <a:gd name="T4" fmla="*/ 739 w 1253"/>
                <a:gd name="T5" fmla="*/ 426 h 2346"/>
                <a:gd name="T6" fmla="*/ 803 w 1253"/>
                <a:gd name="T7" fmla="*/ 660 h 2346"/>
                <a:gd name="T8" fmla="*/ 1047 w 1253"/>
                <a:gd name="T9" fmla="*/ 864 h 2346"/>
                <a:gd name="T10" fmla="*/ 1122 w 1253"/>
                <a:gd name="T11" fmla="*/ 887 h 2346"/>
                <a:gd name="T12" fmla="*/ 1157 w 1253"/>
                <a:gd name="T13" fmla="*/ 1025 h 2346"/>
                <a:gd name="T14" fmla="*/ 1242 w 1253"/>
                <a:gd name="T15" fmla="*/ 1356 h 2346"/>
                <a:gd name="T16" fmla="*/ 1230 w 1253"/>
                <a:gd name="T17" fmla="*/ 1401 h 2346"/>
                <a:gd name="T18" fmla="*/ 1201 w 1253"/>
                <a:gd name="T19" fmla="*/ 1449 h 2346"/>
                <a:gd name="T20" fmla="*/ 1182 w 1253"/>
                <a:gd name="T21" fmla="*/ 1490 h 2346"/>
                <a:gd name="T22" fmla="*/ 1169 w 1253"/>
                <a:gd name="T23" fmla="*/ 1484 h 2346"/>
                <a:gd name="T24" fmla="*/ 1153 w 1253"/>
                <a:gd name="T25" fmla="*/ 1419 h 2346"/>
                <a:gd name="T26" fmla="*/ 1131 w 1253"/>
                <a:gd name="T27" fmla="*/ 1350 h 2346"/>
                <a:gd name="T28" fmla="*/ 1106 w 1253"/>
                <a:gd name="T29" fmla="*/ 1265 h 2346"/>
                <a:gd name="T30" fmla="*/ 1086 w 1253"/>
                <a:gd name="T31" fmla="*/ 1350 h 2346"/>
                <a:gd name="T32" fmla="*/ 1099 w 1253"/>
                <a:gd name="T33" fmla="*/ 1440 h 2346"/>
                <a:gd name="T34" fmla="*/ 1081 w 1253"/>
                <a:gd name="T35" fmla="*/ 1473 h 2346"/>
                <a:gd name="T36" fmla="*/ 1020 w 1253"/>
                <a:gd name="T37" fmla="*/ 1470 h 2346"/>
                <a:gd name="T38" fmla="*/ 1013 w 1253"/>
                <a:gd name="T39" fmla="*/ 1562 h 2346"/>
                <a:gd name="T40" fmla="*/ 954 w 1253"/>
                <a:gd name="T41" fmla="*/ 1602 h 2346"/>
                <a:gd name="T42" fmla="*/ 937 w 1253"/>
                <a:gd name="T43" fmla="*/ 1569 h 2346"/>
                <a:gd name="T44" fmla="*/ 910 w 1253"/>
                <a:gd name="T45" fmla="*/ 1551 h 2346"/>
                <a:gd name="T46" fmla="*/ 867 w 1253"/>
                <a:gd name="T47" fmla="*/ 1463 h 2346"/>
                <a:gd name="T48" fmla="*/ 851 w 1253"/>
                <a:gd name="T49" fmla="*/ 1547 h 2346"/>
                <a:gd name="T50" fmla="*/ 825 w 1253"/>
                <a:gd name="T51" fmla="*/ 1608 h 2346"/>
                <a:gd name="T52" fmla="*/ 827 w 1253"/>
                <a:gd name="T53" fmla="*/ 1655 h 2346"/>
                <a:gd name="T54" fmla="*/ 816 w 1253"/>
                <a:gd name="T55" fmla="*/ 1709 h 2346"/>
                <a:gd name="T56" fmla="*/ 818 w 1253"/>
                <a:gd name="T57" fmla="*/ 1821 h 2346"/>
                <a:gd name="T58" fmla="*/ 812 w 1253"/>
                <a:gd name="T59" fmla="*/ 1941 h 2346"/>
                <a:gd name="T60" fmla="*/ 774 w 1253"/>
                <a:gd name="T61" fmla="*/ 1925 h 2346"/>
                <a:gd name="T62" fmla="*/ 663 w 1253"/>
                <a:gd name="T63" fmla="*/ 1985 h 2346"/>
                <a:gd name="T64" fmla="*/ 582 w 1253"/>
                <a:gd name="T65" fmla="*/ 2060 h 2346"/>
                <a:gd name="T66" fmla="*/ 548 w 1253"/>
                <a:gd name="T67" fmla="*/ 2091 h 2346"/>
                <a:gd name="T68" fmla="*/ 507 w 1253"/>
                <a:gd name="T69" fmla="*/ 2159 h 2346"/>
                <a:gd name="T70" fmla="*/ 478 w 1253"/>
                <a:gd name="T71" fmla="*/ 2171 h 2346"/>
                <a:gd name="T72" fmla="*/ 435 w 1253"/>
                <a:gd name="T73" fmla="*/ 2213 h 2346"/>
                <a:gd name="T74" fmla="*/ 399 w 1253"/>
                <a:gd name="T75" fmla="*/ 2228 h 2346"/>
                <a:gd name="T76" fmla="*/ 304 w 1253"/>
                <a:gd name="T77" fmla="*/ 2318 h 2346"/>
                <a:gd name="T78" fmla="*/ 257 w 1253"/>
                <a:gd name="T79" fmla="*/ 2346 h 2346"/>
                <a:gd name="T80" fmla="*/ 271 w 1253"/>
                <a:gd name="T81" fmla="*/ 2316 h 2346"/>
                <a:gd name="T82" fmla="*/ 297 w 1253"/>
                <a:gd name="T83" fmla="*/ 2285 h 2346"/>
                <a:gd name="T84" fmla="*/ 316 w 1253"/>
                <a:gd name="T85" fmla="*/ 2235 h 2346"/>
                <a:gd name="T86" fmla="*/ 298 w 1253"/>
                <a:gd name="T87" fmla="*/ 2162 h 2346"/>
                <a:gd name="T88" fmla="*/ 292 w 1253"/>
                <a:gd name="T89" fmla="*/ 2108 h 2346"/>
                <a:gd name="T90" fmla="*/ 269 w 1253"/>
                <a:gd name="T91" fmla="*/ 2060 h 2346"/>
                <a:gd name="T92" fmla="*/ 282 w 1253"/>
                <a:gd name="T93" fmla="*/ 2013 h 2346"/>
                <a:gd name="T94" fmla="*/ 307 w 1253"/>
                <a:gd name="T95" fmla="*/ 1980 h 2346"/>
                <a:gd name="T96" fmla="*/ 326 w 1253"/>
                <a:gd name="T97" fmla="*/ 1959 h 2346"/>
                <a:gd name="T98" fmla="*/ 271 w 1253"/>
                <a:gd name="T99" fmla="*/ 1635 h 2346"/>
                <a:gd name="T100" fmla="*/ 4 w 1253"/>
                <a:gd name="T101" fmla="*/ 270 h 23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3"/>
                <a:gd name="T154" fmla="*/ 0 h 2346"/>
                <a:gd name="T155" fmla="*/ 1253 w 1253"/>
                <a:gd name="T156" fmla="*/ 2346 h 23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3" h="2346">
                  <a:moveTo>
                    <a:pt x="4" y="270"/>
                  </a:moveTo>
                  <a:lnTo>
                    <a:pt x="589" y="0"/>
                  </a:lnTo>
                  <a:lnTo>
                    <a:pt x="663" y="359"/>
                  </a:lnTo>
                  <a:lnTo>
                    <a:pt x="700" y="333"/>
                  </a:lnTo>
                  <a:lnTo>
                    <a:pt x="714" y="318"/>
                  </a:lnTo>
                  <a:lnTo>
                    <a:pt x="726" y="336"/>
                  </a:lnTo>
                  <a:lnTo>
                    <a:pt x="725" y="363"/>
                  </a:lnTo>
                  <a:lnTo>
                    <a:pt x="730" y="384"/>
                  </a:lnTo>
                  <a:lnTo>
                    <a:pt x="739" y="426"/>
                  </a:lnTo>
                  <a:lnTo>
                    <a:pt x="738" y="467"/>
                  </a:lnTo>
                  <a:lnTo>
                    <a:pt x="775" y="615"/>
                  </a:lnTo>
                  <a:lnTo>
                    <a:pt x="803" y="660"/>
                  </a:lnTo>
                  <a:lnTo>
                    <a:pt x="906" y="696"/>
                  </a:lnTo>
                  <a:lnTo>
                    <a:pt x="985" y="801"/>
                  </a:lnTo>
                  <a:lnTo>
                    <a:pt x="1047" y="864"/>
                  </a:lnTo>
                  <a:lnTo>
                    <a:pt x="1068" y="870"/>
                  </a:lnTo>
                  <a:lnTo>
                    <a:pt x="1096" y="888"/>
                  </a:lnTo>
                  <a:lnTo>
                    <a:pt x="1122" y="887"/>
                  </a:lnTo>
                  <a:lnTo>
                    <a:pt x="1146" y="930"/>
                  </a:lnTo>
                  <a:lnTo>
                    <a:pt x="1157" y="975"/>
                  </a:lnTo>
                  <a:lnTo>
                    <a:pt x="1157" y="1025"/>
                  </a:lnTo>
                  <a:lnTo>
                    <a:pt x="1244" y="1329"/>
                  </a:lnTo>
                  <a:lnTo>
                    <a:pt x="1253" y="1356"/>
                  </a:lnTo>
                  <a:lnTo>
                    <a:pt x="1242" y="1356"/>
                  </a:lnTo>
                  <a:lnTo>
                    <a:pt x="1237" y="1370"/>
                  </a:lnTo>
                  <a:lnTo>
                    <a:pt x="1238" y="1388"/>
                  </a:lnTo>
                  <a:lnTo>
                    <a:pt x="1230" y="1401"/>
                  </a:lnTo>
                  <a:lnTo>
                    <a:pt x="1228" y="1421"/>
                  </a:lnTo>
                  <a:lnTo>
                    <a:pt x="1214" y="1433"/>
                  </a:lnTo>
                  <a:lnTo>
                    <a:pt x="1201" y="1449"/>
                  </a:lnTo>
                  <a:lnTo>
                    <a:pt x="1200" y="1472"/>
                  </a:lnTo>
                  <a:lnTo>
                    <a:pt x="1197" y="1485"/>
                  </a:lnTo>
                  <a:lnTo>
                    <a:pt x="1182" y="1490"/>
                  </a:lnTo>
                  <a:lnTo>
                    <a:pt x="1176" y="1502"/>
                  </a:lnTo>
                  <a:lnTo>
                    <a:pt x="1170" y="1503"/>
                  </a:lnTo>
                  <a:lnTo>
                    <a:pt x="1169" y="1484"/>
                  </a:lnTo>
                  <a:lnTo>
                    <a:pt x="1171" y="1460"/>
                  </a:lnTo>
                  <a:lnTo>
                    <a:pt x="1165" y="1434"/>
                  </a:lnTo>
                  <a:lnTo>
                    <a:pt x="1153" y="1419"/>
                  </a:lnTo>
                  <a:lnTo>
                    <a:pt x="1137" y="1392"/>
                  </a:lnTo>
                  <a:lnTo>
                    <a:pt x="1129" y="1377"/>
                  </a:lnTo>
                  <a:lnTo>
                    <a:pt x="1131" y="1350"/>
                  </a:lnTo>
                  <a:lnTo>
                    <a:pt x="1128" y="1332"/>
                  </a:lnTo>
                  <a:lnTo>
                    <a:pt x="1116" y="1308"/>
                  </a:lnTo>
                  <a:lnTo>
                    <a:pt x="1106" y="1265"/>
                  </a:lnTo>
                  <a:lnTo>
                    <a:pt x="1095" y="1283"/>
                  </a:lnTo>
                  <a:lnTo>
                    <a:pt x="1083" y="1313"/>
                  </a:lnTo>
                  <a:lnTo>
                    <a:pt x="1086" y="1350"/>
                  </a:lnTo>
                  <a:lnTo>
                    <a:pt x="1083" y="1374"/>
                  </a:lnTo>
                  <a:lnTo>
                    <a:pt x="1088" y="1403"/>
                  </a:lnTo>
                  <a:lnTo>
                    <a:pt x="1099" y="1440"/>
                  </a:lnTo>
                  <a:lnTo>
                    <a:pt x="1099" y="1470"/>
                  </a:lnTo>
                  <a:lnTo>
                    <a:pt x="1089" y="1481"/>
                  </a:lnTo>
                  <a:lnTo>
                    <a:pt x="1081" y="1473"/>
                  </a:lnTo>
                  <a:lnTo>
                    <a:pt x="1073" y="1452"/>
                  </a:lnTo>
                  <a:lnTo>
                    <a:pt x="1043" y="1458"/>
                  </a:lnTo>
                  <a:lnTo>
                    <a:pt x="1020" y="1470"/>
                  </a:lnTo>
                  <a:lnTo>
                    <a:pt x="1015" y="1490"/>
                  </a:lnTo>
                  <a:lnTo>
                    <a:pt x="1014" y="1527"/>
                  </a:lnTo>
                  <a:lnTo>
                    <a:pt x="1013" y="1562"/>
                  </a:lnTo>
                  <a:lnTo>
                    <a:pt x="999" y="1586"/>
                  </a:lnTo>
                  <a:lnTo>
                    <a:pt x="979" y="1595"/>
                  </a:lnTo>
                  <a:lnTo>
                    <a:pt x="954" y="1602"/>
                  </a:lnTo>
                  <a:lnTo>
                    <a:pt x="941" y="1595"/>
                  </a:lnTo>
                  <a:lnTo>
                    <a:pt x="935" y="1583"/>
                  </a:lnTo>
                  <a:lnTo>
                    <a:pt x="937" y="1569"/>
                  </a:lnTo>
                  <a:lnTo>
                    <a:pt x="942" y="1553"/>
                  </a:lnTo>
                  <a:lnTo>
                    <a:pt x="933" y="1541"/>
                  </a:lnTo>
                  <a:lnTo>
                    <a:pt x="910" y="1551"/>
                  </a:lnTo>
                  <a:lnTo>
                    <a:pt x="895" y="1545"/>
                  </a:lnTo>
                  <a:lnTo>
                    <a:pt x="878" y="1511"/>
                  </a:lnTo>
                  <a:lnTo>
                    <a:pt x="867" y="1463"/>
                  </a:lnTo>
                  <a:lnTo>
                    <a:pt x="851" y="1455"/>
                  </a:lnTo>
                  <a:lnTo>
                    <a:pt x="853" y="1511"/>
                  </a:lnTo>
                  <a:lnTo>
                    <a:pt x="851" y="1547"/>
                  </a:lnTo>
                  <a:lnTo>
                    <a:pt x="841" y="1590"/>
                  </a:lnTo>
                  <a:lnTo>
                    <a:pt x="834" y="1604"/>
                  </a:lnTo>
                  <a:lnTo>
                    <a:pt x="825" y="1608"/>
                  </a:lnTo>
                  <a:lnTo>
                    <a:pt x="827" y="1625"/>
                  </a:lnTo>
                  <a:lnTo>
                    <a:pt x="832" y="1643"/>
                  </a:lnTo>
                  <a:lnTo>
                    <a:pt x="827" y="1655"/>
                  </a:lnTo>
                  <a:lnTo>
                    <a:pt x="831" y="1683"/>
                  </a:lnTo>
                  <a:lnTo>
                    <a:pt x="823" y="1697"/>
                  </a:lnTo>
                  <a:lnTo>
                    <a:pt x="816" y="1709"/>
                  </a:lnTo>
                  <a:lnTo>
                    <a:pt x="811" y="1733"/>
                  </a:lnTo>
                  <a:lnTo>
                    <a:pt x="823" y="1799"/>
                  </a:lnTo>
                  <a:lnTo>
                    <a:pt x="818" y="1821"/>
                  </a:lnTo>
                  <a:lnTo>
                    <a:pt x="806" y="1877"/>
                  </a:lnTo>
                  <a:lnTo>
                    <a:pt x="806" y="1907"/>
                  </a:lnTo>
                  <a:lnTo>
                    <a:pt x="812" y="1941"/>
                  </a:lnTo>
                  <a:lnTo>
                    <a:pt x="806" y="1947"/>
                  </a:lnTo>
                  <a:lnTo>
                    <a:pt x="792" y="1932"/>
                  </a:lnTo>
                  <a:lnTo>
                    <a:pt x="774" y="1925"/>
                  </a:lnTo>
                  <a:lnTo>
                    <a:pt x="754" y="1929"/>
                  </a:lnTo>
                  <a:lnTo>
                    <a:pt x="698" y="1956"/>
                  </a:lnTo>
                  <a:lnTo>
                    <a:pt x="663" y="1985"/>
                  </a:lnTo>
                  <a:lnTo>
                    <a:pt x="627" y="2021"/>
                  </a:lnTo>
                  <a:lnTo>
                    <a:pt x="595" y="2052"/>
                  </a:lnTo>
                  <a:lnTo>
                    <a:pt x="582" y="2060"/>
                  </a:lnTo>
                  <a:lnTo>
                    <a:pt x="574" y="2075"/>
                  </a:lnTo>
                  <a:lnTo>
                    <a:pt x="561" y="2087"/>
                  </a:lnTo>
                  <a:lnTo>
                    <a:pt x="548" y="2091"/>
                  </a:lnTo>
                  <a:lnTo>
                    <a:pt x="539" y="2111"/>
                  </a:lnTo>
                  <a:lnTo>
                    <a:pt x="521" y="2129"/>
                  </a:lnTo>
                  <a:lnTo>
                    <a:pt x="507" y="2159"/>
                  </a:lnTo>
                  <a:lnTo>
                    <a:pt x="495" y="2174"/>
                  </a:lnTo>
                  <a:lnTo>
                    <a:pt x="484" y="2175"/>
                  </a:lnTo>
                  <a:lnTo>
                    <a:pt x="478" y="2171"/>
                  </a:lnTo>
                  <a:lnTo>
                    <a:pt x="470" y="2183"/>
                  </a:lnTo>
                  <a:lnTo>
                    <a:pt x="442" y="2208"/>
                  </a:lnTo>
                  <a:lnTo>
                    <a:pt x="435" y="2213"/>
                  </a:lnTo>
                  <a:lnTo>
                    <a:pt x="419" y="2207"/>
                  </a:lnTo>
                  <a:lnTo>
                    <a:pt x="411" y="2214"/>
                  </a:lnTo>
                  <a:lnTo>
                    <a:pt x="399" y="2228"/>
                  </a:lnTo>
                  <a:lnTo>
                    <a:pt x="347" y="2262"/>
                  </a:lnTo>
                  <a:lnTo>
                    <a:pt x="321" y="2297"/>
                  </a:lnTo>
                  <a:lnTo>
                    <a:pt x="304" y="2318"/>
                  </a:lnTo>
                  <a:lnTo>
                    <a:pt x="288" y="2331"/>
                  </a:lnTo>
                  <a:lnTo>
                    <a:pt x="274" y="2331"/>
                  </a:lnTo>
                  <a:lnTo>
                    <a:pt x="257" y="2346"/>
                  </a:lnTo>
                  <a:lnTo>
                    <a:pt x="251" y="2345"/>
                  </a:lnTo>
                  <a:lnTo>
                    <a:pt x="253" y="2336"/>
                  </a:lnTo>
                  <a:lnTo>
                    <a:pt x="271" y="2316"/>
                  </a:lnTo>
                  <a:lnTo>
                    <a:pt x="277" y="2312"/>
                  </a:lnTo>
                  <a:lnTo>
                    <a:pt x="296" y="2307"/>
                  </a:lnTo>
                  <a:lnTo>
                    <a:pt x="297" y="2285"/>
                  </a:lnTo>
                  <a:lnTo>
                    <a:pt x="306" y="2274"/>
                  </a:lnTo>
                  <a:lnTo>
                    <a:pt x="305" y="2241"/>
                  </a:lnTo>
                  <a:lnTo>
                    <a:pt x="316" y="2235"/>
                  </a:lnTo>
                  <a:lnTo>
                    <a:pt x="322" y="2217"/>
                  </a:lnTo>
                  <a:lnTo>
                    <a:pt x="316" y="2186"/>
                  </a:lnTo>
                  <a:lnTo>
                    <a:pt x="298" y="2162"/>
                  </a:lnTo>
                  <a:lnTo>
                    <a:pt x="293" y="2138"/>
                  </a:lnTo>
                  <a:lnTo>
                    <a:pt x="295" y="2126"/>
                  </a:lnTo>
                  <a:lnTo>
                    <a:pt x="292" y="2108"/>
                  </a:lnTo>
                  <a:lnTo>
                    <a:pt x="294" y="2096"/>
                  </a:lnTo>
                  <a:lnTo>
                    <a:pt x="281" y="2076"/>
                  </a:lnTo>
                  <a:lnTo>
                    <a:pt x="269" y="2060"/>
                  </a:lnTo>
                  <a:lnTo>
                    <a:pt x="261" y="2030"/>
                  </a:lnTo>
                  <a:lnTo>
                    <a:pt x="267" y="2015"/>
                  </a:lnTo>
                  <a:lnTo>
                    <a:pt x="282" y="2013"/>
                  </a:lnTo>
                  <a:lnTo>
                    <a:pt x="288" y="1992"/>
                  </a:lnTo>
                  <a:lnTo>
                    <a:pt x="294" y="1979"/>
                  </a:lnTo>
                  <a:lnTo>
                    <a:pt x="307" y="1980"/>
                  </a:lnTo>
                  <a:lnTo>
                    <a:pt x="317" y="1985"/>
                  </a:lnTo>
                  <a:lnTo>
                    <a:pt x="326" y="1979"/>
                  </a:lnTo>
                  <a:lnTo>
                    <a:pt x="326" y="1959"/>
                  </a:lnTo>
                  <a:lnTo>
                    <a:pt x="325" y="1944"/>
                  </a:lnTo>
                  <a:lnTo>
                    <a:pt x="319" y="1916"/>
                  </a:lnTo>
                  <a:lnTo>
                    <a:pt x="271" y="1635"/>
                  </a:lnTo>
                  <a:lnTo>
                    <a:pt x="170" y="1097"/>
                  </a:lnTo>
                  <a:lnTo>
                    <a:pt x="0" y="252"/>
                  </a:lnTo>
                  <a:lnTo>
                    <a:pt x="4" y="270"/>
                  </a:lnTo>
                  <a:close/>
                </a:path>
              </a:pathLst>
            </a:custGeom>
            <a:solidFill>
              <a:srgbClr val="FFC447"/>
            </a:solidFill>
            <a:ln w="9525" cmpd="sng">
              <a:solidFill>
                <a:srgbClr val="909090"/>
              </a:solidFill>
              <a:prstDash val="solid"/>
              <a:round/>
              <a:headEnd/>
              <a:tailEnd/>
            </a:ln>
          </p:spPr>
          <p:txBody>
            <a:bodyPr/>
            <a:lstStyle/>
            <a:p>
              <a:endParaRPr dirty="0">
                <a:solidFill>
                  <a:srgbClr val="000000"/>
                </a:solidFill>
                <a:latin typeface="Calibri" panose="020F0502020204030204" pitchFamily="34" charset="0"/>
              </a:endParaRPr>
            </a:p>
          </p:txBody>
        </p:sp>
      </p:grpSp>
      <p:sp>
        <p:nvSpPr>
          <p:cNvPr id="2" name="TextBox 1"/>
          <p:cNvSpPr txBox="1"/>
          <p:nvPr>
            <p:custDataLst>
              <p:tags r:id="rId10"/>
            </p:custDataLst>
          </p:nvPr>
        </p:nvSpPr>
        <p:spPr>
          <a:xfrm>
            <a:off x="356616" y="7315200"/>
            <a:ext cx="254000" cy="153888"/>
          </a:xfrm>
          <a:prstGeom prst="rect">
            <a:avLst/>
          </a:prstGeom>
          <a:noFill/>
        </p:spPr>
        <p:txBody>
          <a:bodyPr vert="horz" lIns="0" tIns="0" rIns="0" bIns="0" rtlCol="0" anchorCtr="0">
            <a:spAutoFit/>
          </a:bodyPr>
          <a:lstStyle/>
          <a:p>
            <a:r>
              <a:rPr lang="en-US" sz="1000" b="0" smtClean="0">
                <a:solidFill>
                  <a:srgbClr val="000000"/>
                </a:solidFill>
              </a:rPr>
              <a:t>2</a:t>
            </a:r>
            <a:endParaRPr lang="en-US" sz="1000" b="0">
              <a:solidFill>
                <a:srgbClr val="000000"/>
              </a:solidFill>
            </a:endParaRPr>
          </a:p>
        </p:txBody>
      </p:sp>
    </p:spTree>
    <p:custDataLst>
      <p:tags r:id="rId1"/>
    </p:custDataLst>
    <p:extLst>
      <p:ext uri="{BB962C8B-B14F-4D97-AF65-F5344CB8AC3E}">
        <p14:creationId xmlns:p14="http://schemas.microsoft.com/office/powerpoint/2010/main" val="720493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idx="4294967295"/>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Software Stocks’ Performance and Valuations</a:t>
            </a:r>
            <a:endParaRPr lang="en-US" dirty="0">
              <a:latin typeface="Calibri" panose="020F0502020204030204" pitchFamily="34" charset="0"/>
            </a:endParaRPr>
          </a:p>
        </p:txBody>
      </p:sp>
      <p:pic>
        <p:nvPicPr>
          <p:cNvPr id="4" name="Picture 3"/>
          <p:cNvPicPr>
            <a:picLocks noChangeAspect="1"/>
          </p:cNvPicPr>
          <p:nvPr>
            <p:custDataLst>
              <p:tags r:id="rId3"/>
            </p:custDataLst>
          </p:nvPr>
        </p:nvPicPr>
        <p:blipFill>
          <a:blip r:embed="rId24"/>
          <a:stretch>
            <a:fillRect/>
          </a:stretch>
        </p:blipFill>
        <p:spPr>
          <a:xfrm>
            <a:off x="5483729" y="1673951"/>
            <a:ext cx="3630567" cy="4736592"/>
          </a:xfrm>
          <a:prstGeom prst="rect">
            <a:avLst/>
          </a:prstGeom>
        </p:spPr>
      </p:pic>
      <p:sp>
        <p:nvSpPr>
          <p:cNvPr id="362498" name="Page Number"/>
          <p:cNvSpPr txBox="1">
            <a:spLocks noChangeArrowheads="1"/>
          </p:cNvSpPr>
          <p:nvPr>
            <p:custDataLst>
              <p:tags r:id="rId4"/>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itchFamily="34" charset="0"/>
                <a:cs typeface="Calibri" pitchFamily="34" charset="0"/>
              </a:rPr>
              <a:t>29</a:t>
            </a:r>
            <a:endParaRPr lang="" altLang="en-US" sz="1000" b="0" dirty="0">
              <a:solidFill>
                <a:srgbClr val="000000"/>
              </a:solidFill>
              <a:latin typeface="Calibri" pitchFamily="34" charset="0"/>
              <a:cs typeface="Calibri" pitchFamily="34" charset="0"/>
            </a:endParaRPr>
          </a:p>
        </p:txBody>
      </p:sp>
      <p:sp>
        <p:nvSpPr>
          <p:cNvPr id="87" name="Main Heading"/>
          <p:cNvSpPr>
            <a:spLocks noChangeArrowheads="1"/>
          </p:cNvSpPr>
          <p:nvPr>
            <p:custDataLst>
              <p:tags r:id="rId5"/>
            </p:custDataLst>
          </p:nvPr>
        </p:nvSpPr>
        <p:spPr bwMode="gray">
          <a:xfrm>
            <a:off x="356616" y="515943"/>
            <a:ext cx="7967351" cy="335622"/>
          </a:xfrm>
          <a:prstGeom prst="rect">
            <a:avLst/>
          </a:prstGeom>
          <a:noFill/>
          <a:ln w="12700">
            <a:noFill/>
            <a:prstDash val="dash"/>
            <a:miter lim="800000"/>
            <a:headEnd/>
            <a:tailEnd/>
          </a:ln>
        </p:spPr>
        <p:txBody>
          <a:bodyPr lIns="0" tIns="0" rIns="0" bIns="0"/>
          <a:lstStyle/>
          <a:p>
            <a:pPr eaLnBrk="1" hangingPunct="1">
              <a:lnSpc>
                <a:spcPts val="2100"/>
              </a:lnSpc>
            </a:pPr>
            <a:r>
              <a:rPr sz="2800" b="0" dirty="0">
                <a:solidFill>
                  <a:srgbClr val="000000"/>
                </a:solidFill>
                <a:cs typeface="Calibri" panose="020F0502020204030204" pitchFamily="34" charset="0"/>
              </a:rPr>
              <a:t>Software Stocks’ Performance and Valuations</a:t>
            </a:r>
          </a:p>
        </p:txBody>
      </p:sp>
      <p:sp>
        <p:nvSpPr>
          <p:cNvPr id="41" name="Footnote"/>
          <p:cNvSpPr txBox="1">
            <a:spLocks noChangeArrowheads="1"/>
          </p:cNvSpPr>
          <p:nvPr>
            <p:custDataLst>
              <p:tags r:id="rId6"/>
            </p:custDataLst>
          </p:nvPr>
        </p:nvSpPr>
        <p:spPr bwMode="auto">
          <a:xfrm>
            <a:off x="457200" y="6934282"/>
            <a:ext cx="7589520" cy="738664"/>
          </a:xfrm>
          <a:prstGeom prst="rect">
            <a:avLst/>
          </a:prstGeom>
          <a:noFill/>
          <a:ln w="28575">
            <a:noFill/>
            <a:miter lim="800000"/>
            <a:headEnd/>
            <a:tailEnd/>
          </a:ln>
          <a:effectLst/>
        </p:spPr>
        <p:txBody>
          <a:bodyPr wrap="square" lIns="0" tIns="0" rIns="0" bIns="0" anchor="b">
            <a:spAutoFit/>
          </a:bodyPr>
          <a:lstStyle/>
          <a:p>
            <a:pPr marL="228600" indent="-228600"/>
            <a:r>
              <a:rPr sz="800" b="0" i="1" dirty="0" smtClean="0">
                <a:solidFill>
                  <a:srgbClr val="000000"/>
                </a:solidFill>
                <a:latin typeface="Calibri" pitchFamily="34" charset="0"/>
                <a:cs typeface="Calibri" pitchFamily="34" charset="0"/>
              </a:rPr>
              <a:t>____________________</a:t>
            </a:r>
          </a:p>
          <a:p>
            <a:pPr marL="228600" indent="-228600"/>
            <a:r>
              <a:rPr sz="800" b="0" i="1" dirty="0" smtClean="0">
                <a:solidFill>
                  <a:srgbClr val="000000"/>
                </a:solidFill>
                <a:latin typeface="Calibri" pitchFamily="34" charset="0"/>
                <a:cs typeface="Calibri" pitchFamily="34" charset="0"/>
              </a:rPr>
              <a:t>Source: FactSet as </a:t>
            </a:r>
            <a:r>
              <a:rPr sz="800" b="0" i="1" dirty="0" smtClean="0">
                <a:latin typeface="Calibri" panose="020F0502020204030204" pitchFamily="34" charset="0"/>
                <a:cs typeface="Calibri" pitchFamily="34" charset="0"/>
              </a:rPr>
              <a:t>of October 11, 2019.</a:t>
            </a:r>
          </a:p>
          <a:p>
            <a:pPr marL="228600" indent="-228600"/>
            <a:r>
              <a:rPr sz="800" b="0" i="1" dirty="0" smtClean="0">
                <a:solidFill>
                  <a:srgbClr val="000000"/>
                </a:solidFill>
                <a:latin typeface="Calibri" panose="020F0502020204030204" pitchFamily="34" charset="0"/>
                <a:cs typeface="Calibri" pitchFamily="34" charset="0"/>
              </a:rPr>
              <a:t>Note</a:t>
            </a:r>
            <a:r>
              <a:rPr sz="800" b="0" i="1" dirty="0">
                <a:solidFill>
                  <a:srgbClr val="000000"/>
                </a:solidFill>
                <a:latin typeface="Calibri" panose="020F0502020204030204" pitchFamily="34" charset="0"/>
                <a:cs typeface="Calibri" pitchFamily="34" charset="0"/>
              </a:rPr>
              <a:t>:  Traditional Software comprises </a:t>
            </a:r>
            <a:r>
              <a:rPr sz="800" b="0" i="1" dirty="0" smtClean="0">
                <a:solidFill>
                  <a:srgbClr val="000000"/>
                </a:solidFill>
                <a:latin typeface="Calibri" panose="020F0502020204030204" pitchFamily="34" charset="0"/>
                <a:cs typeface="Calibri" pitchFamily="34" charset="0"/>
              </a:rPr>
              <a:t>(71 companies), </a:t>
            </a:r>
            <a:r>
              <a:rPr sz="800" b="0" i="1" dirty="0">
                <a:solidFill>
                  <a:srgbClr val="000000"/>
                </a:solidFill>
                <a:latin typeface="Calibri" panose="020F0502020204030204" pitchFamily="34" charset="0"/>
                <a:cs typeface="Calibri" pitchFamily="34" charset="0"/>
              </a:rPr>
              <a:t>SaaS </a:t>
            </a:r>
            <a:r>
              <a:rPr sz="800" b="0" i="1" dirty="0" smtClean="0">
                <a:solidFill>
                  <a:srgbClr val="000000"/>
                </a:solidFill>
                <a:latin typeface="Calibri" panose="020F0502020204030204" pitchFamily="34" charset="0"/>
                <a:cs typeface="Calibri" pitchFamily="34" charset="0"/>
              </a:rPr>
              <a:t>(70 companies</a:t>
            </a:r>
            <a:r>
              <a:rPr sz="800" b="0" i="1" dirty="0">
                <a:solidFill>
                  <a:srgbClr val="000000"/>
                </a:solidFill>
                <a:latin typeface="Calibri" panose="020F0502020204030204" pitchFamily="34" charset="0"/>
                <a:cs typeface="Calibri" pitchFamily="34" charset="0"/>
              </a:rPr>
              <a:t>), Applications </a:t>
            </a:r>
            <a:r>
              <a:rPr sz="800" b="0" i="1" dirty="0" smtClean="0">
                <a:solidFill>
                  <a:srgbClr val="000000"/>
                </a:solidFill>
                <a:latin typeface="Calibri" panose="020F0502020204030204" pitchFamily="34" charset="0"/>
                <a:cs typeface="Calibri" pitchFamily="34" charset="0"/>
              </a:rPr>
              <a:t>(76 </a:t>
            </a:r>
            <a:r>
              <a:rPr sz="800" b="0" i="1" dirty="0">
                <a:solidFill>
                  <a:srgbClr val="000000"/>
                </a:solidFill>
                <a:latin typeface="Calibri" panose="020F0502020204030204" pitchFamily="34" charset="0"/>
                <a:cs typeface="Calibri" pitchFamily="34" charset="0"/>
              </a:rPr>
              <a:t>companies), Infrastructure software </a:t>
            </a:r>
            <a:r>
              <a:rPr sz="800" b="0" i="1" dirty="0" smtClean="0">
                <a:solidFill>
                  <a:srgbClr val="000000"/>
                </a:solidFill>
                <a:latin typeface="Calibri" panose="020F0502020204030204" pitchFamily="34" charset="0"/>
                <a:cs typeface="Calibri" pitchFamily="34" charset="0"/>
              </a:rPr>
              <a:t>(37 </a:t>
            </a:r>
            <a:r>
              <a:rPr sz="800" b="0" i="1" dirty="0">
                <a:solidFill>
                  <a:srgbClr val="000000"/>
                </a:solidFill>
                <a:latin typeface="Calibri" panose="020F0502020204030204" pitchFamily="34" charset="0"/>
                <a:cs typeface="Calibri" pitchFamily="34" charset="0"/>
              </a:rPr>
              <a:t>companies), Traditional Big Data </a:t>
            </a:r>
            <a:r>
              <a:rPr sz="800" b="0" i="1" dirty="0" smtClean="0">
                <a:solidFill>
                  <a:srgbClr val="000000"/>
                </a:solidFill>
                <a:latin typeface="Calibri" panose="020F0502020204030204" pitchFamily="34" charset="0"/>
                <a:cs typeface="Calibri" pitchFamily="34" charset="0"/>
              </a:rPr>
              <a:t>(72 companies) Emerging Big Data (10 companies - AYX, CLDR, DATA, MDB, SPLK, TLND, VRNS, ESTC, DOMO, PLAN), Security (26 </a:t>
            </a:r>
            <a:r>
              <a:rPr sz="800" b="0" i="1" dirty="0">
                <a:solidFill>
                  <a:srgbClr val="000000"/>
                </a:solidFill>
                <a:latin typeface="Calibri" panose="020F0502020204030204" pitchFamily="34" charset="0"/>
                <a:cs typeface="Calibri" pitchFamily="34" charset="0"/>
              </a:rPr>
              <a:t>companies</a:t>
            </a:r>
            <a:r>
              <a:rPr sz="800" b="0" i="1" dirty="0" smtClean="0">
                <a:solidFill>
                  <a:srgbClr val="000000"/>
                </a:solidFill>
                <a:latin typeface="Calibri" panose="020F0502020204030204" pitchFamily="34" charset="0"/>
                <a:cs typeface="Calibri" pitchFamily="34" charset="0"/>
              </a:rPr>
              <a:t>), 2017 IPOs (10 companies, excluding </a:t>
            </a:r>
            <a:r>
              <a:rPr sz="800" b="0" i="1" dirty="0" err="1" smtClean="0">
                <a:solidFill>
                  <a:srgbClr val="000000"/>
                </a:solidFill>
                <a:latin typeface="Calibri" panose="020F0502020204030204" pitchFamily="34" charset="0"/>
                <a:cs typeface="Calibri" pitchFamily="34" charset="0"/>
              </a:rPr>
              <a:t>Mulesoft</a:t>
            </a:r>
            <a:r>
              <a:rPr sz="800" b="0" i="1" dirty="0" smtClean="0">
                <a:solidFill>
                  <a:srgbClr val="000000"/>
                </a:solidFill>
                <a:latin typeface="Calibri" pitchFamily="34" charset="0"/>
                <a:cs typeface="Calibri" pitchFamily="34" charset="0"/>
              </a:rPr>
              <a:t>) and 2018 IPOs (19 companies).</a:t>
            </a:r>
          </a:p>
          <a:p>
            <a:pPr marL="228600" indent="-228600">
              <a:buFontTx/>
              <a:buAutoNum type="arabicParenBoth"/>
            </a:pPr>
            <a:r>
              <a:rPr sz="800" b="0" i="1" dirty="0" smtClean="0">
                <a:solidFill>
                  <a:srgbClr val="000000"/>
                </a:solidFill>
                <a:latin typeface="Calibri" pitchFamily="34" charset="0"/>
                <a:cs typeface="Calibri" pitchFamily="34" charset="0"/>
              </a:rPr>
              <a:t>Software mean based on 135 companies in software universe.</a:t>
            </a:r>
          </a:p>
        </p:txBody>
      </p:sp>
      <p:sp>
        <p:nvSpPr>
          <p:cNvPr id="42" name="Topic Heading"/>
          <p:cNvSpPr txBox="1">
            <a:spLocks noChangeArrowheads="1"/>
          </p:cNvSpPr>
          <p:nvPr>
            <p:custDataLst>
              <p:tags r:id="rId7"/>
            </p:custDataLst>
          </p:nvPr>
        </p:nvSpPr>
        <p:spPr bwMode="auto">
          <a:xfrm>
            <a:off x="5833643" y="1116266"/>
            <a:ext cx="3572281" cy="297517"/>
          </a:xfrm>
          <a:prstGeom prst="rect">
            <a:avLst/>
          </a:prstGeom>
          <a:noFill/>
          <a:ln w="12700">
            <a:noFill/>
            <a:prstDash val="dash"/>
            <a:miter lim="800000"/>
            <a:headEnd/>
            <a:tailEnd/>
          </a:ln>
          <a:effectLst/>
        </p:spPr>
        <p:txBody>
          <a:bodyPr wrap="square" lIns="0" tIns="50800" rIns="0" bIns="0">
            <a:spAutoFit/>
          </a:bodyPr>
          <a:lstStyle/>
          <a:p>
            <a:pPr eaLnBrk="1" hangingPunct="1"/>
            <a:r>
              <a:rPr sz="1600" b="1" dirty="0">
                <a:solidFill>
                  <a:srgbClr val="000000"/>
                </a:solidFill>
                <a:latin typeface="Calibri" panose="020F0502020204030204" pitchFamily="34" charset="0"/>
                <a:ea typeface="ＭＳ Ｐゴシック"/>
                <a:cs typeface="Calibri" pitchFamily="34" charset="0"/>
              </a:rPr>
              <a:t>Software Valuations – NTM EV/Revenue</a:t>
            </a:r>
          </a:p>
        </p:txBody>
      </p:sp>
      <p:cxnSp>
        <p:nvCxnSpPr>
          <p:cNvPr id="43" name="Straight Connector 42"/>
          <p:cNvCxnSpPr/>
          <p:nvPr/>
        </p:nvCxnSpPr>
        <p:spPr bwMode="auto">
          <a:xfrm flipH="1">
            <a:off x="457200" y="4262263"/>
            <a:ext cx="9144000" cy="0"/>
          </a:xfrm>
          <a:prstGeom prst="line">
            <a:avLst/>
          </a:prstGeom>
          <a:solidFill>
            <a:schemeClr val="accent1"/>
          </a:solidFill>
          <a:ln w="25400" cap="flat" cmpd="sng" algn="ctr">
            <a:solidFill>
              <a:srgbClr val="595959"/>
            </a:solidFill>
            <a:prstDash val="solid"/>
            <a:round/>
            <a:headEnd type="none" w="med" len="med"/>
            <a:tailEnd type="none" w="med" len="med"/>
          </a:ln>
          <a:effectLst/>
        </p:spPr>
      </p:cxnSp>
      <p:sp>
        <p:nvSpPr>
          <p:cNvPr id="44" name="Topic Heading"/>
          <p:cNvSpPr txBox="1">
            <a:spLocks noChangeArrowheads="1"/>
          </p:cNvSpPr>
          <p:nvPr>
            <p:custDataLst>
              <p:tags r:id="rId8"/>
            </p:custDataLst>
          </p:nvPr>
        </p:nvSpPr>
        <p:spPr bwMode="auto">
          <a:xfrm>
            <a:off x="1655914" y="1114282"/>
            <a:ext cx="3291840" cy="297517"/>
          </a:xfrm>
          <a:prstGeom prst="rect">
            <a:avLst/>
          </a:prstGeom>
          <a:noFill/>
          <a:ln w="12700">
            <a:noFill/>
            <a:prstDash val="dash"/>
            <a:miter lim="800000"/>
            <a:headEnd/>
            <a:tailEnd/>
          </a:ln>
          <a:effectLst/>
        </p:spPr>
        <p:txBody>
          <a:bodyPr wrap="square" lIns="0" tIns="50800" rIns="0" bIns="0">
            <a:spAutoFit/>
          </a:bodyPr>
          <a:lstStyle/>
          <a:p>
            <a:pPr eaLnBrk="1" hangingPunct="1"/>
            <a:r>
              <a:rPr sz="1600" b="1" dirty="0" smtClean="0">
                <a:solidFill>
                  <a:srgbClr val="000000"/>
                </a:solidFill>
                <a:latin typeface="Calibri" panose="020F0502020204030204" pitchFamily="34" charset="0"/>
                <a:ea typeface="ＭＳ Ｐゴシック"/>
                <a:cs typeface="Calibri" pitchFamily="34" charset="0"/>
              </a:rPr>
              <a:t>1-Yr </a:t>
            </a:r>
            <a:r>
              <a:rPr sz="1600" b="1" dirty="0">
                <a:solidFill>
                  <a:srgbClr val="000000"/>
                </a:solidFill>
                <a:latin typeface="Calibri" panose="020F0502020204030204" pitchFamily="34" charset="0"/>
                <a:ea typeface="ＭＳ Ｐゴシック"/>
                <a:cs typeface="Calibri" pitchFamily="34" charset="0"/>
              </a:rPr>
              <a:t>Software Stocks’ Performance</a:t>
            </a:r>
          </a:p>
        </p:txBody>
      </p:sp>
      <p:sp>
        <p:nvSpPr>
          <p:cNvPr id="45" name="Oval 44"/>
          <p:cNvSpPr/>
          <p:nvPr>
            <p:custDataLst>
              <p:tags r:id="rId9"/>
            </p:custDataLst>
          </p:nvPr>
        </p:nvSpPr>
        <p:spPr bwMode="auto">
          <a:xfrm>
            <a:off x="8744185" y="1841419"/>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sz="1200" b="1" dirty="0" smtClean="0">
                <a:solidFill>
                  <a:srgbClr val="FFFFFF"/>
                </a:solidFill>
                <a:latin typeface="Calibri" panose="020F0502020204030204" pitchFamily="34" charset="0"/>
                <a:cs typeface="Calibri" pitchFamily="34" charset="0"/>
              </a:rPr>
              <a:t>(</a:t>
            </a:r>
            <a:r>
              <a:rPr sz="1200" b="1" dirty="0">
                <a:solidFill>
                  <a:srgbClr val="FFFFFF"/>
                </a:solidFill>
                <a:latin typeface="Calibri" panose="020F0502020204030204" pitchFamily="34" charset="0"/>
                <a:cs typeface="Calibri" pitchFamily="34" charset="0"/>
              </a:rPr>
              <a:t>7</a:t>
            </a:r>
            <a:r>
              <a:rPr sz="1200" b="1" dirty="0" smtClean="0">
                <a:solidFill>
                  <a:srgbClr val="FFFFFF"/>
                </a:solidFill>
                <a:latin typeface="Calibri" panose="020F0502020204030204" pitchFamily="34" charset="0"/>
                <a:cs typeface="Calibri" pitchFamily="34" charset="0"/>
              </a:rPr>
              <a:t>%)</a:t>
            </a:r>
          </a:p>
        </p:txBody>
      </p:sp>
      <p:sp>
        <p:nvSpPr>
          <p:cNvPr id="46" name="Oval 45"/>
          <p:cNvSpPr/>
          <p:nvPr>
            <p:custDataLst>
              <p:tags r:id="rId10"/>
            </p:custDataLst>
          </p:nvPr>
        </p:nvSpPr>
        <p:spPr bwMode="auto">
          <a:xfrm>
            <a:off x="8744185" y="4857487"/>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sz="1200" b="1" dirty="0" smtClean="0">
                <a:solidFill>
                  <a:srgbClr val="FFFFFF"/>
                </a:solidFill>
                <a:latin typeface="Calibri" panose="020F0502020204030204" pitchFamily="34" charset="0"/>
                <a:cs typeface="Calibri" pitchFamily="34" charset="0"/>
              </a:rPr>
              <a:t>(</a:t>
            </a:r>
            <a:r>
              <a:rPr sz="1200" b="1" dirty="0">
                <a:solidFill>
                  <a:srgbClr val="FFFFFF"/>
                </a:solidFill>
                <a:latin typeface="Calibri" panose="020F0502020204030204" pitchFamily="34" charset="0"/>
                <a:cs typeface="Calibri" pitchFamily="34" charset="0"/>
              </a:rPr>
              <a:t>8</a:t>
            </a:r>
            <a:r>
              <a:rPr sz="1200" b="1" dirty="0" smtClean="0">
                <a:solidFill>
                  <a:srgbClr val="FFFFFF"/>
                </a:solidFill>
                <a:latin typeface="Calibri" panose="020F0502020204030204" pitchFamily="34" charset="0"/>
                <a:cs typeface="Calibri" pitchFamily="34" charset="0"/>
              </a:rPr>
              <a:t>%)</a:t>
            </a:r>
          </a:p>
        </p:txBody>
      </p:sp>
      <p:sp>
        <p:nvSpPr>
          <p:cNvPr id="47" name="Oval 46"/>
          <p:cNvSpPr/>
          <p:nvPr>
            <p:custDataLst>
              <p:tags r:id="rId11"/>
            </p:custDataLst>
          </p:nvPr>
        </p:nvSpPr>
        <p:spPr bwMode="auto">
          <a:xfrm>
            <a:off x="8744185" y="4354809"/>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b="1" dirty="0" smtClean="0">
                <a:solidFill>
                  <a:srgbClr val="FFFFFF"/>
                </a:solidFill>
                <a:latin typeface="Calibri" pitchFamily="34" charset="0"/>
                <a:cs typeface="Calibri" pitchFamily="34" charset="0"/>
              </a:rPr>
              <a:t>(5%)</a:t>
            </a:r>
            <a:endParaRPr sz="1200" b="1" dirty="0" smtClean="0">
              <a:solidFill>
                <a:srgbClr val="FFFFFF"/>
              </a:solidFill>
              <a:latin typeface="Calibri" pitchFamily="34" charset="0"/>
              <a:cs typeface="Calibri" pitchFamily="34" charset="0"/>
            </a:endParaRPr>
          </a:p>
        </p:txBody>
      </p:sp>
      <p:sp>
        <p:nvSpPr>
          <p:cNvPr id="48" name="Oval 47"/>
          <p:cNvSpPr/>
          <p:nvPr>
            <p:custDataLst>
              <p:tags r:id="rId12"/>
            </p:custDataLst>
          </p:nvPr>
        </p:nvSpPr>
        <p:spPr bwMode="auto">
          <a:xfrm>
            <a:off x="8744185" y="3852131"/>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sz="1200" b="1" dirty="0" smtClean="0">
                <a:solidFill>
                  <a:srgbClr val="FFFFFF"/>
                </a:solidFill>
                <a:latin typeface="Calibri" panose="020F0502020204030204" pitchFamily="34" charset="0"/>
                <a:cs typeface="Calibri" pitchFamily="34" charset="0"/>
              </a:rPr>
              <a:t>(</a:t>
            </a:r>
            <a:r>
              <a:rPr sz="1200" b="1" dirty="0">
                <a:solidFill>
                  <a:srgbClr val="FFFFFF"/>
                </a:solidFill>
                <a:latin typeface="Calibri" panose="020F0502020204030204" pitchFamily="34" charset="0"/>
                <a:cs typeface="Calibri" pitchFamily="34" charset="0"/>
              </a:rPr>
              <a:t>9</a:t>
            </a:r>
            <a:r>
              <a:rPr sz="1200" b="1" dirty="0" smtClean="0">
                <a:solidFill>
                  <a:srgbClr val="FFFFFF"/>
                </a:solidFill>
                <a:latin typeface="Calibri" panose="020F0502020204030204" pitchFamily="34" charset="0"/>
                <a:cs typeface="Calibri" pitchFamily="34" charset="0"/>
              </a:rPr>
              <a:t>%)</a:t>
            </a:r>
          </a:p>
        </p:txBody>
      </p:sp>
      <p:sp>
        <p:nvSpPr>
          <p:cNvPr id="49" name="Oval 48"/>
          <p:cNvSpPr/>
          <p:nvPr>
            <p:custDataLst>
              <p:tags r:id="rId13"/>
            </p:custDataLst>
          </p:nvPr>
        </p:nvSpPr>
        <p:spPr bwMode="auto">
          <a:xfrm>
            <a:off x="8756015" y="3349453"/>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sz="1200" b="1" dirty="0" smtClean="0">
                <a:solidFill>
                  <a:srgbClr val="FFFFFF"/>
                </a:solidFill>
                <a:latin typeface="Calibri" panose="020F0502020204030204" pitchFamily="34" charset="0"/>
                <a:cs typeface="Calibri" pitchFamily="34" charset="0"/>
              </a:rPr>
              <a:t>(11%)</a:t>
            </a:r>
          </a:p>
        </p:txBody>
      </p:sp>
      <p:sp>
        <p:nvSpPr>
          <p:cNvPr id="50" name="Oval 49"/>
          <p:cNvSpPr/>
          <p:nvPr>
            <p:custDataLst>
              <p:tags r:id="rId14"/>
            </p:custDataLst>
          </p:nvPr>
        </p:nvSpPr>
        <p:spPr bwMode="auto">
          <a:xfrm>
            <a:off x="8744185" y="2846775"/>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b="1" dirty="0" smtClean="0">
                <a:solidFill>
                  <a:srgbClr val="FFFFFF"/>
                </a:solidFill>
                <a:latin typeface="Calibri" pitchFamily="34" charset="0"/>
                <a:cs typeface="Calibri" pitchFamily="34" charset="0"/>
              </a:rPr>
              <a:t>(3%)</a:t>
            </a:r>
            <a:endParaRPr sz="1200" b="1" dirty="0" smtClean="0">
              <a:solidFill>
                <a:srgbClr val="FFFFFF"/>
              </a:solidFill>
              <a:latin typeface="Calibri" pitchFamily="34" charset="0"/>
              <a:cs typeface="Calibri" pitchFamily="34" charset="0"/>
            </a:endParaRPr>
          </a:p>
        </p:txBody>
      </p:sp>
      <p:sp>
        <p:nvSpPr>
          <p:cNvPr id="51" name="Oval 50"/>
          <p:cNvSpPr/>
          <p:nvPr>
            <p:custDataLst>
              <p:tags r:id="rId15"/>
            </p:custDataLst>
          </p:nvPr>
        </p:nvSpPr>
        <p:spPr bwMode="auto">
          <a:xfrm>
            <a:off x="8744185" y="2344097"/>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b="1" dirty="0" smtClean="0">
                <a:solidFill>
                  <a:srgbClr val="FFFFFF"/>
                </a:solidFill>
                <a:latin typeface="Calibri" pitchFamily="34" charset="0"/>
                <a:cs typeface="Calibri" pitchFamily="34" charset="0"/>
              </a:rPr>
              <a:t>(14%)</a:t>
            </a:r>
            <a:endParaRPr sz="1200" b="1" dirty="0" smtClean="0">
              <a:solidFill>
                <a:srgbClr val="FFFFFF"/>
              </a:solidFill>
              <a:latin typeface="Calibri" pitchFamily="34" charset="0"/>
              <a:cs typeface="Calibri" pitchFamily="34" charset="0"/>
            </a:endParaRPr>
          </a:p>
        </p:txBody>
      </p:sp>
      <p:sp>
        <p:nvSpPr>
          <p:cNvPr id="52" name="Topic Heading"/>
          <p:cNvSpPr txBox="1">
            <a:spLocks noChangeArrowheads="1"/>
          </p:cNvSpPr>
          <p:nvPr>
            <p:custDataLst>
              <p:tags r:id="rId16"/>
            </p:custDataLst>
          </p:nvPr>
        </p:nvSpPr>
        <p:spPr bwMode="auto">
          <a:xfrm>
            <a:off x="8616193" y="1530763"/>
            <a:ext cx="807428" cy="235962"/>
          </a:xfrm>
          <a:prstGeom prst="rect">
            <a:avLst/>
          </a:prstGeom>
          <a:noFill/>
          <a:ln w="12700">
            <a:noFill/>
            <a:prstDash val="dash"/>
            <a:miter lim="800000"/>
            <a:headEnd/>
            <a:tailEnd/>
          </a:ln>
          <a:effectLst/>
        </p:spPr>
        <p:txBody>
          <a:bodyPr wrap="square" lIns="0" tIns="50800" rIns="0" bIns="0">
            <a:spAutoFit/>
          </a:bodyPr>
          <a:lstStyle/>
          <a:p>
            <a:pPr algn="ctr" eaLnBrk="1" hangingPunct="1"/>
            <a:r>
              <a:rPr sz="1200" u="sng" dirty="0" smtClean="0">
                <a:solidFill>
                  <a:srgbClr val="000000"/>
                </a:solidFill>
                <a:latin typeface="Calibri" panose="020F0502020204030204" pitchFamily="34" charset="0"/>
                <a:ea typeface="ＭＳ Ｐゴシック"/>
                <a:cs typeface="Calibri" pitchFamily="34" charset="0"/>
              </a:rPr>
              <a:t>YoY Increase</a:t>
            </a:r>
            <a:endParaRPr sz="1200" u="sng" dirty="0">
              <a:solidFill>
                <a:srgbClr val="000000"/>
              </a:solidFill>
              <a:latin typeface="Calibri" panose="020F0502020204030204" pitchFamily="34" charset="0"/>
              <a:ea typeface="ＭＳ Ｐゴシック"/>
              <a:cs typeface="Calibri" pitchFamily="34" charset="0"/>
            </a:endParaRPr>
          </a:p>
        </p:txBody>
      </p:sp>
      <p:sp>
        <p:nvSpPr>
          <p:cNvPr id="53" name="TextBox 52"/>
          <p:cNvSpPr txBox="1"/>
          <p:nvPr/>
        </p:nvSpPr>
        <p:spPr>
          <a:xfrm>
            <a:off x="514882" y="4767186"/>
            <a:ext cx="929102" cy="492443"/>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Traditional</a:t>
            </a:r>
          </a:p>
          <a:p>
            <a:pPr algn="ctr">
              <a:spcBef>
                <a:spcPts val="0"/>
              </a:spcBef>
            </a:pPr>
            <a:r>
              <a:rPr dirty="0" smtClean="0">
                <a:solidFill>
                  <a:srgbClr val="000000"/>
                </a:solidFill>
                <a:latin typeface="Calibri" panose="020F0502020204030204" pitchFamily="34" charset="0"/>
              </a:rPr>
              <a:t>Software</a:t>
            </a:r>
          </a:p>
        </p:txBody>
      </p:sp>
      <p:sp>
        <p:nvSpPr>
          <p:cNvPr id="54" name="TextBox 53"/>
          <p:cNvSpPr txBox="1"/>
          <p:nvPr/>
        </p:nvSpPr>
        <p:spPr>
          <a:xfrm>
            <a:off x="726799" y="4360242"/>
            <a:ext cx="505267" cy="292388"/>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SaaS</a:t>
            </a:r>
          </a:p>
        </p:txBody>
      </p:sp>
      <p:sp>
        <p:nvSpPr>
          <p:cNvPr id="55" name="TextBox 54"/>
          <p:cNvSpPr txBox="1"/>
          <p:nvPr/>
        </p:nvSpPr>
        <p:spPr>
          <a:xfrm>
            <a:off x="607375" y="3336764"/>
            <a:ext cx="744114" cy="292388"/>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Security</a:t>
            </a:r>
          </a:p>
        </p:txBody>
      </p:sp>
      <p:sp>
        <p:nvSpPr>
          <p:cNvPr id="56" name="TextBox 55"/>
          <p:cNvSpPr txBox="1"/>
          <p:nvPr/>
        </p:nvSpPr>
        <p:spPr>
          <a:xfrm>
            <a:off x="514882" y="3758327"/>
            <a:ext cx="929102" cy="492443"/>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Traditional</a:t>
            </a:r>
          </a:p>
          <a:p>
            <a:pPr algn="ctr">
              <a:spcBef>
                <a:spcPts val="0"/>
              </a:spcBef>
            </a:pPr>
            <a:r>
              <a:rPr dirty="0" smtClean="0">
                <a:solidFill>
                  <a:srgbClr val="000000"/>
                </a:solidFill>
                <a:latin typeface="Calibri" panose="020F0502020204030204" pitchFamily="34" charset="0"/>
              </a:rPr>
              <a:t>Big Data</a:t>
            </a:r>
          </a:p>
        </p:txBody>
      </p:sp>
      <p:sp>
        <p:nvSpPr>
          <p:cNvPr id="57" name="TextBox 56"/>
          <p:cNvSpPr txBox="1"/>
          <p:nvPr/>
        </p:nvSpPr>
        <p:spPr>
          <a:xfrm>
            <a:off x="457944" y="2841647"/>
            <a:ext cx="1042978" cy="292388"/>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Applications</a:t>
            </a:r>
          </a:p>
        </p:txBody>
      </p:sp>
      <p:sp>
        <p:nvSpPr>
          <p:cNvPr id="58" name="TextBox 57"/>
          <p:cNvSpPr txBox="1"/>
          <p:nvPr/>
        </p:nvSpPr>
        <p:spPr>
          <a:xfrm>
            <a:off x="563453" y="1737848"/>
            <a:ext cx="831959" cy="492443"/>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Emerging</a:t>
            </a:r>
          </a:p>
          <a:p>
            <a:pPr algn="ctr">
              <a:spcBef>
                <a:spcPts val="0"/>
              </a:spcBef>
            </a:pPr>
            <a:r>
              <a:rPr dirty="0" smtClean="0">
                <a:solidFill>
                  <a:srgbClr val="000000"/>
                </a:solidFill>
                <a:latin typeface="Calibri" panose="020F0502020204030204" pitchFamily="34" charset="0"/>
              </a:rPr>
              <a:t>Big Data</a:t>
            </a:r>
          </a:p>
        </p:txBody>
      </p:sp>
      <p:sp>
        <p:nvSpPr>
          <p:cNvPr id="59" name="TextBox 58"/>
          <p:cNvSpPr txBox="1"/>
          <p:nvPr/>
        </p:nvSpPr>
        <p:spPr>
          <a:xfrm>
            <a:off x="410334" y="2324853"/>
            <a:ext cx="1138197" cy="292388"/>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Infrastructure</a:t>
            </a:r>
          </a:p>
        </p:txBody>
      </p:sp>
      <p:cxnSp>
        <p:nvCxnSpPr>
          <p:cNvPr id="60" name="Straight Connector 59"/>
          <p:cNvCxnSpPr/>
          <p:nvPr/>
        </p:nvCxnSpPr>
        <p:spPr bwMode="auto">
          <a:xfrm flipH="1">
            <a:off x="457200" y="5266547"/>
            <a:ext cx="9144000" cy="0"/>
          </a:xfrm>
          <a:prstGeom prst="line">
            <a:avLst/>
          </a:prstGeom>
          <a:solidFill>
            <a:schemeClr val="accent1"/>
          </a:solidFill>
          <a:ln w="25400" cap="flat" cmpd="sng" algn="ctr">
            <a:solidFill>
              <a:srgbClr val="595959"/>
            </a:solidFill>
            <a:prstDash val="solid"/>
            <a:round/>
            <a:headEnd type="none" w="med" len="med"/>
            <a:tailEnd type="none" w="med" len="med"/>
          </a:ln>
          <a:effectLst/>
        </p:spPr>
      </p:cxnSp>
      <p:sp>
        <p:nvSpPr>
          <p:cNvPr id="61" name="TextBox 60"/>
          <p:cNvSpPr txBox="1"/>
          <p:nvPr/>
        </p:nvSpPr>
        <p:spPr>
          <a:xfrm>
            <a:off x="400818" y="5236968"/>
            <a:ext cx="1157240" cy="492443"/>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2017</a:t>
            </a:r>
          </a:p>
          <a:p>
            <a:pPr algn="ctr">
              <a:spcBef>
                <a:spcPts val="0"/>
              </a:spcBef>
            </a:pPr>
            <a:r>
              <a:rPr dirty="0" smtClean="0">
                <a:solidFill>
                  <a:srgbClr val="000000"/>
                </a:solidFill>
                <a:latin typeface="Calibri" panose="020F0502020204030204" pitchFamily="34" charset="0"/>
              </a:rPr>
              <a:t>Software IPOs</a:t>
            </a:r>
          </a:p>
        </p:txBody>
      </p:sp>
      <p:sp>
        <p:nvSpPr>
          <p:cNvPr id="62" name="TextBox 61"/>
          <p:cNvSpPr txBox="1"/>
          <p:nvPr/>
        </p:nvSpPr>
        <p:spPr>
          <a:xfrm>
            <a:off x="400818" y="5775320"/>
            <a:ext cx="1157240" cy="492443"/>
          </a:xfrm>
          <a:prstGeom prst="rect">
            <a:avLst/>
          </a:prstGeom>
          <a:noFill/>
        </p:spPr>
        <p:txBody>
          <a:bodyPr wrap="none" rtlCol="0">
            <a:spAutoFit/>
          </a:bodyPr>
          <a:lstStyle/>
          <a:p>
            <a:pPr algn="ctr">
              <a:spcBef>
                <a:spcPts val="0"/>
              </a:spcBef>
            </a:pPr>
            <a:r>
              <a:rPr dirty="0" smtClean="0">
                <a:solidFill>
                  <a:srgbClr val="000000"/>
                </a:solidFill>
                <a:latin typeface="Calibri" panose="020F0502020204030204" pitchFamily="34" charset="0"/>
              </a:rPr>
              <a:t>2018</a:t>
            </a:r>
          </a:p>
          <a:p>
            <a:pPr algn="ctr">
              <a:spcBef>
                <a:spcPts val="0"/>
              </a:spcBef>
            </a:pPr>
            <a:r>
              <a:rPr dirty="0" smtClean="0">
                <a:solidFill>
                  <a:srgbClr val="000000"/>
                </a:solidFill>
                <a:latin typeface="Calibri" panose="020F0502020204030204" pitchFamily="34" charset="0"/>
              </a:rPr>
              <a:t>Software IPOs</a:t>
            </a:r>
          </a:p>
        </p:txBody>
      </p:sp>
      <p:sp>
        <p:nvSpPr>
          <p:cNvPr id="63" name="Oval 62"/>
          <p:cNvSpPr/>
          <p:nvPr>
            <p:custDataLst>
              <p:tags r:id="rId17"/>
            </p:custDataLst>
          </p:nvPr>
        </p:nvSpPr>
        <p:spPr bwMode="auto">
          <a:xfrm>
            <a:off x="8744185" y="5360165"/>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b="1" dirty="0" smtClean="0">
                <a:solidFill>
                  <a:srgbClr val="FFFFFF"/>
                </a:solidFill>
                <a:latin typeface="Calibri" pitchFamily="34" charset="0"/>
                <a:cs typeface="Calibri" pitchFamily="34" charset="0"/>
              </a:rPr>
              <a:t>(10%)</a:t>
            </a:r>
            <a:endParaRPr sz="1200" b="1" dirty="0" smtClean="0">
              <a:solidFill>
                <a:srgbClr val="FFFFFF"/>
              </a:solidFill>
              <a:latin typeface="Calibri" pitchFamily="34" charset="0"/>
              <a:cs typeface="Calibri" pitchFamily="34" charset="0"/>
            </a:endParaRPr>
          </a:p>
        </p:txBody>
      </p:sp>
      <p:sp>
        <p:nvSpPr>
          <p:cNvPr id="64" name="Oval 63"/>
          <p:cNvSpPr/>
          <p:nvPr>
            <p:custDataLst>
              <p:tags r:id="rId18"/>
            </p:custDataLst>
          </p:nvPr>
        </p:nvSpPr>
        <p:spPr bwMode="auto">
          <a:xfrm>
            <a:off x="8744185" y="5862846"/>
            <a:ext cx="541246" cy="346430"/>
          </a:xfrm>
          <a:prstGeom prst="ellipse">
            <a:avLst/>
          </a:prstGeom>
          <a:solidFill>
            <a:srgbClr val="00718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sz="1200" b="1" dirty="0" smtClean="0">
                <a:solidFill>
                  <a:srgbClr val="FFFFFF"/>
                </a:solidFill>
                <a:latin typeface="Calibri" panose="020F0502020204030204" pitchFamily="34" charset="0"/>
                <a:cs typeface="Calibri" pitchFamily="34" charset="0"/>
              </a:rPr>
              <a:t>(10%)</a:t>
            </a:r>
            <a:r>
              <a:rPr lang="en-US" sz="1200" b="1" dirty="0" smtClean="0">
                <a:solidFill>
                  <a:srgbClr val="FFFFFF"/>
                </a:solidFill>
                <a:latin typeface="Calibri" panose="020F0502020204030204" pitchFamily="34" charset="0"/>
                <a:cs typeface="Calibri" pitchFamily="34" charset="0"/>
              </a:rPr>
              <a:t> </a:t>
            </a:r>
            <a:endParaRPr sz="1200" b="1" dirty="0" smtClean="0">
              <a:solidFill>
                <a:srgbClr val="FFFFFF"/>
              </a:solidFill>
              <a:latin typeface="Calibri" pitchFamily="34" charset="0"/>
              <a:cs typeface="Calibri" pitchFamily="34" charset="0"/>
            </a:endParaRPr>
          </a:p>
        </p:txBody>
      </p:sp>
      <p:pic>
        <p:nvPicPr>
          <p:cNvPr id="2" name="Picture 1"/>
          <p:cNvPicPr>
            <a:picLocks noChangeAspect="1"/>
          </p:cNvPicPr>
          <p:nvPr>
            <p:custDataLst>
              <p:tags r:id="rId19"/>
            </p:custDataLst>
          </p:nvPr>
        </p:nvPicPr>
        <p:blipFill>
          <a:blip r:embed="rId25"/>
          <a:stretch>
            <a:fillRect/>
          </a:stretch>
        </p:blipFill>
        <p:spPr>
          <a:xfrm>
            <a:off x="1442306" y="1673951"/>
            <a:ext cx="3274844" cy="4643057"/>
          </a:xfrm>
          <a:prstGeom prst="rect">
            <a:avLst/>
          </a:prstGeom>
          <a:noFill/>
          <a:ln/>
        </p:spPr>
      </p:pic>
      <p:sp>
        <p:nvSpPr>
          <p:cNvPr id="67" name="Right Arrow 66"/>
          <p:cNvSpPr/>
          <p:nvPr/>
        </p:nvSpPr>
        <p:spPr bwMode="auto">
          <a:xfrm>
            <a:off x="4921084" y="1829862"/>
            <a:ext cx="460635" cy="278475"/>
          </a:xfrm>
          <a:prstGeom prst="rightArrow">
            <a:avLst/>
          </a:prstGeom>
          <a:solidFill>
            <a:srgbClr val="01216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68" name="Right Arrow 67"/>
          <p:cNvSpPr/>
          <p:nvPr/>
        </p:nvSpPr>
        <p:spPr bwMode="auto">
          <a:xfrm>
            <a:off x="4921084" y="5370232"/>
            <a:ext cx="460635" cy="278475"/>
          </a:xfrm>
          <a:prstGeom prst="right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69" name="Right Arrow 68"/>
          <p:cNvSpPr/>
          <p:nvPr/>
        </p:nvSpPr>
        <p:spPr bwMode="auto">
          <a:xfrm>
            <a:off x="4921084" y="2326804"/>
            <a:ext cx="460635" cy="278475"/>
          </a:xfrm>
          <a:prstGeom prst="rightArrow">
            <a:avLst/>
          </a:prstGeom>
          <a:solidFill>
            <a:srgbClr val="80A1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0" name="Right Arrow 69"/>
          <p:cNvSpPr/>
          <p:nvPr/>
        </p:nvSpPr>
        <p:spPr bwMode="auto">
          <a:xfrm>
            <a:off x="4921084" y="3320688"/>
            <a:ext cx="460635" cy="278475"/>
          </a:xfrm>
          <a:prstGeom prst="rightArrow">
            <a:avLst/>
          </a:prstGeom>
          <a:solidFill>
            <a:srgbClr val="36548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1" name="Right Arrow 70"/>
          <p:cNvSpPr/>
          <p:nvPr/>
        </p:nvSpPr>
        <p:spPr bwMode="auto">
          <a:xfrm>
            <a:off x="4921084" y="2823746"/>
            <a:ext cx="460635" cy="278475"/>
          </a:xfrm>
          <a:prstGeom prst="rightArrow">
            <a:avLst/>
          </a:prstGeom>
          <a:solidFill>
            <a:srgbClr val="0073C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2" name="Right Arrow 71"/>
          <p:cNvSpPr/>
          <p:nvPr/>
        </p:nvSpPr>
        <p:spPr bwMode="auto">
          <a:xfrm>
            <a:off x="4921084" y="3817630"/>
            <a:ext cx="460635" cy="278475"/>
          </a:xfrm>
          <a:prstGeom prst="rightArrow">
            <a:avLst/>
          </a:prstGeom>
          <a:solidFill>
            <a:srgbClr val="BF6A1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3" name="Right Arrow 72"/>
          <p:cNvSpPr/>
          <p:nvPr/>
        </p:nvSpPr>
        <p:spPr bwMode="auto">
          <a:xfrm>
            <a:off x="4921084" y="4314572"/>
            <a:ext cx="460635" cy="278475"/>
          </a:xfrm>
          <a:prstGeom prst="rightArrow">
            <a:avLst/>
          </a:prstGeom>
          <a:solidFill>
            <a:srgbClr val="F2A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4" name="Right Arrow 73"/>
          <p:cNvSpPr/>
          <p:nvPr/>
        </p:nvSpPr>
        <p:spPr bwMode="auto">
          <a:xfrm>
            <a:off x="4921084" y="4811514"/>
            <a:ext cx="460635" cy="278475"/>
          </a:xfrm>
          <a:prstGeom prst="rightArrow">
            <a:avLst/>
          </a:prstGeom>
          <a:solidFill>
            <a:srgbClr val="00632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5" name="Right Arrow 74"/>
          <p:cNvSpPr/>
          <p:nvPr/>
        </p:nvSpPr>
        <p:spPr bwMode="auto">
          <a:xfrm>
            <a:off x="4921084" y="5841855"/>
            <a:ext cx="460635" cy="278475"/>
          </a:xfrm>
          <a:prstGeom prst="rightArrow">
            <a:avLst/>
          </a:prstGeom>
          <a:solidFill>
            <a:srgbClr val="263E3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6" name="Rectangle 75"/>
          <p:cNvSpPr/>
          <p:nvPr/>
        </p:nvSpPr>
        <p:spPr bwMode="auto">
          <a:xfrm>
            <a:off x="1723102" y="6400800"/>
            <a:ext cx="1939934" cy="534421"/>
          </a:xfrm>
          <a:prstGeom prst="rect">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77" name="TextBox 76"/>
          <p:cNvSpPr txBox="1"/>
          <p:nvPr/>
        </p:nvSpPr>
        <p:spPr>
          <a:xfrm>
            <a:off x="1734484" y="6436532"/>
            <a:ext cx="1458604" cy="492443"/>
          </a:xfrm>
          <a:prstGeom prst="rect">
            <a:avLst/>
          </a:prstGeom>
          <a:noFill/>
        </p:spPr>
        <p:txBody>
          <a:bodyPr wrap="none" rtlCol="0">
            <a:spAutoFit/>
          </a:bodyPr>
          <a:lstStyle/>
          <a:p>
            <a:pPr>
              <a:spcBef>
                <a:spcPts val="0"/>
              </a:spcBef>
            </a:pPr>
            <a:r>
              <a:rPr dirty="0" smtClean="0">
                <a:solidFill>
                  <a:srgbClr val="000000"/>
                </a:solidFill>
                <a:latin typeface="Calibri" panose="020F0502020204030204" pitchFamily="34" charset="0"/>
              </a:rPr>
              <a:t>Software Mean </a:t>
            </a:r>
            <a:r>
              <a:rPr baseline="30000" dirty="0" smtClean="0">
                <a:solidFill>
                  <a:srgbClr val="000000"/>
                </a:solidFill>
                <a:latin typeface="Calibri" panose="020F0502020204030204" pitchFamily="34" charset="0"/>
              </a:rPr>
              <a:t>(</a:t>
            </a:r>
            <a:r>
              <a:rPr baseline="30000" dirty="0">
                <a:solidFill>
                  <a:srgbClr val="000000"/>
                </a:solidFill>
                <a:latin typeface="Calibri" panose="020F0502020204030204" pitchFamily="34" charset="0"/>
              </a:rPr>
              <a:t>1)</a:t>
            </a:r>
            <a:r>
              <a:rPr dirty="0" smtClean="0">
                <a:solidFill>
                  <a:srgbClr val="000000"/>
                </a:solidFill>
                <a:latin typeface="Calibri" panose="020F0502020204030204" pitchFamily="34" charset="0"/>
              </a:rPr>
              <a:t>:</a:t>
            </a:r>
            <a:endParaRPr baseline="30000" dirty="0" smtClean="0">
              <a:solidFill>
                <a:srgbClr val="000000"/>
              </a:solidFill>
              <a:latin typeface="Calibri" panose="020F0502020204030204" pitchFamily="34" charset="0"/>
            </a:endParaRPr>
          </a:p>
          <a:p>
            <a:pPr>
              <a:spcBef>
                <a:spcPts val="0"/>
              </a:spcBef>
            </a:pPr>
            <a:r>
              <a:rPr dirty="0" smtClean="0">
                <a:solidFill>
                  <a:srgbClr val="000000"/>
                </a:solidFill>
                <a:latin typeface="Calibri" panose="020F0502020204030204" pitchFamily="34" charset="0"/>
              </a:rPr>
              <a:t>NASDAQ:</a:t>
            </a:r>
          </a:p>
        </p:txBody>
      </p:sp>
      <p:sp>
        <p:nvSpPr>
          <p:cNvPr id="78" name="TextBox 77"/>
          <p:cNvSpPr txBox="1"/>
          <p:nvPr>
            <p:custDataLst>
              <p:tags r:id="rId20"/>
            </p:custDataLst>
          </p:nvPr>
        </p:nvSpPr>
        <p:spPr>
          <a:xfrm>
            <a:off x="3095251" y="6436532"/>
            <a:ext cx="473207" cy="492443"/>
          </a:xfrm>
          <a:prstGeom prst="rect">
            <a:avLst/>
          </a:prstGeom>
          <a:noFill/>
        </p:spPr>
        <p:txBody>
          <a:bodyPr wrap="none" rtlCol="0">
            <a:spAutoFit/>
          </a:bodyPr>
          <a:lstStyle/>
          <a:p>
            <a:pPr algn="r">
              <a:spcBef>
                <a:spcPts val="0"/>
              </a:spcBef>
            </a:pPr>
            <a:r>
              <a:rPr lang="en-US" dirty="0" smtClean="0">
                <a:solidFill>
                  <a:srgbClr val="000000"/>
                </a:solidFill>
                <a:latin typeface="Calibri" panose="020F0502020204030204" pitchFamily="34" charset="0"/>
              </a:rPr>
              <a:t>10%</a:t>
            </a:r>
            <a:endParaRPr baseline="30000" dirty="0" smtClean="0">
              <a:solidFill>
                <a:srgbClr val="000000"/>
              </a:solidFill>
              <a:latin typeface="Calibri" panose="020F0502020204030204" pitchFamily="34" charset="0"/>
            </a:endParaRPr>
          </a:p>
          <a:p>
            <a:pPr algn="r">
              <a:spcBef>
                <a:spcPts val="0"/>
              </a:spcBef>
            </a:pPr>
            <a:r>
              <a:rPr lang="en-US" dirty="0" smtClean="0">
                <a:solidFill>
                  <a:srgbClr val="000000"/>
                </a:solidFill>
                <a:latin typeface="Calibri" panose="020F0502020204030204" pitchFamily="34" charset="0"/>
              </a:rPr>
              <a:t> </a:t>
            </a:r>
            <a:r>
              <a:rPr dirty="0" smtClean="0">
                <a:solidFill>
                  <a:srgbClr val="000000"/>
                </a:solidFill>
                <a:latin typeface="Calibri" panose="020F0502020204030204" pitchFamily="34" charset="0"/>
              </a:rPr>
              <a:t>1%</a:t>
            </a:r>
          </a:p>
        </p:txBody>
      </p:sp>
      <p:sp>
        <p:nvSpPr>
          <p:cNvPr id="79" name="Rectangle 78"/>
          <p:cNvSpPr/>
          <p:nvPr/>
        </p:nvSpPr>
        <p:spPr bwMode="auto">
          <a:xfrm>
            <a:off x="6175830" y="6400800"/>
            <a:ext cx="1903131" cy="534421"/>
          </a:xfrm>
          <a:prstGeom prst="rect">
            <a:avLst/>
          </a:prstGeom>
          <a:solidFill>
            <a:srgbClr val="FFFFFF"/>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sz="1400" b="1" dirty="0" smtClean="0">
              <a:solidFill>
                <a:srgbClr val="FFFFFF"/>
              </a:solidFill>
              <a:latin typeface="Calibri" panose="020F0502020204030204" pitchFamily="34" charset="0"/>
              <a:cs typeface="Calibri" pitchFamily="34" charset="0"/>
            </a:endParaRPr>
          </a:p>
        </p:txBody>
      </p:sp>
      <p:sp>
        <p:nvSpPr>
          <p:cNvPr id="80" name="TextBox 79"/>
          <p:cNvSpPr txBox="1"/>
          <p:nvPr/>
        </p:nvSpPr>
        <p:spPr>
          <a:xfrm>
            <a:off x="6187212" y="6529781"/>
            <a:ext cx="1458604" cy="292388"/>
          </a:xfrm>
          <a:prstGeom prst="rect">
            <a:avLst/>
          </a:prstGeom>
          <a:noFill/>
        </p:spPr>
        <p:txBody>
          <a:bodyPr wrap="none" rtlCol="0">
            <a:spAutoFit/>
          </a:bodyPr>
          <a:lstStyle/>
          <a:p>
            <a:pPr>
              <a:spcBef>
                <a:spcPts val="0"/>
              </a:spcBef>
            </a:pPr>
            <a:r>
              <a:rPr dirty="0" smtClean="0">
                <a:solidFill>
                  <a:srgbClr val="000000"/>
                </a:solidFill>
                <a:latin typeface="Calibri" panose="020F0502020204030204" pitchFamily="34" charset="0"/>
              </a:rPr>
              <a:t>Software Mean </a:t>
            </a:r>
            <a:r>
              <a:rPr baseline="30000" dirty="0" smtClean="0">
                <a:solidFill>
                  <a:srgbClr val="000000"/>
                </a:solidFill>
                <a:latin typeface="Calibri" panose="020F0502020204030204" pitchFamily="34" charset="0"/>
              </a:rPr>
              <a:t>(</a:t>
            </a:r>
            <a:r>
              <a:rPr baseline="30000" dirty="0">
                <a:solidFill>
                  <a:srgbClr val="000000"/>
                </a:solidFill>
                <a:latin typeface="Calibri" panose="020F0502020204030204" pitchFamily="34" charset="0"/>
              </a:rPr>
              <a:t>1</a:t>
            </a:r>
            <a:r>
              <a:rPr baseline="30000" dirty="0" smtClean="0">
                <a:solidFill>
                  <a:srgbClr val="000000"/>
                </a:solidFill>
                <a:latin typeface="Calibri" panose="020F0502020204030204" pitchFamily="34" charset="0"/>
              </a:rPr>
              <a:t>)</a:t>
            </a:r>
            <a:r>
              <a:rPr dirty="0" smtClean="0">
                <a:solidFill>
                  <a:srgbClr val="000000"/>
                </a:solidFill>
                <a:latin typeface="Calibri" panose="020F0502020204030204" pitchFamily="34" charset="0"/>
              </a:rPr>
              <a:t>:</a:t>
            </a:r>
            <a:endParaRPr baseline="30000" dirty="0" smtClean="0">
              <a:solidFill>
                <a:srgbClr val="000000"/>
              </a:solidFill>
              <a:latin typeface="Calibri" panose="020F0502020204030204" pitchFamily="34" charset="0"/>
            </a:endParaRPr>
          </a:p>
        </p:txBody>
      </p:sp>
      <p:sp>
        <p:nvSpPr>
          <p:cNvPr id="81" name="TextBox 80"/>
          <p:cNvSpPr txBox="1"/>
          <p:nvPr>
            <p:custDataLst>
              <p:tags r:id="rId21"/>
            </p:custDataLst>
          </p:nvPr>
        </p:nvSpPr>
        <p:spPr>
          <a:xfrm>
            <a:off x="7487132" y="6529781"/>
            <a:ext cx="599844" cy="292388"/>
          </a:xfrm>
          <a:prstGeom prst="rect">
            <a:avLst/>
          </a:prstGeom>
          <a:noFill/>
        </p:spPr>
        <p:txBody>
          <a:bodyPr wrap="none" rtlCol="0">
            <a:spAutoFit/>
          </a:bodyPr>
          <a:lstStyle/>
          <a:p>
            <a:pPr>
              <a:spcBef>
                <a:spcPts val="0"/>
              </a:spcBef>
            </a:pPr>
            <a:r>
              <a:rPr lang="en-US" smtClean="0">
                <a:solidFill>
                  <a:srgbClr val="000000"/>
                </a:solidFill>
                <a:latin typeface="Calibri" panose="020F0502020204030204" pitchFamily="34" charset="0"/>
              </a:rPr>
              <a:t>6.56x </a:t>
            </a:r>
            <a:endParaRPr dirty="0" smtClean="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4925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3"/>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Americas Quarterly M&amp;A volume 
---
Rebound Since Q2 2018 Led by Large Deals</a:t>
            </a:r>
            <a:endParaRPr lang="en-US" dirty="0">
              <a:latin typeface="Calibri" panose="020F0502020204030204" pitchFamily="34" charset="0"/>
            </a:endParaRPr>
          </a:p>
        </p:txBody>
      </p:sp>
      <p:pic>
        <p:nvPicPr>
          <p:cNvPr id="5" name="Picture 4"/>
          <p:cNvPicPr>
            <a:picLocks noChangeAspect="1"/>
          </p:cNvPicPr>
          <p:nvPr>
            <p:custDataLst>
              <p:tags r:id="rId4"/>
            </p:custDataLst>
          </p:nvPr>
        </p:nvPicPr>
        <p:blipFill>
          <a:blip r:embed="rId14"/>
          <a:stretch>
            <a:fillRect/>
          </a:stretch>
        </p:blipFill>
        <p:spPr>
          <a:xfrm>
            <a:off x="389745" y="1600200"/>
            <a:ext cx="9281160" cy="4228067"/>
          </a:xfrm>
          <a:prstGeom prst="rect">
            <a:avLst/>
          </a:prstGeom>
        </p:spPr>
      </p:pic>
      <p:graphicFrame>
        <p:nvGraphicFramePr>
          <p:cNvPr id="3" name="Object 2" hidden="1"/>
          <p:cNvGraphicFramePr>
            <a:graphicFrameLocks noChangeAspect="1"/>
          </p:cNvGraphicFramePr>
          <p:nvPr>
            <p:custDataLst>
              <p:tags r:id="rId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3"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6"/>
            </p:custDataLst>
          </p:nvPr>
        </p:nvSpPr>
        <p:spPr bwMode="auto">
          <a:xfrm>
            <a:off x="0" y="0"/>
            <a:ext cx="158750" cy="158750"/>
          </a:xfrm>
          <a:prstGeom prst="rect">
            <a:avLst/>
          </a:prstGeom>
          <a:solidFill>
            <a:srgbClr val="012169"/>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kumimoji="0" lang="en-US" sz="100" b="1" u="none" strike="noStrike" cap="none" normalizeH="0" dirty="0" smtClean="0">
              <a:ln>
                <a:noFill/>
              </a:ln>
              <a:solidFill>
                <a:srgbClr val="FFFFFF"/>
              </a:solidFill>
              <a:effectLst/>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362498" name="Page Number"/>
          <p:cNvSpPr txBox="1">
            <a:spLocks noChangeArrowheads="1"/>
          </p:cNvSpPr>
          <p:nvPr>
            <p:custDataLst>
              <p:tags r:id="rId7"/>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en-US" altLang="en-US" sz="1000" b="0" dirty="0" smtClean="0">
                <a:solidFill>
                  <a:srgbClr val="000000"/>
                </a:solidFill>
                <a:latin typeface="Calibri" panose="020F0502020204030204" pitchFamily="34" charset="0"/>
                <a:cs typeface="Calibri" pitchFamily="34" charset="0"/>
              </a:rPr>
              <a:t>30</a:t>
            </a:r>
            <a:endParaRPr lang="en-US" altLang="en-US" sz="1000" b="0" dirty="0">
              <a:solidFill>
                <a:srgbClr val="000000"/>
              </a:solidFill>
              <a:latin typeface="Calibri" pitchFamily="34" charset="0"/>
              <a:cs typeface="Calibri" pitchFamily="34" charset="0"/>
            </a:endParaRPr>
          </a:p>
        </p:txBody>
      </p:sp>
      <p:sp>
        <p:nvSpPr>
          <p:cNvPr id="12" name="Main Heading"/>
          <p:cNvSpPr>
            <a:spLocks noChangeArrowheads="1"/>
          </p:cNvSpPr>
          <p:nvPr>
            <p:custDataLst>
              <p:tags r:id="rId8"/>
            </p:custDataLst>
          </p:nvPr>
        </p:nvSpPr>
        <p:spPr bwMode="gray">
          <a:xfrm>
            <a:off x="356616" y="502920"/>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Americas Quarterly </a:t>
            </a:r>
            <a:r>
              <a:rPr lang="en-US" sz="2800" b="0" dirty="0" smtClean="0">
                <a:solidFill>
                  <a:srgbClr val="000000"/>
                </a:solidFill>
                <a:cs typeface="Calibri" panose="020F0502020204030204" pitchFamily="34" charset="0"/>
              </a:rPr>
              <a:t>Technology M&amp;A </a:t>
            </a:r>
            <a:r>
              <a:rPr lang="en-US" sz="2800" b="0" dirty="0">
                <a:solidFill>
                  <a:srgbClr val="000000"/>
                </a:solidFill>
                <a:cs typeface="Calibri" panose="020F0502020204030204" pitchFamily="34" charset="0"/>
              </a:rPr>
              <a:t>volume </a:t>
            </a:r>
          </a:p>
        </p:txBody>
      </p:sp>
      <p:sp>
        <p:nvSpPr>
          <p:cNvPr id="14" name="Footnote"/>
          <p:cNvSpPr txBox="1">
            <a:spLocks noChangeArrowheads="1"/>
          </p:cNvSpPr>
          <p:nvPr>
            <p:custDataLst>
              <p:tags r:id="rId9"/>
            </p:custDataLst>
          </p:nvPr>
        </p:nvSpPr>
        <p:spPr bwMode="auto">
          <a:xfrm>
            <a:off x="640080" y="7161367"/>
            <a:ext cx="7589520" cy="430887"/>
          </a:xfrm>
          <a:prstGeom prst="rect">
            <a:avLst/>
          </a:prstGeom>
          <a:noFill/>
          <a:ln w="28575">
            <a:noFill/>
            <a:miter lim="800000"/>
            <a:headEnd/>
            <a:tailEnd/>
          </a:ln>
          <a:effectLst/>
        </p:spPr>
        <p:txBody>
          <a:bodyPr wrap="square" lIns="0" tIns="0" rIns="0" bIns="0" anchor="b">
            <a:spAutoFit/>
          </a:bodyPr>
          <a:lstStyle/>
          <a:p>
            <a:pPr marL="228600" indent="-228600"/>
            <a:r>
              <a:rPr lang="en-US" sz="700" b="0" i="1" dirty="0" smtClean="0">
                <a:solidFill>
                  <a:srgbClr val="000000"/>
                </a:solidFill>
                <a:latin typeface="Calibri" pitchFamily="34" charset="0"/>
                <a:cs typeface="Calibri" pitchFamily="34" charset="0"/>
              </a:rPr>
              <a:t>____________________</a:t>
            </a:r>
          </a:p>
          <a:p>
            <a:pPr marL="228600" indent="-228600"/>
            <a:r>
              <a:rPr lang="en-US" sz="700" b="0" i="1" dirty="0" smtClean="0">
                <a:solidFill>
                  <a:srgbClr val="000000"/>
                </a:solidFill>
                <a:latin typeface="Calibri" pitchFamily="34" charset="0"/>
                <a:cs typeface="Calibri" pitchFamily="34" charset="0"/>
              </a:rPr>
              <a:t>Source: </a:t>
            </a:r>
            <a:r>
              <a:rPr lang="en-US" sz="700" b="0" i="1" dirty="0" err="1" smtClean="0">
                <a:solidFill>
                  <a:srgbClr val="000000"/>
                </a:solidFill>
                <a:latin typeface="Calibri" panose="020F0502020204030204" pitchFamily="34" charset="0"/>
                <a:cs typeface="Calibri" pitchFamily="34" charset="0"/>
              </a:rPr>
              <a:t>Dealogic</a:t>
            </a:r>
            <a:r>
              <a:rPr lang="en-US" sz="700" b="0" i="1" dirty="0" smtClean="0">
                <a:solidFill>
                  <a:srgbClr val="000000"/>
                </a:solidFill>
                <a:latin typeface="Calibri" pitchFamily="34" charset="0"/>
                <a:cs typeface="Calibri" pitchFamily="34" charset="0"/>
              </a:rPr>
              <a:t> </a:t>
            </a:r>
          </a:p>
          <a:p>
            <a:pPr marL="228600" indent="-228600"/>
            <a:r>
              <a:rPr lang="en-US" sz="700" b="0" i="1" dirty="0" smtClean="0">
                <a:solidFill>
                  <a:srgbClr val="000000"/>
                </a:solidFill>
                <a:latin typeface="Calibri" pitchFamily="34" charset="0"/>
                <a:cs typeface="Calibri" pitchFamily="34" charset="0"/>
              </a:rPr>
              <a:t>Note: Americas Technology M&amp;A volume for each quarter. Excludes carve-outs, spinoffs, splitoffs, recaps, repurchases and withdrawn deals. </a:t>
            </a:r>
            <a:r>
              <a:rPr lang="en-US" sz="700" b="0" i="1" dirty="0">
                <a:solidFill>
                  <a:srgbClr val="000000"/>
                </a:solidFill>
                <a:latin typeface="Calibri" panose="020F0502020204030204" pitchFamily="34" charset="0"/>
                <a:cs typeface="Calibri" pitchFamily="34" charset="0"/>
              </a:rPr>
              <a:t>Represents announced technology M&amp;A transactions with deal values over $100mn and acquisition stakes greater than or equal to 50%. Excludes carve-outs, spinoffs, splitoffs, recaps, repurchases and withdrawn deals</a:t>
            </a:r>
            <a:r>
              <a:rPr lang="en-US" sz="700" b="0" i="1" dirty="0" smtClean="0">
                <a:solidFill>
                  <a:srgbClr val="000000"/>
                </a:solidFill>
                <a:latin typeface="Calibri" panose="020F0502020204030204" pitchFamily="34" charset="0"/>
                <a:cs typeface="Calibri" pitchFamily="34" charset="0"/>
              </a:rPr>
              <a:t>. </a:t>
            </a:r>
          </a:p>
        </p:txBody>
      </p:sp>
      <p:sp>
        <p:nvSpPr>
          <p:cNvPr id="42" name="TextBox 41"/>
          <p:cNvSpPr txBox="1"/>
          <p:nvPr/>
        </p:nvSpPr>
        <p:spPr>
          <a:xfrm>
            <a:off x="218049" y="5797392"/>
            <a:ext cx="762000" cy="430887"/>
          </a:xfrm>
          <a:prstGeom prst="rect">
            <a:avLst/>
          </a:prstGeom>
          <a:noFill/>
        </p:spPr>
        <p:txBody>
          <a:bodyPr wrap="square" rtlCol="0">
            <a:spAutoFit/>
          </a:bodyPr>
          <a:lstStyle/>
          <a:p>
            <a:pPr>
              <a:spcBef>
                <a:spcPts val="1560"/>
              </a:spcBef>
            </a:pPr>
            <a:r>
              <a:rPr lang="en-US" sz="1100" dirty="0" smtClean="0">
                <a:solidFill>
                  <a:srgbClr val="000000"/>
                </a:solidFill>
                <a:latin typeface="Calibri" panose="020F0502020204030204" pitchFamily="34" charset="0"/>
                <a:cs typeface="Calibri" panose="020F0502020204030204" pitchFamily="34" charset="0"/>
              </a:rPr>
              <a:t>Number of deals</a:t>
            </a:r>
          </a:p>
        </p:txBody>
      </p:sp>
      <p:sp>
        <p:nvSpPr>
          <p:cNvPr id="38" name="Sub Heading"/>
          <p:cNvSpPr>
            <a:spLocks noChangeArrowheads="1"/>
          </p:cNvSpPr>
          <p:nvPr>
            <p:custDataLst>
              <p:tags r:id="rId10"/>
            </p:custDataLst>
          </p:nvPr>
        </p:nvSpPr>
        <p:spPr bwMode="gray">
          <a:xfrm>
            <a:off x="356616" y="723773"/>
            <a:ext cx="7772400" cy="292608"/>
          </a:xfrm>
          <a:prstGeom prst="rect">
            <a:avLst/>
          </a:prstGeom>
          <a:noFill/>
          <a:ln w="12700">
            <a:noFill/>
            <a:prstDash val="dash"/>
            <a:miter lim="800000"/>
            <a:headEnd/>
            <a:tailEnd/>
          </a:ln>
          <a:effectLst/>
        </p:spPr>
        <p:txBody>
          <a:bodyPr lIns="0" tIns="0" rIns="0" bIns="0"/>
          <a:lstStyle/>
          <a:p>
            <a:pPr eaLnBrk="1" hangingPunct="1"/>
            <a:r>
              <a:rPr lang="en-US" sz="1800" b="0" dirty="0" smtClean="0">
                <a:solidFill>
                  <a:srgbClr val="000000"/>
                </a:solidFill>
                <a:latin typeface="Calibri Light" panose="020F0302020204030204" pitchFamily="34" charset="0"/>
                <a:ea typeface="ＭＳ Ｐゴシック"/>
                <a:cs typeface="Calibri" pitchFamily="34" charset="0"/>
              </a:rPr>
              <a:t>Rebound Since Q2 2018 Led by Large Deals</a:t>
            </a:r>
            <a:endParaRPr lang="en-US" sz="1800" b="0" dirty="0">
              <a:solidFill>
                <a:srgbClr val="000000"/>
              </a:solidFill>
              <a:latin typeface="Calibri Light" panose="020F0302020204030204" pitchFamily="34" charset="0"/>
              <a:ea typeface="ＭＳ Ｐゴシック"/>
              <a:cs typeface="Calibri" pitchFamily="34" charset="0"/>
            </a:endParaRPr>
          </a:p>
        </p:txBody>
      </p:sp>
      <p:sp>
        <p:nvSpPr>
          <p:cNvPr id="4" name="Rectangle 3"/>
          <p:cNvSpPr/>
          <p:nvPr/>
        </p:nvSpPr>
        <p:spPr bwMode="auto">
          <a:xfrm>
            <a:off x="7193396" y="1959790"/>
            <a:ext cx="2291469" cy="3707952"/>
          </a:xfrm>
          <a:prstGeom prst="rect">
            <a:avLst/>
          </a:prstGeom>
          <a:noFill/>
          <a:ln w="19050" cap="flat" cmpd="sng" algn="ctr">
            <a:solidFill>
              <a:srgbClr val="00B05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8" name="TextBox 7"/>
          <p:cNvSpPr txBox="1"/>
          <p:nvPr/>
        </p:nvSpPr>
        <p:spPr>
          <a:xfrm>
            <a:off x="228600" y="1563328"/>
            <a:ext cx="795527" cy="292388"/>
          </a:xfrm>
          <a:prstGeom prst="rect">
            <a:avLst/>
          </a:prstGeom>
          <a:noFill/>
        </p:spPr>
        <p:txBody>
          <a:bodyPr wrap="square" rtlCol="0">
            <a:spAutoFit/>
          </a:bodyPr>
          <a:lstStyle/>
          <a:p>
            <a:pPr>
              <a:spcBef>
                <a:spcPts val="1560"/>
              </a:spcBef>
            </a:pPr>
            <a:r>
              <a:rPr lang="en-US" dirty="0" smtClean="0">
                <a:solidFill>
                  <a:srgbClr val="000000"/>
                </a:solidFill>
                <a:latin typeface="Calibri" panose="020F0502020204030204" pitchFamily="34" charset="0"/>
                <a:cs typeface="Calibri" panose="020F0502020204030204" pitchFamily="34" charset="0"/>
              </a:rPr>
              <a:t>$ </a:t>
            </a:r>
            <a:r>
              <a:rPr lang="en-US" sz="1100" dirty="0" smtClean="0">
                <a:solidFill>
                  <a:srgbClr val="000000"/>
                </a:solidFill>
                <a:latin typeface="Calibri" panose="020F0502020204030204" pitchFamily="34" charset="0"/>
                <a:cs typeface="Calibri" panose="020F0502020204030204" pitchFamily="34" charset="0"/>
              </a:rPr>
              <a:t>Billions</a:t>
            </a:r>
          </a:p>
        </p:txBody>
      </p:sp>
      <p:sp>
        <p:nvSpPr>
          <p:cNvPr id="82" name="Oval 81"/>
          <p:cNvSpPr/>
          <p:nvPr/>
        </p:nvSpPr>
        <p:spPr bwMode="auto">
          <a:xfrm>
            <a:off x="954824"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solidFill>
                  <a:srgbClr val="FFFFFF"/>
                </a:solidFill>
                <a:latin typeface="Calibri" panose="020F0502020204030204" pitchFamily="34" charset="0"/>
                <a:cs typeface="Calibri" pitchFamily="34" charset="0"/>
              </a:rPr>
              <a:t>4</a:t>
            </a:r>
            <a:r>
              <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rPr>
              <a:t>7</a:t>
            </a:r>
          </a:p>
        </p:txBody>
      </p:sp>
      <p:sp>
        <p:nvSpPr>
          <p:cNvPr id="83" name="Oval 82"/>
          <p:cNvSpPr/>
          <p:nvPr/>
        </p:nvSpPr>
        <p:spPr bwMode="auto">
          <a:xfrm>
            <a:off x="1528648"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48</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84" name="Oval 83"/>
          <p:cNvSpPr/>
          <p:nvPr/>
        </p:nvSpPr>
        <p:spPr bwMode="auto">
          <a:xfrm>
            <a:off x="2102472"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49</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85" name="Oval 84"/>
          <p:cNvSpPr/>
          <p:nvPr/>
        </p:nvSpPr>
        <p:spPr bwMode="auto">
          <a:xfrm>
            <a:off x="2676296"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49</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86" name="Oval 85"/>
          <p:cNvSpPr/>
          <p:nvPr/>
        </p:nvSpPr>
        <p:spPr bwMode="auto">
          <a:xfrm>
            <a:off x="3250120"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41</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87" name="Oval 86"/>
          <p:cNvSpPr/>
          <p:nvPr/>
        </p:nvSpPr>
        <p:spPr bwMode="auto">
          <a:xfrm>
            <a:off x="3823944"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53</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91" name="Oval 90"/>
          <p:cNvSpPr/>
          <p:nvPr/>
        </p:nvSpPr>
        <p:spPr bwMode="auto">
          <a:xfrm>
            <a:off x="4397768"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62</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92" name="Oval 91"/>
          <p:cNvSpPr/>
          <p:nvPr/>
        </p:nvSpPr>
        <p:spPr bwMode="auto">
          <a:xfrm>
            <a:off x="4971592"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47</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93" name="Oval 92"/>
          <p:cNvSpPr/>
          <p:nvPr/>
        </p:nvSpPr>
        <p:spPr bwMode="auto">
          <a:xfrm>
            <a:off x="5545416"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solidFill>
                  <a:srgbClr val="FFFFFF"/>
                </a:solidFill>
                <a:latin typeface="Calibri" panose="020F0502020204030204" pitchFamily="34" charset="0"/>
                <a:cs typeface="Calibri" pitchFamily="34" charset="0"/>
              </a:rPr>
              <a:t>5</a:t>
            </a:r>
            <a:r>
              <a:rPr lang="en-US" sz="1100" dirty="0" smtClean="0">
                <a:solidFill>
                  <a:srgbClr val="FFFFFF"/>
                </a:solidFill>
                <a:latin typeface="Calibri" panose="020F0502020204030204" pitchFamily="34" charset="0"/>
                <a:cs typeface="Calibri" pitchFamily="34" charset="0"/>
              </a:rPr>
              <a:t>7</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94" name="Oval 93"/>
          <p:cNvSpPr/>
          <p:nvPr/>
        </p:nvSpPr>
        <p:spPr bwMode="auto">
          <a:xfrm>
            <a:off x="6119240"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rPr>
              <a:t>50</a:t>
            </a:r>
          </a:p>
        </p:txBody>
      </p:sp>
      <p:sp>
        <p:nvSpPr>
          <p:cNvPr id="95" name="Oval 94"/>
          <p:cNvSpPr/>
          <p:nvPr/>
        </p:nvSpPr>
        <p:spPr bwMode="auto">
          <a:xfrm>
            <a:off x="6693064"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rPr>
              <a:t>51</a:t>
            </a:r>
          </a:p>
        </p:txBody>
      </p:sp>
      <p:sp>
        <p:nvSpPr>
          <p:cNvPr id="96" name="Oval 95"/>
          <p:cNvSpPr/>
          <p:nvPr/>
        </p:nvSpPr>
        <p:spPr bwMode="auto">
          <a:xfrm>
            <a:off x="7266888"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62</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97" name="Oval 96"/>
          <p:cNvSpPr/>
          <p:nvPr/>
        </p:nvSpPr>
        <p:spPr bwMode="auto">
          <a:xfrm>
            <a:off x="7840712"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53</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98" name="Oval 97"/>
          <p:cNvSpPr/>
          <p:nvPr>
            <p:custDataLst>
              <p:tags r:id="rId11"/>
            </p:custDataLst>
          </p:nvPr>
        </p:nvSpPr>
        <p:spPr bwMode="auto">
          <a:xfrm>
            <a:off x="8414535"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smtClean="0">
                <a:ln>
                  <a:noFill/>
                </a:ln>
                <a:solidFill>
                  <a:srgbClr val="FFFFFF"/>
                </a:solidFill>
                <a:effectLst/>
                <a:latin typeface="Calibri" panose="020F0502020204030204" pitchFamily="34" charset="0"/>
                <a:cs typeface="Calibri" pitchFamily="34" charset="0"/>
              </a:rPr>
              <a:t>55 </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28" name="Oval 27"/>
          <p:cNvSpPr/>
          <p:nvPr/>
        </p:nvSpPr>
        <p:spPr bwMode="auto">
          <a:xfrm>
            <a:off x="8991600" y="5859924"/>
            <a:ext cx="457200" cy="312276"/>
          </a:xfrm>
          <a:prstGeom prst="ellipse">
            <a:avLst/>
          </a:prstGeom>
          <a:solidFill>
            <a:srgbClr val="01216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rgbClr val="FFFFFF"/>
                </a:solidFill>
                <a:latin typeface="Calibri" panose="020F0502020204030204" pitchFamily="34" charset="0"/>
                <a:cs typeface="Calibri" pitchFamily="34" charset="0"/>
              </a:rPr>
              <a:t>42</a:t>
            </a:r>
            <a:endParaRPr kumimoji="0" lang="en-US" sz="1100"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Tree>
    <p:custDataLst>
      <p:tags r:id="rId2"/>
    </p:custDataLst>
    <p:extLst>
      <p:ext uri="{BB962C8B-B14F-4D97-AF65-F5344CB8AC3E}">
        <p14:creationId xmlns:p14="http://schemas.microsoft.com/office/powerpoint/2010/main" val="2246833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Publishing Placeholder" hidden="1"/>
          <p:cNvSpPr>
            <a:spLocks noGrp="1"/>
          </p:cNvSpPr>
          <p:nvPr>
            <p:ph type="title"/>
            <p:custDataLst>
              <p:tags r:id="rId3"/>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Technology M&amp;A Premiums</a:t>
            </a:r>
            <a:endParaRPr lang="en-US" dirty="0">
              <a:latin typeface="Calibri" panose="020F0502020204030204" pitchFamily="34" charset="0"/>
            </a:endParaRPr>
          </a:p>
        </p:txBody>
      </p:sp>
      <p:pic>
        <p:nvPicPr>
          <p:cNvPr id="4" name="Picture 3"/>
          <p:cNvPicPr>
            <a:picLocks noChangeAspect="1"/>
          </p:cNvPicPr>
          <p:nvPr>
            <p:custDataLst>
              <p:tags r:id="rId4"/>
            </p:custDataLst>
          </p:nvPr>
        </p:nvPicPr>
        <p:blipFill>
          <a:blip r:embed="rId27"/>
          <a:stretch>
            <a:fillRect/>
          </a:stretch>
        </p:blipFill>
        <p:spPr>
          <a:xfrm>
            <a:off x="1272388" y="2119321"/>
            <a:ext cx="7507223" cy="4435283"/>
          </a:xfrm>
          <a:prstGeom prst="rect">
            <a:avLst/>
          </a:prstGeom>
          <a:noFill/>
          <a:ln w="9525">
            <a:noFill/>
            <a:miter lim="800000"/>
            <a:headEnd/>
            <a:tailEnd/>
          </a:ln>
          <a:effectLst/>
        </p:spPr>
      </p:pic>
      <p:graphicFrame>
        <p:nvGraphicFramePr>
          <p:cNvPr id="6" name="Object 5" hidden="1"/>
          <p:cNvGraphicFramePr>
            <a:graphicFrameLocks noChangeAspect="1"/>
          </p:cNvGraphicFramePr>
          <p:nvPr>
            <p:custDataLst>
              <p:tags r:id="rId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9"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6"/>
            </p:custDataLst>
          </p:nvPr>
        </p:nvSpPr>
        <p:spPr bwMode="auto">
          <a:xfrm>
            <a:off x="0" y="0"/>
            <a:ext cx="158750" cy="158750"/>
          </a:xfrm>
          <a:prstGeom prst="rect">
            <a:avLst/>
          </a:prstGeom>
          <a:solidFill>
            <a:srgbClr val="012169"/>
          </a:solid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endParaRPr kumimoji="0" lang="en-US" sz="100" b="1" u="none" strike="noStrike" cap="none" normalizeH="0" dirty="0" smtClean="0">
              <a:ln>
                <a:noFill/>
              </a:ln>
              <a:solidFill>
                <a:srgbClr val="FFFFFF"/>
              </a:solidFill>
              <a:effectLst/>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0" name="Page Number"/>
          <p:cNvSpPr txBox="1">
            <a:spLocks noChangeArrowheads="1"/>
          </p:cNvSpPr>
          <p:nvPr>
            <p:custDataLst>
              <p:tags r:id="rId7"/>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itchFamily="34" charset="0"/>
                <a:cs typeface="Calibri" pitchFamily="34" charset="0"/>
              </a:rPr>
              <a:t>31</a:t>
            </a:r>
            <a:endParaRPr lang="" altLang="en-US" sz="1000" b="0" dirty="0">
              <a:solidFill>
                <a:srgbClr val="000000"/>
              </a:solidFill>
              <a:latin typeface="Calibri" pitchFamily="34" charset="0"/>
              <a:cs typeface="Calibri" pitchFamily="34" charset="0"/>
            </a:endParaRPr>
          </a:p>
        </p:txBody>
      </p:sp>
      <p:sp>
        <p:nvSpPr>
          <p:cNvPr id="374788" name="Sub Heading"/>
          <p:cNvSpPr>
            <a:spLocks noChangeArrowheads="1"/>
          </p:cNvSpPr>
          <p:nvPr>
            <p:custDataLst>
              <p:tags r:id="rId8"/>
            </p:custDataLst>
          </p:nvPr>
        </p:nvSpPr>
        <p:spPr bwMode="gray">
          <a:xfrm>
            <a:off x="356615" y="723773"/>
            <a:ext cx="7772400" cy="292608"/>
          </a:xfrm>
          <a:prstGeom prst="rect">
            <a:avLst/>
          </a:prstGeom>
          <a:noFill/>
          <a:ln w="12700">
            <a:noFill/>
            <a:prstDash val="dash"/>
            <a:miter lim="800000"/>
            <a:headEnd/>
            <a:tailEnd/>
          </a:ln>
          <a:effectLst/>
        </p:spPr>
        <p:txBody>
          <a:bodyPr lIns="0" tIns="0" rIns="0" bIns="0"/>
          <a:lstStyle/>
          <a:p>
            <a:pPr eaLnBrk="1" hangingPunct="1"/>
            <a:endParaRPr lang="en-US" sz="1800" b="0" dirty="0">
              <a:solidFill>
                <a:srgbClr val="000000"/>
              </a:solidFill>
              <a:latin typeface="Calibri Light" panose="020F0302020204030204" pitchFamily="34" charset="0"/>
              <a:ea typeface="ＭＳ Ｐゴシック"/>
              <a:cs typeface="Calibri" pitchFamily="34" charset="0"/>
            </a:endParaRPr>
          </a:p>
        </p:txBody>
      </p:sp>
      <p:sp>
        <p:nvSpPr>
          <p:cNvPr id="9" name="Main Heading"/>
          <p:cNvSpPr>
            <a:spLocks noChangeArrowheads="1"/>
          </p:cNvSpPr>
          <p:nvPr>
            <p:custDataLst>
              <p:tags r:id="rId9"/>
            </p:custDataLst>
          </p:nvPr>
        </p:nvSpPr>
        <p:spPr bwMode="gray">
          <a:xfrm>
            <a:off x="356615" y="502919"/>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Technology M&amp;A Premiums</a:t>
            </a:r>
          </a:p>
        </p:txBody>
      </p:sp>
      <p:grpSp>
        <p:nvGrpSpPr>
          <p:cNvPr id="2" name="Group 33"/>
          <p:cNvGrpSpPr/>
          <p:nvPr/>
        </p:nvGrpSpPr>
        <p:grpSpPr>
          <a:xfrm>
            <a:off x="1629795" y="2771275"/>
            <a:ext cx="855664" cy="457200"/>
            <a:chOff x="8153400" y="1600200"/>
            <a:chExt cx="855664" cy="457200"/>
          </a:xfrm>
        </p:grpSpPr>
        <p:sp>
          <p:nvSpPr>
            <p:cNvPr id="17" name="Text Box 15"/>
            <p:cNvSpPr txBox="1">
              <a:spLocks noChangeArrowheads="1"/>
            </p:cNvSpPr>
            <p:nvPr>
              <p:custDataLst>
                <p:tags r:id="rId22"/>
              </p:custDataLst>
            </p:nvPr>
          </p:nvSpPr>
          <p:spPr bwMode="auto">
            <a:xfrm>
              <a:off x="8323264" y="1673225"/>
              <a:ext cx="685800" cy="336550"/>
            </a:xfrm>
            <a:prstGeom prst="rect">
              <a:avLst/>
            </a:prstGeom>
            <a:noFill/>
            <a:ln w="9525">
              <a:noFill/>
              <a:miter lim="800000"/>
              <a:headEnd/>
              <a:tailEnd/>
            </a:ln>
            <a:effectLst/>
          </p:spPr>
          <p:txBody>
            <a:bodyPr lIns="91429" tIns="45715" rIns="91429" bIns="45715">
              <a:spAutoFit/>
            </a:bodyPr>
            <a:lstStyle/>
            <a:p>
              <a:pPr algn="ctr">
                <a:spcBef>
                  <a:spcPct val="50000"/>
                </a:spcBef>
              </a:pPr>
              <a:r>
                <a:rPr lang="en-US" sz="800" b="1" dirty="0">
                  <a:solidFill>
                    <a:srgbClr val="000000"/>
                  </a:solidFill>
                  <a:latin typeface="Calibri" panose="020F0502020204030204" pitchFamily="34" charset="0"/>
                  <a:cs typeface="Calibri" pitchFamily="34" charset="0"/>
                </a:rPr>
                <a:t>Average Premium</a:t>
              </a:r>
            </a:p>
          </p:txBody>
        </p:sp>
        <p:sp>
          <p:nvSpPr>
            <p:cNvPr id="18" name="Rectangle 34"/>
            <p:cNvSpPr>
              <a:spLocks noChangeArrowheads="1"/>
            </p:cNvSpPr>
            <p:nvPr>
              <p:custDataLst>
                <p:tags r:id="rId23"/>
              </p:custDataLst>
            </p:nvPr>
          </p:nvSpPr>
          <p:spPr bwMode="auto">
            <a:xfrm>
              <a:off x="8153400" y="1600200"/>
              <a:ext cx="790575" cy="457200"/>
            </a:xfrm>
            <a:prstGeom prst="rect">
              <a:avLst/>
            </a:prstGeom>
            <a:noFill/>
            <a:ln w="12700">
              <a:solidFill>
                <a:srgbClr val="000000"/>
              </a:solidFill>
              <a:miter lim="800000"/>
              <a:headEnd/>
              <a:tailEnd/>
            </a:ln>
            <a:effectLst/>
          </p:spPr>
          <p:txBody>
            <a:bodyPr wrap="none" anchor="ctr"/>
            <a:lstStyle/>
            <a:p>
              <a:pPr algn="ctr"/>
              <a:endParaRPr lang="en-US" sz="1100" b="1" dirty="0">
                <a:latin typeface="Calibri" panose="020F0502020204030204" pitchFamily="34" charset="0"/>
                <a:cs typeface="Calibri" pitchFamily="34" charset="0"/>
              </a:endParaRPr>
            </a:p>
          </p:txBody>
        </p:sp>
        <p:sp>
          <p:nvSpPr>
            <p:cNvPr id="19" name="Rectangle 32"/>
            <p:cNvSpPr>
              <a:spLocks noChangeArrowheads="1"/>
            </p:cNvSpPr>
            <p:nvPr>
              <p:custDataLst>
                <p:tags r:id="rId24"/>
              </p:custDataLst>
            </p:nvPr>
          </p:nvSpPr>
          <p:spPr bwMode="auto">
            <a:xfrm>
              <a:off x="8239125" y="1762125"/>
              <a:ext cx="152400" cy="152400"/>
            </a:xfrm>
            <a:prstGeom prst="rect">
              <a:avLst/>
            </a:prstGeom>
            <a:solidFill>
              <a:srgbClr val="0052C2"/>
            </a:solidFill>
            <a:ln w="9525">
              <a:noFill/>
              <a:miter lim="800000"/>
              <a:headEnd/>
              <a:tailEnd/>
            </a:ln>
            <a:effectLst/>
          </p:spPr>
          <p:txBody>
            <a:bodyPr wrap="none" anchor="ctr"/>
            <a:lstStyle/>
            <a:p>
              <a:pPr algn="ctr"/>
              <a:endParaRPr lang="en-US" sz="1100" b="1" dirty="0">
                <a:latin typeface="Calibri" panose="020F0502020204030204" pitchFamily="34" charset="0"/>
                <a:cs typeface="Calibri" pitchFamily="34" charset="0"/>
              </a:endParaRPr>
            </a:p>
          </p:txBody>
        </p:sp>
      </p:grpSp>
      <p:grpSp>
        <p:nvGrpSpPr>
          <p:cNvPr id="3" name="Group 29"/>
          <p:cNvGrpSpPr/>
          <p:nvPr/>
        </p:nvGrpSpPr>
        <p:grpSpPr>
          <a:xfrm>
            <a:off x="1477395" y="2390275"/>
            <a:ext cx="1377950" cy="228600"/>
            <a:chOff x="574675" y="1628775"/>
            <a:chExt cx="1377950" cy="228600"/>
          </a:xfrm>
        </p:grpSpPr>
        <p:sp>
          <p:nvSpPr>
            <p:cNvPr id="15" name="Text Box 14"/>
            <p:cNvSpPr txBox="1">
              <a:spLocks noChangeArrowheads="1"/>
            </p:cNvSpPr>
            <p:nvPr>
              <p:custDataLst>
                <p:tags r:id="rId19"/>
              </p:custDataLst>
            </p:nvPr>
          </p:nvSpPr>
          <p:spPr bwMode="auto">
            <a:xfrm>
              <a:off x="574675" y="1641475"/>
              <a:ext cx="1066800" cy="214313"/>
            </a:xfrm>
            <a:prstGeom prst="rect">
              <a:avLst/>
            </a:prstGeom>
            <a:noFill/>
            <a:ln w="9525">
              <a:noFill/>
              <a:miter lim="800000"/>
              <a:headEnd/>
              <a:tailEnd/>
            </a:ln>
            <a:effectLst/>
          </p:spPr>
          <p:txBody>
            <a:bodyPr lIns="91429" tIns="45715" rIns="91429" bIns="45715">
              <a:spAutoFit/>
            </a:bodyPr>
            <a:lstStyle/>
            <a:p>
              <a:pPr algn="ctr">
                <a:spcBef>
                  <a:spcPct val="50000"/>
                </a:spcBef>
              </a:pPr>
              <a:r>
                <a:rPr lang="en-US" sz="800" b="1" dirty="0">
                  <a:solidFill>
                    <a:srgbClr val="000000"/>
                  </a:solidFill>
                  <a:latin typeface="Calibri" panose="020F0502020204030204" pitchFamily="34" charset="0"/>
                  <a:cs typeface="Calibri" pitchFamily="34" charset="0"/>
                </a:rPr>
                <a:t>NASDAQ Index</a:t>
              </a:r>
            </a:p>
          </p:txBody>
        </p:sp>
        <p:sp>
          <p:nvSpPr>
            <p:cNvPr id="16" name="Rectangle 33"/>
            <p:cNvSpPr>
              <a:spLocks noChangeArrowheads="1"/>
            </p:cNvSpPr>
            <p:nvPr>
              <p:custDataLst>
                <p:tags r:id="rId20"/>
              </p:custDataLst>
            </p:nvPr>
          </p:nvSpPr>
          <p:spPr bwMode="auto">
            <a:xfrm>
              <a:off x="657225" y="1628775"/>
              <a:ext cx="1295400" cy="228600"/>
            </a:xfrm>
            <a:prstGeom prst="rect">
              <a:avLst/>
            </a:prstGeom>
            <a:noFill/>
            <a:ln w="12700">
              <a:solidFill>
                <a:srgbClr val="000000"/>
              </a:solidFill>
              <a:miter lim="800000"/>
              <a:headEnd/>
              <a:tailEnd/>
            </a:ln>
            <a:effectLst/>
          </p:spPr>
          <p:txBody>
            <a:bodyPr wrap="none" anchor="ctr"/>
            <a:lstStyle/>
            <a:p>
              <a:pPr algn="ctr"/>
              <a:endParaRPr lang="en-US" sz="1100" b="1" dirty="0">
                <a:latin typeface="Calibri" panose="020F0502020204030204" pitchFamily="34" charset="0"/>
                <a:cs typeface="Calibri" pitchFamily="34" charset="0"/>
              </a:endParaRPr>
            </a:p>
          </p:txBody>
        </p:sp>
        <p:sp>
          <p:nvSpPr>
            <p:cNvPr id="22" name="Line 31"/>
            <p:cNvSpPr>
              <a:spLocks noChangeShapeType="1"/>
            </p:cNvSpPr>
            <p:nvPr>
              <p:custDataLst>
                <p:tags r:id="rId21"/>
              </p:custDataLst>
            </p:nvPr>
          </p:nvSpPr>
          <p:spPr bwMode="auto">
            <a:xfrm>
              <a:off x="1552575" y="1752600"/>
              <a:ext cx="304800" cy="0"/>
            </a:xfrm>
            <a:prstGeom prst="line">
              <a:avLst/>
            </a:prstGeom>
            <a:noFill/>
            <a:ln w="38100">
              <a:solidFill>
                <a:srgbClr val="012169"/>
              </a:solidFill>
              <a:round/>
              <a:headEnd/>
              <a:tailEnd/>
            </a:ln>
            <a:effectLst/>
          </p:spPr>
          <p:txBody>
            <a:bodyPr/>
            <a:lstStyle/>
            <a:p>
              <a:endParaRPr lang="en-US" dirty="0">
                <a:latin typeface="Calibri" panose="020F0502020204030204" pitchFamily="34" charset="0"/>
                <a:cs typeface="Calibri" pitchFamily="34" charset="0"/>
              </a:endParaRPr>
            </a:p>
          </p:txBody>
        </p:sp>
      </p:grpSp>
      <p:sp>
        <p:nvSpPr>
          <p:cNvPr id="25" name="Rounded Rectangle 24"/>
          <p:cNvSpPr/>
          <p:nvPr>
            <p:custDataLst>
              <p:tags r:id="rId10"/>
            </p:custDataLst>
          </p:nvPr>
        </p:nvSpPr>
        <p:spPr bwMode="auto">
          <a:xfrm>
            <a:off x="1329614" y="1857101"/>
            <a:ext cx="1955658" cy="384047"/>
          </a:xfrm>
          <a:prstGeom prst="roundRect">
            <a:avLst/>
          </a:prstGeom>
          <a:solidFill>
            <a:srgbClr val="01216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FFFFFF"/>
                </a:solidFill>
                <a:effectLst/>
                <a:latin typeface="Calibri" panose="020F0502020204030204" pitchFamily="34" charset="0"/>
                <a:cs typeface="Calibri" pitchFamily="34" charset="0"/>
              </a:rPr>
              <a:t>Premiums average ~25%</a:t>
            </a:r>
          </a:p>
        </p:txBody>
      </p:sp>
      <p:sp>
        <p:nvSpPr>
          <p:cNvPr id="26" name="TextBox 25"/>
          <p:cNvSpPr txBox="1"/>
          <p:nvPr>
            <p:custDataLst>
              <p:tags r:id="rId11"/>
            </p:custDataLst>
          </p:nvPr>
        </p:nvSpPr>
        <p:spPr>
          <a:xfrm>
            <a:off x="1639931" y="1590413"/>
            <a:ext cx="1335024" cy="261610"/>
          </a:xfrm>
          <a:prstGeom prst="rect">
            <a:avLst/>
          </a:prstGeom>
          <a:noFill/>
        </p:spPr>
        <p:txBody>
          <a:bodyPr wrap="square" rtlCol="0">
            <a:spAutoFit/>
          </a:bodyPr>
          <a:lstStyle/>
          <a:p>
            <a:pPr algn="ctr"/>
            <a:r>
              <a:rPr lang="en-US" sz="1100" b="1" i="1" dirty="0" smtClean="0">
                <a:solidFill>
                  <a:srgbClr val="000000"/>
                </a:solidFill>
                <a:latin typeface="Calibri" panose="020F0502020204030204" pitchFamily="34" charset="0"/>
                <a:cs typeface="Calibri" pitchFamily="34" charset="0"/>
              </a:rPr>
              <a:t>2004 – 2007</a:t>
            </a:r>
            <a:endParaRPr lang="en-US" sz="1100" b="1" i="1" dirty="0">
              <a:solidFill>
                <a:srgbClr val="000000"/>
              </a:solidFill>
              <a:latin typeface="Calibri" panose="020F0502020204030204" pitchFamily="34" charset="0"/>
              <a:cs typeface="Calibri" pitchFamily="34" charset="0"/>
            </a:endParaRPr>
          </a:p>
        </p:txBody>
      </p:sp>
      <p:sp>
        <p:nvSpPr>
          <p:cNvPr id="27" name="Rounded Rectangle 26"/>
          <p:cNvSpPr/>
          <p:nvPr>
            <p:custDataLst>
              <p:tags r:id="rId12"/>
            </p:custDataLst>
          </p:nvPr>
        </p:nvSpPr>
        <p:spPr bwMode="auto">
          <a:xfrm>
            <a:off x="3327177" y="1857101"/>
            <a:ext cx="2879238" cy="384047"/>
          </a:xfrm>
          <a:prstGeom prst="roundRect">
            <a:avLst/>
          </a:prstGeom>
          <a:solidFill>
            <a:srgbClr val="01216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FFFFFF"/>
                </a:solidFill>
                <a:effectLst/>
                <a:latin typeface="Calibri" panose="020F0502020204030204" pitchFamily="34" charset="0"/>
                <a:cs typeface="Calibri" pitchFamily="34" charset="0"/>
              </a:rPr>
              <a:t>Premiums ~35-50%</a:t>
            </a:r>
          </a:p>
        </p:txBody>
      </p:sp>
      <p:sp>
        <p:nvSpPr>
          <p:cNvPr id="28" name="TextBox 27"/>
          <p:cNvSpPr txBox="1"/>
          <p:nvPr>
            <p:custDataLst>
              <p:tags r:id="rId13"/>
            </p:custDataLst>
          </p:nvPr>
        </p:nvSpPr>
        <p:spPr>
          <a:xfrm>
            <a:off x="4099284" y="1590413"/>
            <a:ext cx="1335024" cy="261610"/>
          </a:xfrm>
          <a:prstGeom prst="rect">
            <a:avLst/>
          </a:prstGeom>
          <a:noFill/>
        </p:spPr>
        <p:txBody>
          <a:bodyPr wrap="square" rtlCol="0">
            <a:spAutoFit/>
          </a:bodyPr>
          <a:lstStyle/>
          <a:p>
            <a:pPr algn="ctr"/>
            <a:r>
              <a:rPr lang="en-US" sz="1100" b="1" i="1" dirty="0" smtClean="0">
                <a:solidFill>
                  <a:srgbClr val="000000"/>
                </a:solidFill>
                <a:latin typeface="Calibri" panose="020F0502020204030204" pitchFamily="34" charset="0"/>
                <a:cs typeface="Calibri" pitchFamily="34" charset="0"/>
              </a:rPr>
              <a:t>2008 – 2013</a:t>
            </a:r>
            <a:endParaRPr lang="en-US" sz="1100" b="1" i="1" dirty="0">
              <a:solidFill>
                <a:srgbClr val="000000"/>
              </a:solidFill>
              <a:latin typeface="Calibri" panose="020F0502020204030204" pitchFamily="34" charset="0"/>
              <a:cs typeface="Calibri" pitchFamily="34" charset="0"/>
            </a:endParaRPr>
          </a:p>
        </p:txBody>
      </p:sp>
      <p:sp>
        <p:nvSpPr>
          <p:cNvPr id="31" name="Footnote"/>
          <p:cNvSpPr txBox="1">
            <a:spLocks noChangeArrowheads="1"/>
          </p:cNvSpPr>
          <p:nvPr>
            <p:custDataLst>
              <p:tags r:id="rId14"/>
            </p:custDataLst>
          </p:nvPr>
        </p:nvSpPr>
        <p:spPr bwMode="auto">
          <a:xfrm>
            <a:off x="563880" y="6708928"/>
            <a:ext cx="7589520" cy="754053"/>
          </a:xfrm>
          <a:prstGeom prst="rect">
            <a:avLst/>
          </a:prstGeom>
          <a:noFill/>
          <a:ln w="28575">
            <a:noFill/>
            <a:miter lim="800000"/>
            <a:headEnd/>
            <a:tailEnd/>
          </a:ln>
          <a:effectLst/>
        </p:spPr>
        <p:txBody>
          <a:bodyPr wrap="square" lIns="0" tIns="0" rIns="0" bIns="0" anchor="b">
            <a:spAutoFit/>
          </a:bodyPr>
          <a:lstStyle/>
          <a:p>
            <a:pPr marL="228600" indent="-228600"/>
            <a:r>
              <a:rPr lang="en-US" sz="700" b="0" i="1" dirty="0" smtClean="0">
                <a:solidFill>
                  <a:srgbClr val="000000"/>
                </a:solidFill>
                <a:latin typeface="Calibri" pitchFamily="34" charset="0"/>
                <a:cs typeface="Calibri" pitchFamily="34" charset="0"/>
              </a:rPr>
              <a:t>________________</a:t>
            </a:r>
          </a:p>
          <a:p>
            <a:pPr marL="228600" indent="-228600"/>
            <a:r>
              <a:rPr lang="en-US" sz="700" b="0" i="1" dirty="0" smtClean="0">
                <a:solidFill>
                  <a:srgbClr val="000000"/>
                </a:solidFill>
                <a:latin typeface="Calibri" pitchFamily="34" charset="0"/>
                <a:cs typeface="Calibri" pitchFamily="34" charset="0"/>
              </a:rPr>
              <a:t>Source: FactSet and Dealogic Analytics.</a:t>
            </a:r>
          </a:p>
          <a:p>
            <a:r>
              <a:rPr lang="en-US" sz="700" b="0" i="1" dirty="0" smtClean="0">
                <a:solidFill>
                  <a:srgbClr val="000000"/>
                </a:solidFill>
                <a:latin typeface="Calibri" pitchFamily="34" charset="0"/>
                <a:cs typeface="Calibri" pitchFamily="34" charset="0"/>
              </a:rPr>
              <a:t>Note: Includes $100mn+ acquisitions of public companies in the technology sector. Excludes withdrawn transactions, selected outliers and MOE transactions. 2009 excludes RIM/Certicom, 2010 excludes HP/3Par, 2012 excludes Diodes/BCD, Softbank/eAccess, Informatica/Heiler Software, Verizon/Hughes Telematics, Semtech/Gennum, 2013 excludes Fairfax/Blackberry, 2014 excludes RF Micro Devices/TriQuint Semiconductor, Avago/PLX Technology, Cypress Semiconductor/Spansion, 2015 excludes Knowles/Audience, Vector/Saba Software, MediaTek/Richtek , Ericsson/Envivio, ComScore/Rentrak, Montage Technology/Pericom, TDK Corporation/Hutchinson and ON Semiconductor/Fairchild, 2016 excludes IHS/Markit, Gannett/ReachLocal and Verizon/Yahoo, 2017 excludes Integrated Device/</a:t>
            </a:r>
            <a:r>
              <a:rPr lang="en-US" sz="700" b="0" i="1" dirty="0" err="1" smtClean="0">
                <a:solidFill>
                  <a:srgbClr val="000000"/>
                </a:solidFill>
                <a:latin typeface="Calibri" panose="020F0502020204030204" pitchFamily="34" charset="0"/>
                <a:cs typeface="Calibri" pitchFamily="34" charset="0"/>
              </a:rPr>
              <a:t>GigPeak</a:t>
            </a:r>
            <a:r>
              <a:rPr lang="en-US" sz="700" b="0" i="1" dirty="0" smtClean="0">
                <a:solidFill>
                  <a:srgbClr val="000000"/>
                </a:solidFill>
                <a:latin typeface="Calibri" panose="020F0502020204030204" pitchFamily="34" charset="0"/>
                <a:cs typeface="Calibri" pitchFamily="34" charset="0"/>
              </a:rPr>
              <a:t> and 2018 excludes Qualcomm/NXP. </a:t>
            </a:r>
            <a:endParaRPr lang="en-US" sz="700" b="0" i="1" dirty="0">
              <a:solidFill>
                <a:srgbClr val="000000"/>
              </a:solidFill>
              <a:latin typeface="Calibri" panose="020F0502020204030204" pitchFamily="34" charset="0"/>
              <a:cs typeface="Calibri" pitchFamily="34" charset="0"/>
            </a:endParaRPr>
          </a:p>
        </p:txBody>
      </p:sp>
      <p:sp>
        <p:nvSpPr>
          <p:cNvPr id="32" name="Rounded Rectangle 31"/>
          <p:cNvSpPr/>
          <p:nvPr>
            <p:custDataLst>
              <p:tags r:id="rId15"/>
            </p:custDataLst>
          </p:nvPr>
        </p:nvSpPr>
        <p:spPr bwMode="auto">
          <a:xfrm>
            <a:off x="6248321" y="1847956"/>
            <a:ext cx="2396494" cy="402336"/>
          </a:xfrm>
          <a:prstGeom prst="roundRect">
            <a:avLst/>
          </a:prstGeom>
          <a:solidFill>
            <a:srgbClr val="01216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r>
              <a:rPr lang="en-US" sz="1000" b="1" i="1" dirty="0" smtClean="0">
                <a:solidFill>
                  <a:srgbClr val="FFFFFF"/>
                </a:solidFill>
                <a:latin typeface="Calibri" panose="020F0502020204030204" pitchFamily="34" charset="0"/>
                <a:cs typeface="Calibri" pitchFamily="34" charset="0"/>
              </a:rPr>
              <a:t>Moderating</a:t>
            </a:r>
          </a:p>
          <a:p>
            <a:pPr algn="ctr"/>
            <a:r>
              <a:rPr kumimoji="0" lang="en-US" sz="1000" b="1" i="1" u="none" strike="noStrike" cap="none" normalizeH="0" baseline="0" dirty="0" smtClean="0">
                <a:ln>
                  <a:noFill/>
                </a:ln>
                <a:solidFill>
                  <a:srgbClr val="FFFFFF"/>
                </a:solidFill>
                <a:effectLst/>
                <a:latin typeface="Calibri" panose="020F0502020204030204" pitchFamily="34" charset="0"/>
                <a:cs typeface="Calibri" pitchFamily="34" charset="0"/>
              </a:rPr>
              <a:t>Premiums</a:t>
            </a:r>
          </a:p>
        </p:txBody>
      </p:sp>
      <p:sp>
        <p:nvSpPr>
          <p:cNvPr id="33" name="TextBox 32"/>
          <p:cNvSpPr txBox="1"/>
          <p:nvPr>
            <p:custDataLst>
              <p:tags r:id="rId16"/>
            </p:custDataLst>
          </p:nvPr>
        </p:nvSpPr>
        <p:spPr>
          <a:xfrm>
            <a:off x="6619290" y="1594985"/>
            <a:ext cx="1654556" cy="261610"/>
          </a:xfrm>
          <a:prstGeom prst="rect">
            <a:avLst/>
          </a:prstGeom>
          <a:noFill/>
        </p:spPr>
        <p:txBody>
          <a:bodyPr wrap="square" rtlCol="0">
            <a:spAutoFit/>
          </a:bodyPr>
          <a:lstStyle/>
          <a:p>
            <a:pPr algn="ctr"/>
            <a:r>
              <a:rPr lang="en-US" sz="1100" b="1" i="1" dirty="0" smtClean="0">
                <a:solidFill>
                  <a:srgbClr val="000000"/>
                </a:solidFill>
                <a:latin typeface="Calibri" panose="020F0502020204030204" pitchFamily="34" charset="0"/>
                <a:cs typeface="Calibri" pitchFamily="34" charset="0"/>
              </a:rPr>
              <a:t>2014 – 2019YTD</a:t>
            </a:r>
            <a:endParaRPr lang="en-US" sz="1100" b="1" i="1" dirty="0">
              <a:solidFill>
                <a:srgbClr val="000000"/>
              </a:solidFill>
              <a:latin typeface="Calibri" panose="020F0502020204030204" pitchFamily="34" charset="0"/>
              <a:cs typeface="Calibri" pitchFamily="34" charset="0"/>
            </a:endParaRPr>
          </a:p>
        </p:txBody>
      </p:sp>
      <p:sp>
        <p:nvSpPr>
          <p:cNvPr id="23" name="Rectangle 22"/>
          <p:cNvSpPr/>
          <p:nvPr>
            <p:custDataLst>
              <p:tags r:id="rId17"/>
            </p:custDataLst>
          </p:nvPr>
        </p:nvSpPr>
        <p:spPr bwMode="auto">
          <a:xfrm>
            <a:off x="8601706" y="2367415"/>
            <a:ext cx="654080" cy="274320"/>
          </a:xfrm>
          <a:prstGeom prst="rect">
            <a:avLst/>
          </a:prstGeom>
          <a:solidFill>
            <a:srgbClr val="FFFFFF"/>
          </a:solidFill>
          <a:ln w="9525" cap="flat" cmpd="sng" algn="ctr">
            <a:solidFill>
              <a:srgbClr val="012169"/>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b="1" dirty="0" smtClean="0">
                <a:solidFill>
                  <a:srgbClr val="012169"/>
                </a:solidFill>
                <a:latin typeface="Calibri" panose="020F0502020204030204" pitchFamily="34" charset="0"/>
                <a:cs typeface="Calibri" pitchFamily="34" charset="0"/>
              </a:rPr>
              <a:t>9/30/2019 </a:t>
            </a:r>
            <a:endParaRPr kumimoji="0" lang="en-US" sz="800" b="1" i="0" u="none" strike="noStrike" cap="none" normalizeH="0" baseline="0" dirty="0" smtClean="0">
              <a:ln>
                <a:noFill/>
              </a:ln>
              <a:solidFill>
                <a:srgbClr val="012169"/>
              </a:solidFill>
              <a:effectLst/>
              <a:latin typeface="Calibri" panose="020F0502020204030204" pitchFamily="34" charset="0"/>
              <a:cs typeface="Calibri" pitchFamily="34" charset="0"/>
            </a:endParaRPr>
          </a:p>
        </p:txBody>
      </p:sp>
      <p:pic>
        <p:nvPicPr>
          <p:cNvPr id="13" name="Picture 12"/>
          <p:cNvPicPr>
            <a:picLocks noChangeAspect="1"/>
          </p:cNvPicPr>
          <p:nvPr>
            <p:custDataLst>
              <p:tags r:id="rId18"/>
            </p:custDataLst>
          </p:nvPr>
        </p:nvPicPr>
        <p:blipFill>
          <a:blip r:embed="rId30">
            <a:lum contrast="3000"/>
          </a:blip>
          <a:stretch>
            <a:fillRect/>
          </a:stretch>
        </p:blipFill>
        <p:spPr>
          <a:xfrm>
            <a:off x="796214" y="2277192"/>
            <a:ext cx="7847478" cy="4740500"/>
          </a:xfrm>
          <a:prstGeom prst="rect">
            <a:avLst/>
          </a:prstGeom>
          <a:noFill/>
          <a:ln w="9525">
            <a:noFill/>
            <a:miter lim="800000"/>
            <a:headEnd/>
            <a:tailEnd/>
          </a:ln>
          <a:effectLst/>
        </p:spPr>
      </p:pic>
    </p:spTree>
    <p:custDataLst>
      <p:tags r:id="rId2"/>
    </p:custDataLst>
    <p:extLst>
      <p:ext uri="{BB962C8B-B14F-4D97-AF65-F5344CB8AC3E}">
        <p14:creationId xmlns:p14="http://schemas.microsoft.com/office/powerpoint/2010/main" val="15431183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…with Valuations and Outperformance of Public Markets Increasing</a:t>
            </a:r>
            <a:endParaRPr lang="en-US" dirty="0">
              <a:latin typeface="Calibri" panose="020F0502020204030204" pitchFamily="34" charset="0"/>
            </a:endParaRPr>
          </a:p>
        </p:txBody>
      </p:sp>
      <p:sp>
        <p:nvSpPr>
          <p:cNvPr id="16" name="Page Number"/>
          <p:cNvSpPr txBox="1">
            <a:spLocks noChangeArrowheads="1"/>
          </p:cNvSpPr>
          <p:nvPr>
            <p:custDataLst>
              <p:tags r:id="rId3"/>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en-US" altLang="en-US" sz="1000" b="0" dirty="0" smtClean="0">
                <a:solidFill>
                  <a:srgbClr val="000000"/>
                </a:solidFill>
                <a:latin typeface="Calibri" panose="020F0502020204030204" pitchFamily="34" charset="0"/>
                <a:cs typeface="Calibri" pitchFamily="34" charset="0"/>
              </a:rPr>
              <a:t>32</a:t>
            </a:r>
            <a:endParaRPr lang="en-US" altLang="en-US" sz="1000" b="0" dirty="0">
              <a:solidFill>
                <a:srgbClr val="000000"/>
              </a:solidFill>
              <a:latin typeface="Calibri" pitchFamily="34" charset="0"/>
              <a:cs typeface="Calibri" pitchFamily="34" charset="0"/>
            </a:endParaRPr>
          </a:p>
        </p:txBody>
      </p:sp>
      <p:pic>
        <p:nvPicPr>
          <p:cNvPr id="9" name="Picture 8"/>
          <p:cNvPicPr>
            <a:picLocks noChangeAspect="1"/>
          </p:cNvPicPr>
          <p:nvPr>
            <p:custDataLst>
              <p:tags r:id="rId4"/>
            </p:custDataLst>
          </p:nvPr>
        </p:nvPicPr>
        <p:blipFill>
          <a:blip r:embed="rId30"/>
          <a:stretch>
            <a:fillRect/>
          </a:stretch>
        </p:blipFill>
        <p:spPr>
          <a:xfrm>
            <a:off x="5098024" y="5228186"/>
            <a:ext cx="4269024" cy="1968471"/>
          </a:xfrm>
          <a:prstGeom prst="rect">
            <a:avLst/>
          </a:prstGeom>
          <a:noFill/>
          <a:ln w="12700">
            <a:noFill/>
            <a:miter lim="800000"/>
            <a:headEnd/>
            <a:tailEnd/>
          </a:ln>
          <a:effectLst/>
        </p:spPr>
      </p:pic>
      <p:pic>
        <p:nvPicPr>
          <p:cNvPr id="7" name="Picture 6"/>
          <p:cNvPicPr>
            <a:picLocks noChangeAspect="1"/>
          </p:cNvPicPr>
          <p:nvPr>
            <p:custDataLst>
              <p:tags r:id="rId5"/>
            </p:custDataLst>
          </p:nvPr>
        </p:nvPicPr>
        <p:blipFill>
          <a:blip r:embed="rId31"/>
          <a:stretch>
            <a:fillRect/>
          </a:stretch>
        </p:blipFill>
        <p:spPr>
          <a:xfrm>
            <a:off x="457200" y="4943138"/>
            <a:ext cx="4281488" cy="2334597"/>
          </a:xfrm>
          <a:prstGeom prst="rect">
            <a:avLst/>
          </a:prstGeom>
          <a:noFill/>
          <a:ln w="12700">
            <a:noFill/>
            <a:miter lim="800000"/>
            <a:headEnd/>
            <a:tailEnd/>
          </a:ln>
          <a:effectLst/>
        </p:spPr>
      </p:pic>
      <p:sp>
        <p:nvSpPr>
          <p:cNvPr id="375843" name="Topic Heading"/>
          <p:cNvSpPr txBox="1">
            <a:spLocks noChangeArrowheads="1"/>
          </p:cNvSpPr>
          <p:nvPr>
            <p:custDataLst>
              <p:tags r:id="rId6"/>
            </p:custDataLst>
          </p:nvPr>
        </p:nvSpPr>
        <p:spPr bwMode="auto">
          <a:xfrm>
            <a:off x="5029199" y="4868481"/>
            <a:ext cx="4343400" cy="189796"/>
          </a:xfrm>
          <a:prstGeom prst="rect">
            <a:avLst/>
          </a:prstGeom>
          <a:noFill/>
          <a:ln w="12700">
            <a:noFill/>
            <a:prstDash val="dash"/>
            <a:miter lim="800000"/>
            <a:headEnd/>
            <a:tailEnd/>
          </a:ln>
          <a:effectLst/>
        </p:spPr>
        <p:txBody>
          <a:bodyPr lIns="0" tIns="50800" rIns="0" bIns="0">
            <a:spAutoFit/>
          </a:bodyPr>
          <a:lstStyle/>
          <a:p>
            <a:pPr eaLnBrk="1" hangingPunct="1"/>
            <a:r>
              <a:rPr lang="en-US" altLang="en-US" sz="900" b="1" dirty="0">
                <a:solidFill>
                  <a:srgbClr val="000000"/>
                </a:solidFill>
                <a:latin typeface="Calibri" panose="020F0502020204030204" pitchFamily="34" charset="0"/>
                <a:ea typeface="ＭＳ Ｐゴシック"/>
                <a:cs typeface="Calibri" pitchFamily="34" charset="0"/>
              </a:rPr>
              <a:t>Median Valuation Increase from Prior Round of Financing -- U.S. Unicorns</a:t>
            </a:r>
          </a:p>
        </p:txBody>
      </p:sp>
      <p:sp>
        <p:nvSpPr>
          <p:cNvPr id="375853" name="Topic Heading"/>
          <p:cNvSpPr txBox="1">
            <a:spLocks noChangeArrowheads="1"/>
          </p:cNvSpPr>
          <p:nvPr>
            <p:custDataLst>
              <p:tags r:id="rId7"/>
            </p:custDataLst>
          </p:nvPr>
        </p:nvSpPr>
        <p:spPr bwMode="auto">
          <a:xfrm>
            <a:off x="457199" y="4868481"/>
            <a:ext cx="4343400" cy="189796"/>
          </a:xfrm>
          <a:prstGeom prst="rect">
            <a:avLst/>
          </a:prstGeom>
          <a:noFill/>
          <a:ln w="12700">
            <a:noFill/>
            <a:prstDash val="dash"/>
            <a:miter lim="800000"/>
            <a:headEnd/>
            <a:tailEnd/>
          </a:ln>
          <a:effectLst/>
        </p:spPr>
        <p:txBody>
          <a:bodyPr lIns="0" tIns="50800" rIns="0" bIns="0">
            <a:spAutoFit/>
          </a:bodyPr>
          <a:lstStyle/>
          <a:p>
            <a:pPr eaLnBrk="1" hangingPunct="1"/>
            <a:r>
              <a:rPr lang="en-US" altLang="en-US" sz="900" b="1" dirty="0">
                <a:solidFill>
                  <a:srgbClr val="000000"/>
                </a:solidFill>
                <a:latin typeface="Calibri" panose="020F0502020204030204" pitchFamily="34" charset="0"/>
                <a:ea typeface="ＭＳ Ｐゴシック"/>
                <a:cs typeface="Calibri" pitchFamily="34" charset="0"/>
              </a:rPr>
              <a:t>Direction of Price Changes from Prior Round of Financing -- U.S. Unicorns</a:t>
            </a:r>
          </a:p>
        </p:txBody>
      </p:sp>
      <p:pic>
        <p:nvPicPr>
          <p:cNvPr id="6" name="Picture 5"/>
          <p:cNvPicPr>
            <a:picLocks noChangeAspect="1"/>
          </p:cNvPicPr>
          <p:nvPr>
            <p:custDataLst>
              <p:tags r:id="rId8"/>
            </p:custDataLst>
          </p:nvPr>
        </p:nvPicPr>
        <p:blipFill>
          <a:blip r:embed="rId32"/>
          <a:stretch>
            <a:fillRect/>
          </a:stretch>
        </p:blipFill>
        <p:spPr>
          <a:xfrm>
            <a:off x="5029200" y="2347499"/>
            <a:ext cx="4317153" cy="2168449"/>
          </a:xfrm>
          <a:prstGeom prst="rect">
            <a:avLst/>
          </a:prstGeom>
          <a:noFill/>
          <a:ln w="12700">
            <a:noFill/>
            <a:miter lim="800000"/>
            <a:headEnd/>
            <a:tailEnd/>
          </a:ln>
          <a:effectLst/>
        </p:spPr>
      </p:pic>
      <p:pic>
        <p:nvPicPr>
          <p:cNvPr id="5" name="Picture 4"/>
          <p:cNvPicPr>
            <a:picLocks noChangeAspect="1"/>
          </p:cNvPicPr>
          <p:nvPr>
            <p:custDataLst>
              <p:tags r:id="rId9"/>
            </p:custDataLst>
          </p:nvPr>
        </p:nvPicPr>
        <p:blipFill>
          <a:blip r:embed="rId33"/>
          <a:stretch>
            <a:fillRect/>
          </a:stretch>
        </p:blipFill>
        <p:spPr>
          <a:xfrm>
            <a:off x="457200" y="2357437"/>
            <a:ext cx="4358211" cy="2088983"/>
          </a:xfrm>
          <a:prstGeom prst="rect">
            <a:avLst/>
          </a:prstGeom>
          <a:noFill/>
          <a:ln w="12700">
            <a:noFill/>
            <a:miter lim="800000"/>
            <a:headEnd/>
            <a:tailEnd/>
          </a:ln>
          <a:effectLst/>
        </p:spPr>
      </p:pic>
      <p:sp>
        <p:nvSpPr>
          <p:cNvPr id="375839" name="Topic Heading"/>
          <p:cNvSpPr txBox="1">
            <a:spLocks noChangeArrowheads="1"/>
          </p:cNvSpPr>
          <p:nvPr>
            <p:custDataLst>
              <p:tags r:id="rId10"/>
            </p:custDataLst>
          </p:nvPr>
        </p:nvSpPr>
        <p:spPr bwMode="auto">
          <a:xfrm>
            <a:off x="5029198" y="2002536"/>
            <a:ext cx="4673601" cy="189796"/>
          </a:xfrm>
          <a:prstGeom prst="rect">
            <a:avLst/>
          </a:prstGeom>
          <a:noFill/>
          <a:ln w="12700">
            <a:noFill/>
            <a:prstDash val="dash"/>
            <a:miter lim="800000"/>
            <a:headEnd/>
            <a:tailEnd/>
          </a:ln>
          <a:effectLst/>
        </p:spPr>
        <p:txBody>
          <a:bodyPr wrap="square" lIns="0" tIns="50800" rIns="0" bIns="0">
            <a:spAutoFit/>
          </a:bodyPr>
          <a:lstStyle/>
          <a:p>
            <a:pPr eaLnBrk="1" hangingPunct="1"/>
            <a:r>
              <a:rPr lang="en-US" altLang="en-US" sz="900" b="1" dirty="0">
                <a:solidFill>
                  <a:srgbClr val="000000"/>
                </a:solidFill>
                <a:latin typeface="Calibri" panose="020F0502020204030204" pitchFamily="34" charset="0"/>
                <a:ea typeface="ＭＳ Ｐゴシック"/>
                <a:cs typeface="Calibri" pitchFamily="34" charset="0"/>
              </a:rPr>
              <a:t>Median Russell 2000 Growth Index versus Median Series D (or Later) Equity Returns</a:t>
            </a:r>
          </a:p>
        </p:txBody>
      </p:sp>
      <p:sp>
        <p:nvSpPr>
          <p:cNvPr id="375849" name="Topic Heading"/>
          <p:cNvSpPr txBox="1">
            <a:spLocks noChangeArrowheads="1"/>
          </p:cNvSpPr>
          <p:nvPr>
            <p:custDataLst>
              <p:tags r:id="rId11"/>
            </p:custDataLst>
          </p:nvPr>
        </p:nvSpPr>
        <p:spPr bwMode="auto">
          <a:xfrm>
            <a:off x="457199" y="2002536"/>
            <a:ext cx="4343400" cy="189796"/>
          </a:xfrm>
          <a:prstGeom prst="rect">
            <a:avLst/>
          </a:prstGeom>
          <a:noFill/>
          <a:ln w="12700">
            <a:noFill/>
            <a:prstDash val="dash"/>
            <a:miter lim="800000"/>
            <a:headEnd/>
            <a:tailEnd/>
          </a:ln>
          <a:effectLst/>
        </p:spPr>
        <p:txBody>
          <a:bodyPr lIns="0" tIns="50800" rIns="0" bIns="0">
            <a:spAutoFit/>
          </a:bodyPr>
          <a:lstStyle/>
          <a:p>
            <a:pPr eaLnBrk="1" hangingPunct="1"/>
            <a:r>
              <a:rPr lang="en-US" altLang="en-US" sz="900" b="1" dirty="0">
                <a:solidFill>
                  <a:srgbClr val="000000"/>
                </a:solidFill>
                <a:latin typeface="Calibri" panose="020F0502020204030204" pitchFamily="34" charset="0"/>
                <a:ea typeface="ＭＳ Ｐゴシック"/>
                <a:cs typeface="Calibri" pitchFamily="34" charset="0"/>
              </a:rPr>
              <a:t>Median Pre-money Equity Valuation </a:t>
            </a:r>
            <a:r>
              <a:rPr lang="en-US" altLang="en-US" sz="900" b="1" dirty="0" smtClean="0">
                <a:solidFill>
                  <a:srgbClr val="000000"/>
                </a:solidFill>
                <a:latin typeface="Calibri" panose="020F0502020204030204" pitchFamily="34" charset="0"/>
                <a:ea typeface="ＭＳ Ｐゴシック"/>
                <a:cs typeface="Calibri" pitchFamily="34" charset="0"/>
              </a:rPr>
              <a:t>($mm</a:t>
            </a:r>
            <a:r>
              <a:rPr lang="en-US" altLang="en-US" sz="900" b="1" dirty="0">
                <a:solidFill>
                  <a:srgbClr val="000000"/>
                </a:solidFill>
                <a:latin typeface="Calibri" panose="020F0502020204030204" pitchFamily="34" charset="0"/>
                <a:ea typeface="ＭＳ Ｐゴシック"/>
                <a:cs typeface="Calibri" pitchFamily="34" charset="0"/>
              </a:rPr>
              <a:t>) For Series C and &amp; D+ Rounds</a:t>
            </a:r>
          </a:p>
        </p:txBody>
      </p:sp>
      <p:sp>
        <p:nvSpPr>
          <p:cNvPr id="15" name="Main Heading"/>
          <p:cNvSpPr>
            <a:spLocks noChangeArrowheads="1"/>
          </p:cNvSpPr>
          <p:nvPr>
            <p:custDataLst>
              <p:tags r:id="rId12"/>
            </p:custDataLst>
          </p:nvPr>
        </p:nvSpPr>
        <p:spPr bwMode="gray">
          <a:xfrm>
            <a:off x="356616" y="502920"/>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…with Valuations and Outperformance of Public Markets Increasing</a:t>
            </a:r>
          </a:p>
        </p:txBody>
      </p:sp>
      <p:sp>
        <p:nvSpPr>
          <p:cNvPr id="18" name="Text Box 25"/>
          <p:cNvSpPr txBox="1">
            <a:spLocks noChangeArrowheads="1"/>
          </p:cNvSpPr>
          <p:nvPr>
            <p:custDataLst>
              <p:tags r:id="rId13"/>
            </p:custDataLst>
          </p:nvPr>
        </p:nvSpPr>
        <p:spPr bwMode="auto">
          <a:xfrm>
            <a:off x="1181248" y="2922601"/>
            <a:ext cx="1598528" cy="507831"/>
          </a:xfrm>
          <a:prstGeom prst="rect">
            <a:avLst/>
          </a:prstGeom>
          <a:noFill/>
          <a:ln w="9525">
            <a:noFill/>
            <a:miter lim="800000"/>
            <a:headEnd/>
            <a:tailEnd/>
          </a:ln>
          <a:effectLst/>
        </p:spPr>
        <p:txBody>
          <a:bodyPr wrap="square">
            <a:spAutoFit/>
          </a:bodyPr>
          <a:lstStyle/>
          <a:p>
            <a:pPr algn="ctr">
              <a:spcBef>
                <a:spcPts val="200"/>
              </a:spcBef>
            </a:pPr>
            <a:r>
              <a:rPr lang="en-US" sz="1100" b="1" i="1" dirty="0" smtClean="0">
                <a:solidFill>
                  <a:srgbClr val="012169"/>
                </a:solidFill>
                <a:latin typeface="Calibri" panose="020F0502020204030204" pitchFamily="34" charset="0"/>
                <a:cs typeface="Calibri" panose="020F0502020204030204" pitchFamily="34" charset="0"/>
              </a:rPr>
              <a:t>+304% </a:t>
            </a:r>
            <a:r>
              <a:rPr lang="en-US" sz="800" b="1" i="1" dirty="0" smtClean="0">
                <a:solidFill>
                  <a:srgbClr val="012169"/>
                </a:solidFill>
                <a:latin typeface="Calibri" panose="020F0502020204030204" pitchFamily="34" charset="0"/>
                <a:cs typeface="Calibri" panose="020F0502020204030204" pitchFamily="34" charset="0"/>
              </a:rPr>
              <a:t>Increase in Pre-Money Valuation for Series C  Rounds From 2008 to 2018</a:t>
            </a:r>
            <a:endParaRPr lang="en-US" sz="800" b="1" i="1" dirty="0">
              <a:solidFill>
                <a:srgbClr val="012169"/>
              </a:solidFill>
              <a:latin typeface="Calibri" panose="020F0502020204030204" pitchFamily="34" charset="0"/>
              <a:cs typeface="Calibri" panose="020F0502020204030204" pitchFamily="34" charset="0"/>
            </a:endParaRPr>
          </a:p>
        </p:txBody>
      </p:sp>
      <p:sp>
        <p:nvSpPr>
          <p:cNvPr id="19" name="Text Box 25"/>
          <p:cNvSpPr txBox="1">
            <a:spLocks noChangeArrowheads="1"/>
          </p:cNvSpPr>
          <p:nvPr>
            <p:custDataLst>
              <p:tags r:id="rId14"/>
            </p:custDataLst>
          </p:nvPr>
        </p:nvSpPr>
        <p:spPr bwMode="auto">
          <a:xfrm>
            <a:off x="2674331" y="2341146"/>
            <a:ext cx="1523312" cy="507831"/>
          </a:xfrm>
          <a:prstGeom prst="rect">
            <a:avLst/>
          </a:prstGeom>
          <a:noFill/>
          <a:ln w="9525">
            <a:noFill/>
            <a:miter lim="800000"/>
            <a:headEnd/>
            <a:tailEnd/>
          </a:ln>
          <a:effectLst/>
        </p:spPr>
        <p:txBody>
          <a:bodyPr wrap="square">
            <a:spAutoFit/>
          </a:bodyPr>
          <a:lstStyle>
            <a:defPPr>
              <a:defRPr lang="en-US"/>
            </a:defPPr>
            <a:lvl1pPr algn="ctr">
              <a:spcBef>
                <a:spcPts val="200"/>
              </a:spcBef>
              <a:defRPr sz="2500" b="1" i="1">
                <a:solidFill>
                  <a:srgbClr val="7CB8CB"/>
                </a:solidFill>
              </a:defRPr>
            </a:lvl1pPr>
          </a:lstStyle>
          <a:p>
            <a:r>
              <a:rPr lang="en-US" sz="1100" dirty="0" smtClean="0">
                <a:latin typeface="Calibri" panose="020F0502020204030204" pitchFamily="34" charset="0"/>
                <a:cs typeface="Calibri" panose="020F0502020204030204" pitchFamily="34" charset="0"/>
              </a:rPr>
              <a:t>+523% </a:t>
            </a:r>
            <a:r>
              <a:rPr lang="en-US" sz="800" dirty="0">
                <a:latin typeface="Calibri" panose="020F0502020204030204" pitchFamily="34" charset="0"/>
                <a:cs typeface="Calibri" panose="020F0502020204030204" pitchFamily="34" charset="0"/>
              </a:rPr>
              <a:t>Increase in Pre-Money Valuation for Series D+ Rounds From 2008 to 2018</a:t>
            </a:r>
          </a:p>
        </p:txBody>
      </p:sp>
      <p:sp>
        <p:nvSpPr>
          <p:cNvPr id="20" name="Text Box 25"/>
          <p:cNvSpPr txBox="1">
            <a:spLocks noChangeArrowheads="1"/>
          </p:cNvSpPr>
          <p:nvPr>
            <p:custDataLst>
              <p:tags r:id="rId15"/>
            </p:custDataLst>
          </p:nvPr>
        </p:nvSpPr>
        <p:spPr bwMode="auto">
          <a:xfrm>
            <a:off x="500737" y="3603036"/>
            <a:ext cx="766170" cy="215444"/>
          </a:xfrm>
          <a:prstGeom prst="rect">
            <a:avLst/>
          </a:prstGeom>
          <a:noFill/>
          <a:ln w="9525">
            <a:noFill/>
            <a:miter lim="800000"/>
            <a:headEnd/>
            <a:tailEnd/>
          </a:ln>
          <a:effectLst/>
        </p:spPr>
        <p:txBody>
          <a:bodyPr wrap="square">
            <a:spAutoFit/>
          </a:bodyPr>
          <a:lstStyle/>
          <a:p>
            <a:pPr algn="ctr">
              <a:spcBef>
                <a:spcPts val="200"/>
              </a:spcBef>
            </a:pPr>
            <a:r>
              <a:rPr lang="en-US" sz="800" b="1" i="1" dirty="0" smtClean="0">
                <a:solidFill>
                  <a:srgbClr val="7CB8CB"/>
                </a:solidFill>
                <a:latin typeface="Calibri" panose="020F0502020204030204" pitchFamily="34" charset="0"/>
                <a:cs typeface="Calibri" panose="020F0502020204030204" pitchFamily="34" charset="0"/>
              </a:rPr>
              <a:t>$51.4m</a:t>
            </a:r>
            <a:endParaRPr lang="en-US" sz="800" b="1" i="1" dirty="0">
              <a:solidFill>
                <a:srgbClr val="7CB8CB"/>
              </a:solidFill>
              <a:latin typeface="Calibri" panose="020F0502020204030204" pitchFamily="34" charset="0"/>
              <a:cs typeface="Calibri" panose="020F0502020204030204" pitchFamily="34" charset="0"/>
            </a:endParaRPr>
          </a:p>
        </p:txBody>
      </p:sp>
      <p:sp>
        <p:nvSpPr>
          <p:cNvPr id="21" name="Text Box 25"/>
          <p:cNvSpPr txBox="1">
            <a:spLocks noChangeArrowheads="1"/>
          </p:cNvSpPr>
          <p:nvPr>
            <p:custDataLst>
              <p:tags r:id="rId16"/>
            </p:custDataLst>
          </p:nvPr>
        </p:nvSpPr>
        <p:spPr bwMode="auto">
          <a:xfrm>
            <a:off x="4379921" y="2415853"/>
            <a:ext cx="766170" cy="215444"/>
          </a:xfrm>
          <a:prstGeom prst="rect">
            <a:avLst/>
          </a:prstGeom>
          <a:noFill/>
          <a:ln w="9525">
            <a:noFill/>
            <a:miter lim="800000"/>
            <a:headEnd/>
            <a:tailEnd/>
          </a:ln>
          <a:effectLst/>
        </p:spPr>
        <p:txBody>
          <a:bodyPr wrap="square">
            <a:spAutoFit/>
          </a:bodyPr>
          <a:lstStyle/>
          <a:p>
            <a:pPr algn="ctr">
              <a:spcBef>
                <a:spcPts val="200"/>
              </a:spcBef>
            </a:pPr>
            <a:r>
              <a:rPr lang="en-US" sz="800" b="1" i="1" dirty="0" smtClean="0">
                <a:solidFill>
                  <a:srgbClr val="7CB8CB"/>
                </a:solidFill>
                <a:latin typeface="Calibri" panose="020F0502020204030204" pitchFamily="34" charset="0"/>
                <a:cs typeface="Calibri" panose="020F0502020204030204" pitchFamily="34" charset="0"/>
              </a:rPr>
              <a:t>$320.0m</a:t>
            </a:r>
            <a:endParaRPr lang="en-US" sz="800" b="1" i="1" dirty="0">
              <a:solidFill>
                <a:srgbClr val="7CB8CB"/>
              </a:solidFill>
              <a:latin typeface="Calibri" panose="020F0502020204030204" pitchFamily="34" charset="0"/>
              <a:cs typeface="Calibri" panose="020F0502020204030204" pitchFamily="34" charset="0"/>
            </a:endParaRPr>
          </a:p>
        </p:txBody>
      </p:sp>
      <p:sp>
        <p:nvSpPr>
          <p:cNvPr id="22" name="Text Box 25"/>
          <p:cNvSpPr txBox="1">
            <a:spLocks noChangeArrowheads="1"/>
          </p:cNvSpPr>
          <p:nvPr>
            <p:custDataLst>
              <p:tags r:id="rId17"/>
            </p:custDataLst>
          </p:nvPr>
        </p:nvSpPr>
        <p:spPr bwMode="auto">
          <a:xfrm>
            <a:off x="552423" y="3939426"/>
            <a:ext cx="766170" cy="215444"/>
          </a:xfrm>
          <a:prstGeom prst="rect">
            <a:avLst/>
          </a:prstGeom>
          <a:noFill/>
          <a:ln w="9525">
            <a:noFill/>
            <a:miter lim="800000"/>
            <a:headEnd/>
            <a:tailEnd/>
          </a:ln>
          <a:effectLst/>
        </p:spPr>
        <p:txBody>
          <a:bodyPr wrap="square">
            <a:spAutoFit/>
          </a:bodyPr>
          <a:lstStyle/>
          <a:p>
            <a:pPr algn="ctr">
              <a:spcBef>
                <a:spcPts val="200"/>
              </a:spcBef>
            </a:pPr>
            <a:r>
              <a:rPr lang="en-US" sz="800" b="1" i="1" dirty="0" smtClean="0">
                <a:solidFill>
                  <a:srgbClr val="012169"/>
                </a:solidFill>
                <a:latin typeface="Calibri" panose="020F0502020204030204" pitchFamily="34" charset="0"/>
                <a:cs typeface="Calibri" panose="020F0502020204030204" pitchFamily="34" charset="0"/>
              </a:rPr>
              <a:t>$28.9m</a:t>
            </a:r>
            <a:endParaRPr lang="en-US" sz="800" b="1" i="1" dirty="0">
              <a:solidFill>
                <a:srgbClr val="012169"/>
              </a:solidFill>
              <a:latin typeface="Calibri" panose="020F0502020204030204" pitchFamily="34" charset="0"/>
              <a:cs typeface="Calibri" panose="020F0502020204030204" pitchFamily="34" charset="0"/>
            </a:endParaRPr>
          </a:p>
        </p:txBody>
      </p:sp>
      <p:sp>
        <p:nvSpPr>
          <p:cNvPr id="23" name="Text Box 25"/>
          <p:cNvSpPr txBox="1">
            <a:spLocks noChangeArrowheads="1"/>
          </p:cNvSpPr>
          <p:nvPr>
            <p:custDataLst>
              <p:tags r:id="rId18"/>
            </p:custDataLst>
          </p:nvPr>
        </p:nvSpPr>
        <p:spPr bwMode="auto">
          <a:xfrm>
            <a:off x="4369855" y="3423316"/>
            <a:ext cx="766170" cy="215444"/>
          </a:xfrm>
          <a:prstGeom prst="rect">
            <a:avLst/>
          </a:prstGeom>
          <a:noFill/>
          <a:ln w="9525">
            <a:noFill/>
            <a:miter lim="800000"/>
            <a:headEnd/>
            <a:tailEnd/>
          </a:ln>
          <a:effectLst/>
        </p:spPr>
        <p:txBody>
          <a:bodyPr wrap="square">
            <a:spAutoFit/>
          </a:bodyPr>
          <a:lstStyle/>
          <a:p>
            <a:pPr algn="ctr">
              <a:spcBef>
                <a:spcPts val="200"/>
              </a:spcBef>
            </a:pPr>
            <a:r>
              <a:rPr lang="en-US" sz="800" b="1" i="1" dirty="0" smtClean="0">
                <a:solidFill>
                  <a:srgbClr val="012169"/>
                </a:solidFill>
                <a:latin typeface="Calibri" panose="020F0502020204030204" pitchFamily="34" charset="0"/>
                <a:cs typeface="Calibri" panose="020F0502020204030204" pitchFamily="34" charset="0"/>
              </a:rPr>
              <a:t>$117.0m</a:t>
            </a:r>
            <a:endParaRPr lang="en-US" sz="800" b="1" i="1" dirty="0">
              <a:solidFill>
                <a:srgbClr val="012169"/>
              </a:solidFill>
              <a:latin typeface="Calibri" panose="020F0502020204030204" pitchFamily="34" charset="0"/>
              <a:cs typeface="Calibri" panose="020F0502020204030204" pitchFamily="34" charset="0"/>
            </a:endParaRPr>
          </a:p>
        </p:txBody>
      </p:sp>
      <p:sp>
        <p:nvSpPr>
          <p:cNvPr id="24" name="TextBox 23"/>
          <p:cNvSpPr txBox="1"/>
          <p:nvPr/>
        </p:nvSpPr>
        <p:spPr>
          <a:xfrm>
            <a:off x="326030" y="2218649"/>
            <a:ext cx="1042306" cy="215444"/>
          </a:xfrm>
          <a:prstGeom prst="rect">
            <a:avLst/>
          </a:prstGeom>
          <a:noFill/>
        </p:spPr>
        <p:txBody>
          <a:bodyPr wrap="square" rtlCol="0">
            <a:spAutoFit/>
          </a:bodyPr>
          <a:lstStyle/>
          <a:p>
            <a:pPr algn="ctr">
              <a:spcBef>
                <a:spcPts val="1560"/>
              </a:spcBef>
            </a:pPr>
            <a:r>
              <a:rPr lang="en-US" sz="800" dirty="0" smtClean="0">
                <a:solidFill>
                  <a:srgbClr val="000000"/>
                </a:solidFill>
                <a:latin typeface="Calibri" panose="020F0502020204030204" pitchFamily="34" charset="0"/>
                <a:cs typeface="Calibri" panose="020F0502020204030204" pitchFamily="34" charset="0"/>
              </a:rPr>
              <a:t>Valuation (US $mm)</a:t>
            </a:r>
          </a:p>
        </p:txBody>
      </p:sp>
      <p:sp>
        <p:nvSpPr>
          <p:cNvPr id="25" name="Footnote"/>
          <p:cNvSpPr txBox="1">
            <a:spLocks noChangeArrowheads="1"/>
          </p:cNvSpPr>
          <p:nvPr>
            <p:custDataLst>
              <p:tags r:id="rId19"/>
            </p:custDataLst>
          </p:nvPr>
        </p:nvSpPr>
        <p:spPr bwMode="auto">
          <a:xfrm>
            <a:off x="640080" y="7270444"/>
            <a:ext cx="7589520" cy="215444"/>
          </a:xfrm>
          <a:prstGeom prst="rect">
            <a:avLst/>
          </a:prstGeom>
          <a:noFill/>
          <a:ln w="28575">
            <a:noFill/>
            <a:miter lim="800000"/>
            <a:headEnd/>
            <a:tailEnd/>
          </a:ln>
          <a:effectLst/>
        </p:spPr>
        <p:txBody>
          <a:bodyPr lIns="0" tIns="0" rIns="0" bIns="0" anchor="b">
            <a:spAutoFit/>
          </a:bodyPr>
          <a:lstStyle/>
          <a:p>
            <a:pPr marL="228600" indent="-228600"/>
            <a:r>
              <a:rPr lang="en-US" sz="700" b="0" i="1" dirty="0" smtClean="0">
                <a:solidFill>
                  <a:srgbClr val="000000"/>
                </a:solidFill>
                <a:latin typeface="Calibri" panose="020F0502020204030204" pitchFamily="34" charset="0"/>
                <a:cs typeface="Calibri" panose="020F0502020204030204" pitchFamily="34" charset="0"/>
              </a:rPr>
              <a:t>____________________</a:t>
            </a:r>
          </a:p>
          <a:p>
            <a:pPr marL="228600" indent="-228600"/>
            <a:r>
              <a:rPr lang="en-US" sz="700" b="0" i="1" dirty="0">
                <a:solidFill>
                  <a:srgbClr val="000000"/>
                </a:solidFill>
                <a:latin typeface="Calibri" panose="020F0502020204030204" pitchFamily="34" charset="0"/>
                <a:cs typeface="Calibri" panose="020F0502020204030204" pitchFamily="34" charset="0"/>
              </a:rPr>
              <a:t>Source: </a:t>
            </a:r>
            <a:r>
              <a:rPr lang="en-US" sz="700" b="0" i="1" dirty="0" err="1" smtClean="0">
                <a:solidFill>
                  <a:srgbClr val="000000"/>
                </a:solidFill>
                <a:latin typeface="Calibri" panose="020F0502020204030204" pitchFamily="34" charset="0"/>
                <a:cs typeface="Calibri" panose="020F0502020204030204" pitchFamily="34" charset="0"/>
              </a:rPr>
              <a:t>Pitchbook</a:t>
            </a:r>
            <a:r>
              <a:rPr lang="en-US" sz="700" b="0" i="1" dirty="0" smtClean="0">
                <a:solidFill>
                  <a:srgbClr val="000000"/>
                </a:solidFill>
                <a:latin typeface="Calibri" panose="020F0502020204030204" pitchFamily="34" charset="0"/>
                <a:cs typeface="Calibri" panose="020F0502020204030204" pitchFamily="34" charset="0"/>
              </a:rPr>
              <a:t> as </a:t>
            </a:r>
            <a:r>
              <a:rPr lang="en-US" sz="700" b="0" i="1" dirty="0">
                <a:solidFill>
                  <a:srgbClr val="000000"/>
                </a:solidFill>
                <a:latin typeface="Calibri" panose="020F0502020204030204" pitchFamily="34" charset="0"/>
                <a:cs typeface="Calibri" panose="020F0502020204030204" pitchFamily="34" charset="0"/>
              </a:rPr>
              <a:t>of </a:t>
            </a:r>
            <a:r>
              <a:rPr lang="en-US" sz="700" b="0" i="1" dirty="0" smtClean="0">
                <a:solidFill>
                  <a:srgbClr val="000000"/>
                </a:solidFill>
                <a:latin typeface="Calibri" panose="020F0502020204030204" pitchFamily="34" charset="0"/>
                <a:cs typeface="Calibri" panose="020F0502020204030204" pitchFamily="34" charset="0"/>
              </a:rPr>
              <a:t>June 30, 2019 </a:t>
            </a:r>
            <a:r>
              <a:rPr lang="en-US" sz="700" b="0" i="1" dirty="0">
                <a:solidFill>
                  <a:srgbClr val="000000"/>
                </a:solidFill>
                <a:latin typeface="Calibri" panose="020F0502020204030204" pitchFamily="34" charset="0"/>
                <a:cs typeface="Calibri" panose="020F0502020204030204" pitchFamily="34" charset="0"/>
              </a:rPr>
              <a:t>and Fenwick &amp; West as of June 30, </a:t>
            </a:r>
            <a:r>
              <a:rPr lang="en-US" sz="700" b="0" i="1" dirty="0" smtClean="0">
                <a:solidFill>
                  <a:srgbClr val="000000"/>
                </a:solidFill>
                <a:latin typeface="Calibri" panose="020F0502020204030204" pitchFamily="34" charset="0"/>
                <a:cs typeface="Calibri" panose="020F0502020204030204" pitchFamily="34" charset="0"/>
              </a:rPr>
              <a:t>2019.</a:t>
            </a:r>
            <a:endParaRPr lang="en-US" sz="700" b="0" i="1" dirty="0">
              <a:solidFill>
                <a:srgbClr val="000000"/>
              </a:solidFill>
              <a:latin typeface="Calibri" panose="020F0502020204030204" pitchFamily="34" charset="0"/>
              <a:cs typeface="Calibri" panose="020F0502020204030204" pitchFamily="34" charset="0"/>
            </a:endParaRPr>
          </a:p>
        </p:txBody>
      </p:sp>
      <p:sp>
        <p:nvSpPr>
          <p:cNvPr id="29" name="TextBox 28"/>
          <p:cNvSpPr txBox="1"/>
          <p:nvPr/>
        </p:nvSpPr>
        <p:spPr>
          <a:xfrm>
            <a:off x="4598390" y="2218649"/>
            <a:ext cx="1380371" cy="215444"/>
          </a:xfrm>
          <a:prstGeom prst="rect">
            <a:avLst/>
          </a:prstGeom>
          <a:noFill/>
        </p:spPr>
        <p:txBody>
          <a:bodyPr wrap="square" rtlCol="0">
            <a:spAutoFit/>
          </a:bodyPr>
          <a:lstStyle/>
          <a:p>
            <a:pPr algn="ctr">
              <a:spcBef>
                <a:spcPts val="1560"/>
              </a:spcBef>
            </a:pPr>
            <a:r>
              <a:rPr lang="en-US" sz="800" dirty="0" smtClean="0">
                <a:solidFill>
                  <a:srgbClr val="000000"/>
                </a:solidFill>
                <a:latin typeface="Calibri" panose="020F0502020204030204" pitchFamily="34" charset="0"/>
                <a:cs typeface="Calibri" panose="020F0502020204030204" pitchFamily="34" charset="0"/>
              </a:rPr>
              <a:t>Return Indexed to 100</a:t>
            </a:r>
          </a:p>
        </p:txBody>
      </p:sp>
      <p:sp>
        <p:nvSpPr>
          <p:cNvPr id="31" name="Text Box 25"/>
          <p:cNvSpPr txBox="1">
            <a:spLocks noChangeArrowheads="1"/>
          </p:cNvSpPr>
          <p:nvPr>
            <p:custDataLst>
              <p:tags r:id="rId20"/>
            </p:custDataLst>
          </p:nvPr>
        </p:nvSpPr>
        <p:spPr bwMode="auto">
          <a:xfrm>
            <a:off x="6880396" y="2415853"/>
            <a:ext cx="1666166" cy="507831"/>
          </a:xfrm>
          <a:prstGeom prst="rect">
            <a:avLst/>
          </a:prstGeom>
          <a:noFill/>
          <a:ln w="9525">
            <a:noFill/>
            <a:miter lim="800000"/>
            <a:headEnd/>
            <a:tailEnd/>
          </a:ln>
          <a:effectLst/>
        </p:spPr>
        <p:txBody>
          <a:bodyPr wrap="square">
            <a:spAutoFit/>
          </a:bodyPr>
          <a:lstStyle>
            <a:defPPr>
              <a:defRPr lang="en-US"/>
            </a:defPPr>
            <a:lvl1pPr algn="ctr">
              <a:spcBef>
                <a:spcPts val="200"/>
              </a:spcBef>
              <a:defRPr sz="2500" b="1" i="1">
                <a:solidFill>
                  <a:srgbClr val="7CB8CB"/>
                </a:solidFill>
              </a:defRPr>
            </a:lvl1pPr>
          </a:lstStyle>
          <a:p>
            <a:r>
              <a:rPr lang="en-US" sz="1100" dirty="0" smtClean="0">
                <a:latin typeface="Calibri" panose="020F0502020204030204" pitchFamily="34" charset="0"/>
                <a:cs typeface="Calibri" panose="020F0502020204030204" pitchFamily="34" charset="0"/>
              </a:rPr>
              <a:t>201% </a:t>
            </a:r>
            <a:r>
              <a:rPr lang="en-US" sz="800" dirty="0" smtClean="0">
                <a:latin typeface="Calibri" panose="020F0502020204030204" pitchFamily="34" charset="0"/>
                <a:cs typeface="Calibri" panose="020F0502020204030204" pitchFamily="34" charset="0"/>
              </a:rPr>
              <a:t>Aggregate Return 2016 – </a:t>
            </a:r>
            <a:r>
              <a:rPr lang="en-US" sz="800" dirty="0">
                <a:latin typeface="Calibri" panose="020F0502020204030204" pitchFamily="34" charset="0"/>
                <a:cs typeface="Calibri" panose="020F0502020204030204" pitchFamily="34" charset="0"/>
              </a:rPr>
              <a:t>P</a:t>
            </a:r>
            <a:r>
              <a:rPr lang="en-US" sz="800" dirty="0" smtClean="0">
                <a:latin typeface="Calibri" panose="020F0502020204030204" pitchFamily="34" charset="0"/>
                <a:cs typeface="Calibri" panose="020F0502020204030204" pitchFamily="34" charset="0"/>
              </a:rPr>
              <a:t>resent in Private Market from Series D Investments Onward </a:t>
            </a:r>
            <a:endParaRPr lang="en-US" sz="800" dirty="0">
              <a:latin typeface="Calibri" panose="020F0502020204030204" pitchFamily="34" charset="0"/>
              <a:cs typeface="Calibri" panose="020F0502020204030204" pitchFamily="34" charset="0"/>
            </a:endParaRPr>
          </a:p>
        </p:txBody>
      </p:sp>
      <p:sp>
        <p:nvSpPr>
          <p:cNvPr id="32" name="Text Box 25"/>
          <p:cNvSpPr txBox="1">
            <a:spLocks noChangeArrowheads="1"/>
          </p:cNvSpPr>
          <p:nvPr>
            <p:custDataLst>
              <p:tags r:id="rId21"/>
            </p:custDataLst>
          </p:nvPr>
        </p:nvSpPr>
        <p:spPr bwMode="auto">
          <a:xfrm>
            <a:off x="6242174" y="3019124"/>
            <a:ext cx="1383201" cy="507831"/>
          </a:xfrm>
          <a:prstGeom prst="rect">
            <a:avLst/>
          </a:prstGeom>
          <a:noFill/>
          <a:ln w="9525">
            <a:noFill/>
            <a:miter lim="800000"/>
            <a:headEnd/>
            <a:tailEnd/>
          </a:ln>
          <a:effectLst/>
        </p:spPr>
        <p:txBody>
          <a:bodyPr wrap="square">
            <a:spAutoFit/>
          </a:bodyPr>
          <a:lstStyle>
            <a:defPPr>
              <a:defRPr lang="en-US"/>
            </a:defPPr>
            <a:lvl1pPr algn="ctr">
              <a:spcBef>
                <a:spcPts val="200"/>
              </a:spcBef>
              <a:defRPr sz="2500" b="1" i="1">
                <a:solidFill>
                  <a:srgbClr val="001C5C"/>
                </a:solidFill>
              </a:defRPr>
            </a:lvl1pPr>
          </a:lstStyle>
          <a:p>
            <a:r>
              <a:rPr lang="en-US" sz="1100" dirty="0" smtClean="0">
                <a:solidFill>
                  <a:srgbClr val="012169"/>
                </a:solidFill>
                <a:latin typeface="Calibri" panose="020F0502020204030204" pitchFamily="34" charset="0"/>
                <a:cs typeface="Calibri" panose="020F0502020204030204" pitchFamily="34" charset="0"/>
              </a:rPr>
              <a:t>38% </a:t>
            </a:r>
            <a:r>
              <a:rPr lang="en-US" sz="800" dirty="0">
                <a:solidFill>
                  <a:srgbClr val="012169"/>
                </a:solidFill>
                <a:latin typeface="Calibri" panose="020F0502020204030204" pitchFamily="34" charset="0"/>
                <a:cs typeface="Calibri" panose="020F0502020204030204" pitchFamily="34" charset="0"/>
              </a:rPr>
              <a:t>Aggregate </a:t>
            </a:r>
            <a:r>
              <a:rPr lang="en-US" sz="800" dirty="0" smtClean="0">
                <a:solidFill>
                  <a:srgbClr val="012169"/>
                </a:solidFill>
                <a:latin typeface="Calibri" panose="020F0502020204030204" pitchFamily="34" charset="0"/>
                <a:cs typeface="Calibri" panose="020F0502020204030204" pitchFamily="34" charset="0"/>
              </a:rPr>
              <a:t>Return 2016 - Present </a:t>
            </a:r>
            <a:r>
              <a:rPr lang="en-US" sz="800" dirty="0">
                <a:solidFill>
                  <a:srgbClr val="012169"/>
                </a:solidFill>
                <a:latin typeface="Calibri" panose="020F0502020204030204" pitchFamily="34" charset="0"/>
                <a:cs typeface="Calibri" panose="020F0502020204030204" pitchFamily="34" charset="0"/>
              </a:rPr>
              <a:t>in </a:t>
            </a:r>
            <a:r>
              <a:rPr lang="en-US" sz="800" dirty="0" smtClean="0">
                <a:solidFill>
                  <a:srgbClr val="012169"/>
                </a:solidFill>
                <a:latin typeface="Calibri" panose="020F0502020204030204" pitchFamily="34" charset="0"/>
                <a:cs typeface="Calibri" panose="020F0502020204030204" pitchFamily="34" charset="0"/>
              </a:rPr>
              <a:t>Russell </a:t>
            </a:r>
            <a:r>
              <a:rPr lang="en-US" sz="800" dirty="0">
                <a:solidFill>
                  <a:srgbClr val="012169"/>
                </a:solidFill>
                <a:latin typeface="Calibri" panose="020F0502020204030204" pitchFamily="34" charset="0"/>
                <a:cs typeface="Calibri" panose="020F0502020204030204" pitchFamily="34" charset="0"/>
              </a:rPr>
              <a:t>2000 Growth Index</a:t>
            </a:r>
          </a:p>
        </p:txBody>
      </p:sp>
      <p:sp>
        <p:nvSpPr>
          <p:cNvPr id="33" name="Oval 32"/>
          <p:cNvSpPr/>
          <p:nvPr/>
        </p:nvSpPr>
        <p:spPr bwMode="auto">
          <a:xfrm>
            <a:off x="8552107" y="2467553"/>
            <a:ext cx="1021545" cy="1179849"/>
          </a:xfrm>
          <a:prstGeom prst="ellipse">
            <a:avLst/>
          </a:prstGeom>
          <a:noFill/>
          <a:ln w="19050" cap="flat" cmpd="sng" algn="ctr">
            <a:solidFill>
              <a:srgbClr val="A6A6A6"/>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34" name="Rectangle 33"/>
          <p:cNvSpPr/>
          <p:nvPr/>
        </p:nvSpPr>
        <p:spPr>
          <a:xfrm>
            <a:off x="8365637" y="3617037"/>
            <a:ext cx="1480525" cy="461665"/>
          </a:xfrm>
          <a:prstGeom prst="rect">
            <a:avLst/>
          </a:prstGeom>
        </p:spPr>
        <p:txBody>
          <a:bodyPr wrap="square">
            <a:spAutoFit/>
          </a:bodyPr>
          <a:lstStyle/>
          <a:p>
            <a:pPr algn="ctr"/>
            <a:r>
              <a:rPr lang="en-US" altLang="en-US" sz="800" b="1" i="1" dirty="0" smtClean="0">
                <a:solidFill>
                  <a:srgbClr val="012169"/>
                </a:solidFill>
                <a:latin typeface="Calibri" panose="020F0502020204030204" pitchFamily="34" charset="0"/>
                <a:ea typeface="ＭＳ Ｐゴシック"/>
                <a:cs typeface="Calibri" panose="020F0502020204030204" pitchFamily="34" charset="0"/>
              </a:rPr>
              <a:t>Are high returns attracting capital or is the large amount of capital driving returns?</a:t>
            </a:r>
            <a:endParaRPr lang="en-US" sz="800" i="1" dirty="0">
              <a:solidFill>
                <a:srgbClr val="012169"/>
              </a:solidFill>
              <a:latin typeface="Calibri" panose="020F0502020204030204" pitchFamily="34" charset="0"/>
              <a:cs typeface="Calibri" panose="020F0502020204030204" pitchFamily="34" charset="0"/>
            </a:endParaRPr>
          </a:p>
        </p:txBody>
      </p:sp>
      <p:sp>
        <p:nvSpPr>
          <p:cNvPr id="44" name="Rectangle 43"/>
          <p:cNvSpPr/>
          <p:nvPr/>
        </p:nvSpPr>
        <p:spPr bwMode="auto">
          <a:xfrm>
            <a:off x="3326657" y="5326824"/>
            <a:ext cx="1412031" cy="1638300"/>
          </a:xfrm>
          <a:prstGeom prst="rect">
            <a:avLst/>
          </a:prstGeom>
          <a:noFill/>
          <a:ln w="19050" cap="flat" cmpd="sng" algn="ctr">
            <a:solidFill>
              <a:srgbClr val="A6A6A6"/>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400" b="1" dirty="0">
              <a:solidFill>
                <a:srgbClr val="FFFFFF"/>
              </a:solidFill>
              <a:latin typeface="Calibri" panose="020F0502020204030204" pitchFamily="34" charset="0"/>
              <a:cs typeface="Calibri" pitchFamily="34" charset="0"/>
            </a:endParaRPr>
          </a:p>
        </p:txBody>
      </p:sp>
      <p:sp>
        <p:nvSpPr>
          <p:cNvPr id="45" name="TextBox 44"/>
          <p:cNvSpPr txBox="1"/>
          <p:nvPr/>
        </p:nvSpPr>
        <p:spPr>
          <a:xfrm>
            <a:off x="3263900" y="6268694"/>
            <a:ext cx="1544637" cy="215444"/>
          </a:xfrm>
          <a:prstGeom prst="rect">
            <a:avLst/>
          </a:prstGeom>
          <a:noFill/>
        </p:spPr>
        <p:txBody>
          <a:bodyPr wrap="square" rtlCol="0">
            <a:spAutoFit/>
          </a:bodyPr>
          <a:lstStyle/>
          <a:p>
            <a:pPr algn="ctr">
              <a:spcBef>
                <a:spcPts val="1560"/>
              </a:spcBef>
            </a:pPr>
            <a:r>
              <a:rPr lang="en-US" sz="800" b="1" i="1" dirty="0" smtClean="0">
                <a:solidFill>
                  <a:srgbClr val="7F7F7F"/>
                </a:solidFill>
                <a:latin typeface="Calibri" panose="020F0502020204030204" pitchFamily="34" charset="0"/>
                <a:cs typeface="Calibri" panose="020F0502020204030204" pitchFamily="34" charset="0"/>
              </a:rPr>
              <a:t>Strong private market dynamics</a:t>
            </a:r>
          </a:p>
        </p:txBody>
      </p:sp>
      <p:sp>
        <p:nvSpPr>
          <p:cNvPr id="46" name="Rectangle 45"/>
          <p:cNvSpPr/>
          <p:nvPr/>
        </p:nvSpPr>
        <p:spPr bwMode="auto">
          <a:xfrm>
            <a:off x="7890719" y="5283995"/>
            <a:ext cx="1412031" cy="1638300"/>
          </a:xfrm>
          <a:prstGeom prst="rect">
            <a:avLst/>
          </a:prstGeom>
          <a:noFill/>
          <a:ln w="19050" cap="flat" cmpd="sng" algn="ctr">
            <a:solidFill>
              <a:srgbClr val="A6A6A6"/>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400" b="1" dirty="0">
              <a:solidFill>
                <a:srgbClr val="FFFFFF"/>
              </a:solidFill>
              <a:latin typeface="Calibri" panose="020F0502020204030204" pitchFamily="34" charset="0"/>
              <a:cs typeface="Calibri" pitchFamily="34" charset="0"/>
            </a:endParaRPr>
          </a:p>
        </p:txBody>
      </p:sp>
      <p:sp>
        <p:nvSpPr>
          <p:cNvPr id="47" name="TextBox 46"/>
          <p:cNvSpPr txBox="1"/>
          <p:nvPr/>
        </p:nvSpPr>
        <p:spPr>
          <a:xfrm>
            <a:off x="7824415" y="5284953"/>
            <a:ext cx="1544637" cy="215444"/>
          </a:xfrm>
          <a:prstGeom prst="rect">
            <a:avLst/>
          </a:prstGeom>
          <a:noFill/>
        </p:spPr>
        <p:txBody>
          <a:bodyPr wrap="square" rtlCol="0">
            <a:spAutoFit/>
          </a:bodyPr>
          <a:lstStyle/>
          <a:p>
            <a:pPr algn="ctr">
              <a:spcBef>
                <a:spcPts val="1560"/>
              </a:spcBef>
            </a:pPr>
            <a:r>
              <a:rPr lang="en-US" sz="800" b="1" i="1" dirty="0" smtClean="0">
                <a:solidFill>
                  <a:srgbClr val="7F7F7F"/>
                </a:solidFill>
                <a:latin typeface="Calibri" panose="020F0502020204030204" pitchFamily="34" charset="0"/>
                <a:cs typeface="Calibri" panose="020F0502020204030204" pitchFamily="34" charset="0"/>
              </a:rPr>
              <a:t>Strong private market dynamics</a:t>
            </a:r>
          </a:p>
        </p:txBody>
      </p:sp>
      <p:sp>
        <p:nvSpPr>
          <p:cNvPr id="48" name="Text Box 25"/>
          <p:cNvSpPr txBox="1">
            <a:spLocks noChangeArrowheads="1"/>
          </p:cNvSpPr>
          <p:nvPr>
            <p:custDataLst>
              <p:tags r:id="rId22"/>
            </p:custDataLst>
          </p:nvPr>
        </p:nvSpPr>
        <p:spPr bwMode="auto">
          <a:xfrm>
            <a:off x="7995536" y="5567853"/>
            <a:ext cx="1202394" cy="338554"/>
          </a:xfrm>
          <a:prstGeom prst="rect">
            <a:avLst/>
          </a:prstGeom>
          <a:noFill/>
          <a:ln w="9525">
            <a:noFill/>
            <a:miter lim="800000"/>
            <a:headEnd/>
            <a:tailEnd/>
          </a:ln>
          <a:effectLst/>
        </p:spPr>
        <p:txBody>
          <a:bodyPr wrap="square">
            <a:spAutoFit/>
          </a:bodyPr>
          <a:lstStyle/>
          <a:p>
            <a:pPr algn="ctr">
              <a:spcBef>
                <a:spcPts val="200"/>
              </a:spcBef>
            </a:pPr>
            <a:r>
              <a:rPr lang="en-US" sz="800" b="1" dirty="0" smtClean="0">
                <a:solidFill>
                  <a:srgbClr val="012169"/>
                </a:solidFill>
                <a:latin typeface="Calibri" panose="020F0502020204030204" pitchFamily="34" charset="0"/>
                <a:cs typeface="Calibri" panose="020F0502020204030204" pitchFamily="34" charset="0"/>
              </a:rPr>
              <a:t>58% Increase from Previous Round</a:t>
            </a:r>
            <a:endParaRPr lang="en-US" sz="800" b="1" dirty="0">
              <a:solidFill>
                <a:srgbClr val="012169"/>
              </a:solidFill>
              <a:latin typeface="Calibri" panose="020F0502020204030204" pitchFamily="34" charset="0"/>
              <a:cs typeface="Calibri" panose="020F0502020204030204" pitchFamily="34" charset="0"/>
            </a:endParaRPr>
          </a:p>
        </p:txBody>
      </p:sp>
      <p:sp>
        <p:nvSpPr>
          <p:cNvPr id="49" name="Text Box 25"/>
          <p:cNvSpPr txBox="1">
            <a:spLocks noChangeArrowheads="1"/>
          </p:cNvSpPr>
          <p:nvPr>
            <p:custDataLst>
              <p:tags r:id="rId23"/>
            </p:custDataLst>
          </p:nvPr>
        </p:nvSpPr>
        <p:spPr bwMode="auto">
          <a:xfrm>
            <a:off x="3324653" y="5787708"/>
            <a:ext cx="1396482" cy="461665"/>
          </a:xfrm>
          <a:prstGeom prst="rect">
            <a:avLst/>
          </a:prstGeom>
          <a:noFill/>
          <a:ln w="9525">
            <a:noFill/>
            <a:miter lim="800000"/>
            <a:headEnd/>
            <a:tailEnd/>
          </a:ln>
          <a:effectLst/>
        </p:spPr>
        <p:txBody>
          <a:bodyPr wrap="square">
            <a:spAutoFit/>
          </a:bodyPr>
          <a:lstStyle/>
          <a:p>
            <a:pPr algn="ctr">
              <a:spcBef>
                <a:spcPts val="200"/>
              </a:spcBef>
            </a:pPr>
            <a:r>
              <a:rPr lang="en-US" sz="800" b="1" dirty="0" smtClean="0">
                <a:solidFill>
                  <a:srgbClr val="012169"/>
                </a:solidFill>
                <a:latin typeface="Calibri" panose="020F0502020204030204" pitchFamily="34" charset="0"/>
                <a:cs typeface="Calibri" panose="020F0502020204030204" pitchFamily="34" charset="0"/>
              </a:rPr>
              <a:t>86% Of All Rounds Were Higher  Valuation Than Previous Raise</a:t>
            </a:r>
            <a:endParaRPr lang="en-US" sz="800" b="1" dirty="0">
              <a:solidFill>
                <a:srgbClr val="012169"/>
              </a:solidFill>
              <a:latin typeface="Calibri" panose="020F0502020204030204" pitchFamily="34" charset="0"/>
              <a:cs typeface="Calibri" panose="020F0502020204030204" pitchFamily="34" charset="0"/>
            </a:endParaRPr>
          </a:p>
        </p:txBody>
      </p:sp>
      <p:sp>
        <p:nvSpPr>
          <p:cNvPr id="50" name="Topic Heading"/>
          <p:cNvSpPr txBox="1">
            <a:spLocks noChangeArrowheads="1"/>
          </p:cNvSpPr>
          <p:nvPr>
            <p:custDataLst>
              <p:tags r:id="rId24"/>
            </p:custDataLst>
          </p:nvPr>
        </p:nvSpPr>
        <p:spPr bwMode="auto">
          <a:xfrm>
            <a:off x="457198" y="4528254"/>
            <a:ext cx="6638546" cy="297517"/>
          </a:xfrm>
          <a:prstGeom prst="rect">
            <a:avLst/>
          </a:prstGeom>
          <a:noFill/>
          <a:ln w="12700">
            <a:noFill/>
            <a:prstDash val="dash"/>
            <a:miter lim="800000"/>
            <a:headEnd/>
            <a:tailEnd/>
          </a:ln>
          <a:effectLst/>
        </p:spPr>
        <p:txBody>
          <a:bodyPr wrap="square" lIns="0" tIns="50800" rIns="0" bIns="0">
            <a:spAutoFit/>
          </a:bodyPr>
          <a:lstStyle/>
          <a:p>
            <a:pPr eaLnBrk="1" hangingPunct="1"/>
            <a:r>
              <a:rPr lang="en-US" altLang="en-US" sz="1600" b="1" dirty="0" smtClean="0">
                <a:solidFill>
                  <a:srgbClr val="000000"/>
                </a:solidFill>
                <a:latin typeface="Calibri" panose="020F0502020204030204" pitchFamily="34" charset="0"/>
                <a:ea typeface="ＭＳ Ｐゴシック"/>
                <a:cs typeface="Calibri" pitchFamily="34" charset="0"/>
              </a:rPr>
              <a:t>Company Friendly Terms and Structure</a:t>
            </a:r>
            <a:endParaRPr lang="en-US" altLang="en-US" sz="1600" b="1" dirty="0">
              <a:solidFill>
                <a:srgbClr val="000000"/>
              </a:solidFill>
              <a:latin typeface="Calibri" panose="020F0502020204030204" pitchFamily="34" charset="0"/>
              <a:ea typeface="ＭＳ Ｐゴシック"/>
              <a:cs typeface="Calibri" pitchFamily="34" charset="0"/>
            </a:endParaRPr>
          </a:p>
        </p:txBody>
      </p:sp>
      <p:sp>
        <p:nvSpPr>
          <p:cNvPr id="51" name="Topic Heading"/>
          <p:cNvSpPr txBox="1">
            <a:spLocks noChangeArrowheads="1"/>
          </p:cNvSpPr>
          <p:nvPr>
            <p:custDataLst>
              <p:tags r:id="rId25"/>
            </p:custDataLst>
          </p:nvPr>
        </p:nvSpPr>
        <p:spPr bwMode="auto">
          <a:xfrm>
            <a:off x="342900" y="1688736"/>
            <a:ext cx="4255490" cy="297517"/>
          </a:xfrm>
          <a:prstGeom prst="rect">
            <a:avLst/>
          </a:prstGeom>
          <a:noFill/>
          <a:ln w="12700">
            <a:noFill/>
            <a:prstDash val="dash"/>
            <a:miter lim="800000"/>
            <a:headEnd/>
            <a:tailEnd/>
          </a:ln>
          <a:effectLst/>
        </p:spPr>
        <p:txBody>
          <a:bodyPr wrap="square" lIns="0" tIns="50800" rIns="0" bIns="0">
            <a:spAutoFit/>
          </a:bodyPr>
          <a:lstStyle/>
          <a:p>
            <a:pPr eaLnBrk="1" hangingPunct="1"/>
            <a:r>
              <a:rPr lang="en-US" altLang="en-US" sz="1600" b="1" dirty="0" smtClean="0">
                <a:solidFill>
                  <a:srgbClr val="000000"/>
                </a:solidFill>
                <a:latin typeface="Calibri" panose="020F0502020204030204" pitchFamily="34" charset="0"/>
                <a:ea typeface="ＭＳ Ｐゴシック"/>
                <a:cs typeface="Calibri" pitchFamily="34" charset="0"/>
              </a:rPr>
              <a:t>Higher Valuations </a:t>
            </a:r>
            <a:endParaRPr lang="en-US" altLang="en-US" sz="1600" b="1" dirty="0">
              <a:solidFill>
                <a:srgbClr val="000000"/>
              </a:solidFill>
              <a:latin typeface="Calibri" panose="020F0502020204030204" pitchFamily="34" charset="0"/>
              <a:ea typeface="ＭＳ Ｐゴシック"/>
              <a:cs typeface="Calibri" pitchFamily="34" charset="0"/>
            </a:endParaRPr>
          </a:p>
        </p:txBody>
      </p:sp>
      <p:sp>
        <p:nvSpPr>
          <p:cNvPr id="52" name="Topic Heading"/>
          <p:cNvSpPr txBox="1">
            <a:spLocks noChangeArrowheads="1"/>
          </p:cNvSpPr>
          <p:nvPr>
            <p:custDataLst>
              <p:tags r:id="rId26"/>
            </p:custDataLst>
          </p:nvPr>
        </p:nvSpPr>
        <p:spPr bwMode="auto">
          <a:xfrm>
            <a:off x="5022850" y="1688736"/>
            <a:ext cx="4679949" cy="297517"/>
          </a:xfrm>
          <a:prstGeom prst="rect">
            <a:avLst/>
          </a:prstGeom>
          <a:noFill/>
          <a:ln w="12700">
            <a:noFill/>
            <a:prstDash val="dash"/>
            <a:miter lim="800000"/>
            <a:headEnd/>
            <a:tailEnd/>
          </a:ln>
          <a:effectLst/>
        </p:spPr>
        <p:txBody>
          <a:bodyPr wrap="square" lIns="0" tIns="50800" rIns="0" bIns="0">
            <a:spAutoFit/>
          </a:bodyPr>
          <a:lstStyle/>
          <a:p>
            <a:pPr eaLnBrk="1" hangingPunct="1"/>
            <a:r>
              <a:rPr lang="en-US" altLang="en-US" sz="1600" b="1" dirty="0" smtClean="0">
                <a:solidFill>
                  <a:srgbClr val="000000"/>
                </a:solidFill>
                <a:latin typeface="Calibri" panose="020F0502020204030204" pitchFamily="34" charset="0"/>
                <a:ea typeface="ＭＳ Ｐゴシック"/>
                <a:cs typeface="Calibri" pitchFamily="34" charset="0"/>
              </a:rPr>
              <a:t>Outperformance of Public Equity Markets</a:t>
            </a:r>
            <a:endParaRPr lang="en-US" altLang="en-US" sz="1600" b="1" dirty="0">
              <a:solidFill>
                <a:srgbClr val="000000"/>
              </a:solidFill>
              <a:latin typeface="Calibri" panose="020F0502020204030204" pitchFamily="34" charset="0"/>
              <a:ea typeface="ＭＳ Ｐゴシック"/>
              <a:cs typeface="Calibri" pitchFamily="34" charset="0"/>
            </a:endParaRPr>
          </a:p>
        </p:txBody>
      </p:sp>
      <p:sp>
        <p:nvSpPr>
          <p:cNvPr id="37" name="Strap Box (L)"/>
          <p:cNvSpPr>
            <a:spLocks noChangeArrowheads="1"/>
          </p:cNvSpPr>
          <p:nvPr>
            <p:custDataLst>
              <p:tags r:id="rId27"/>
            </p:custDataLst>
          </p:nvPr>
        </p:nvSpPr>
        <p:spPr bwMode="auto">
          <a:xfrm>
            <a:off x="407670" y="1090569"/>
            <a:ext cx="9243060" cy="467150"/>
          </a:xfrm>
          <a:prstGeom prst="rect">
            <a:avLst/>
          </a:prstGeom>
          <a:solidFill>
            <a:srgbClr val="D1C9C0"/>
          </a:solidFill>
          <a:ln w="12700">
            <a:noFill/>
          </a:ln>
          <a:effectLst/>
          <a:extLst>
            <a:ext uri="{91240B29-F687-4F45-9708-019B960494DF}">
              <a14:hiddenLine xmlns:a14="http://schemas.microsoft.com/office/drawing/2010/main" w="12700" cap="flat" cmpd="sng" algn="ctr">
                <a:solidFill>
                  <a:srgbClr val="000000">
                    <a:alpha val="0"/>
                  </a:srgbClr>
                </a:solidFill>
                <a:prstDash val="solid"/>
                <a:round/>
                <a:headEnd type="none" w="med" len="med"/>
                <a:tailEnd type="none" w="med" len="med"/>
              </a14:hiddenLine>
            </a:ext>
          </a:extLst>
        </p:spPr>
        <p:txBody>
          <a:bodyPr wrap="none" lIns="91408" tIns="45704" rIns="91408" bIns="45704" rtlCol="0" anchor="ctr">
            <a:noAutofit/>
          </a:bodyPr>
          <a:lstStyle/>
          <a:p>
            <a:pPr indent="-282575" algn="ctr">
              <a:tabLst>
                <a:tab pos="282575" algn="l"/>
              </a:tabLst>
            </a:pPr>
            <a:r>
              <a:rPr lang="en-US" sz="1400" b="1" i="1" dirty="0">
                <a:solidFill>
                  <a:srgbClr val="000000"/>
                </a:solidFill>
                <a:latin typeface="Calibri" panose="020F0502020204030204" pitchFamily="34" charset="0"/>
                <a:cs typeface="Calibri" panose="020F0502020204030204" pitchFamily="34" charset="0"/>
              </a:rPr>
              <a:t>Though private markets are open, and investors are still amenable to company friendly terms, </a:t>
            </a:r>
            <a:r>
              <a:rPr lang="en-US" sz="1400" b="1" i="1" dirty="0" smtClean="0">
                <a:solidFill>
                  <a:srgbClr val="000000"/>
                </a:solidFill>
                <a:latin typeface="Calibri" panose="020F0502020204030204" pitchFamily="34" charset="0"/>
                <a:cs typeface="Calibri" panose="020F0502020204030204" pitchFamily="34" charset="0"/>
              </a:rPr>
              <a:t>the recent </a:t>
            </a:r>
          </a:p>
          <a:p>
            <a:pPr indent="-282575" algn="ctr">
              <a:tabLst>
                <a:tab pos="282575" algn="l"/>
              </a:tabLst>
            </a:pPr>
            <a:r>
              <a:rPr lang="en-US" sz="1400" b="1" i="1" dirty="0" smtClean="0">
                <a:solidFill>
                  <a:srgbClr val="000000"/>
                </a:solidFill>
                <a:latin typeface="Calibri" panose="020F0502020204030204" pitchFamily="34" charset="0"/>
                <a:cs typeface="Calibri" panose="020F0502020204030204" pitchFamily="34" charset="0"/>
              </a:rPr>
              <a:t>introduction </a:t>
            </a:r>
            <a:r>
              <a:rPr lang="en-US" sz="1400" b="1" i="1" dirty="0">
                <a:solidFill>
                  <a:srgbClr val="000000"/>
                </a:solidFill>
                <a:latin typeface="Calibri" panose="020F0502020204030204" pitchFamily="34" charset="0"/>
                <a:cs typeface="Calibri" panose="020F0502020204030204" pitchFamily="34" charset="0"/>
              </a:rPr>
              <a:t>of volatility to the market </a:t>
            </a:r>
            <a:r>
              <a:rPr lang="en-US" sz="1400" b="1" i="1" dirty="0" smtClean="0">
                <a:solidFill>
                  <a:srgbClr val="000000"/>
                </a:solidFill>
                <a:latin typeface="Calibri" panose="020F0502020204030204" pitchFamily="34" charset="0"/>
                <a:cs typeface="Calibri" panose="020F0502020204030204" pitchFamily="34" charset="0"/>
              </a:rPr>
              <a:t>has </a:t>
            </a:r>
            <a:r>
              <a:rPr lang="en-US" sz="1400" b="1" i="1" dirty="0">
                <a:solidFill>
                  <a:srgbClr val="000000"/>
                </a:solidFill>
                <a:latin typeface="Calibri" panose="020F0502020204030204" pitchFamily="34" charset="0"/>
                <a:cs typeface="Calibri" panose="020F0502020204030204" pitchFamily="34" charset="0"/>
              </a:rPr>
              <a:t>made investors much more selective in opportunities they choose to pursue</a:t>
            </a:r>
          </a:p>
        </p:txBody>
      </p:sp>
    </p:spTree>
    <p:custDataLst>
      <p:tags r:id="rId1"/>
    </p:custDataLst>
    <p:extLst>
      <p:ext uri="{BB962C8B-B14F-4D97-AF65-F5344CB8AC3E}">
        <p14:creationId xmlns:p14="http://schemas.microsoft.com/office/powerpoint/2010/main" val="370554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b="0" smtClean="0">
                <a:latin typeface="Calibri" panose="020F0502020204030204" pitchFamily="34" charset="0"/>
              </a:rPr>
              <a:t>Value Proposition for Clients</a:t>
            </a:r>
            <a:endParaRPr lang="en-US" b="0" dirty="0">
              <a:latin typeface="Calibri" panose="020F0502020204030204" pitchFamily="34" charset="0"/>
            </a:endParaRPr>
          </a:p>
        </p:txBody>
      </p:sp>
      <p:sp>
        <p:nvSpPr>
          <p:cNvPr id="3092" name="Line 3"/>
          <p:cNvSpPr>
            <a:spLocks noChangeShapeType="1"/>
          </p:cNvSpPr>
          <p:nvPr>
            <p:custDataLst>
              <p:tags r:id="rId3"/>
            </p:custDataLst>
          </p:nvPr>
        </p:nvSpPr>
        <p:spPr bwMode="auto">
          <a:xfrm>
            <a:off x="3443287" y="484188"/>
            <a:ext cx="0" cy="0"/>
          </a:xfrm>
          <a:prstGeom prst="line">
            <a:avLst/>
          </a:prstGeom>
          <a:noFill/>
          <a:ln w="25400">
            <a:noFill/>
            <a:round/>
            <a:headEnd/>
            <a:tailEnd/>
          </a:ln>
        </p:spPr>
        <p:txBody>
          <a:bodyPr wrap="none" anchor="ctr">
            <a:spAutoFit/>
          </a:bodyPr>
          <a:lstStyle/>
          <a:p>
            <a:endParaRPr lang="en-US" dirty="0">
              <a:latin typeface="Calibri" panose="020F0502020204030204" pitchFamily="34" charset="0"/>
            </a:endParaRPr>
          </a:p>
        </p:txBody>
      </p:sp>
      <p:sp>
        <p:nvSpPr>
          <p:cNvPr id="53" name="Main Heading"/>
          <p:cNvSpPr>
            <a:spLocks noChangeArrowheads="1"/>
          </p:cNvSpPr>
          <p:nvPr>
            <p:custDataLst>
              <p:tags r:id="rId4"/>
            </p:custDataLst>
          </p:nvPr>
        </p:nvSpPr>
        <p:spPr bwMode="gray">
          <a:xfrm>
            <a:off x="356615" y="502919"/>
            <a:ext cx="7772400" cy="296863"/>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Value Proposition for Clients</a:t>
            </a:r>
          </a:p>
        </p:txBody>
      </p:sp>
      <p:sp>
        <p:nvSpPr>
          <p:cNvPr id="3" name="TextBox 2"/>
          <p:cNvSpPr txBox="1"/>
          <p:nvPr>
            <p:custDataLst>
              <p:tags r:id="rId5"/>
            </p:custDataLst>
          </p:nvPr>
        </p:nvSpPr>
        <p:spPr>
          <a:xfrm>
            <a:off x="356616" y="7315200"/>
            <a:ext cx="254000" cy="153888"/>
          </a:xfrm>
          <a:prstGeom prst="rect">
            <a:avLst/>
          </a:prstGeom>
          <a:noFill/>
        </p:spPr>
        <p:txBody>
          <a:bodyPr vert="horz" lIns="0" tIns="0" rIns="0" bIns="0" rtlCol="0" anchorCtr="0">
            <a:spAutoFit/>
          </a:bodyPr>
          <a:lstStyle/>
          <a:p>
            <a:r>
              <a:rPr lang="en-US" sz="1000" b="0" dirty="0" smtClean="0">
                <a:solidFill>
                  <a:srgbClr val="000000"/>
                </a:solidFill>
              </a:rPr>
              <a:t>3</a:t>
            </a:r>
            <a:endParaRPr lang="en-US" sz="1000" b="0" dirty="0">
              <a:solidFill>
                <a:srgbClr val="000000"/>
              </a:solidFill>
            </a:endParaRPr>
          </a:p>
        </p:txBody>
      </p:sp>
      <p:grpSp>
        <p:nvGrpSpPr>
          <p:cNvPr id="128" name="Group 127"/>
          <p:cNvGrpSpPr/>
          <p:nvPr/>
        </p:nvGrpSpPr>
        <p:grpSpPr>
          <a:xfrm>
            <a:off x="457200" y="1791612"/>
            <a:ext cx="8974138" cy="3008988"/>
            <a:chOff x="457200" y="1791612"/>
            <a:chExt cx="8974138" cy="3008988"/>
          </a:xfrm>
        </p:grpSpPr>
        <p:grpSp>
          <p:nvGrpSpPr>
            <p:cNvPr id="129" name="Group 128"/>
            <p:cNvGrpSpPr/>
            <p:nvPr/>
          </p:nvGrpSpPr>
          <p:grpSpPr>
            <a:xfrm>
              <a:off x="457200" y="1791612"/>
              <a:ext cx="8974138" cy="3008988"/>
              <a:chOff x="457200" y="3581399"/>
              <a:chExt cx="8974138" cy="3008988"/>
            </a:xfrm>
          </p:grpSpPr>
          <p:sp>
            <p:nvSpPr>
              <p:cNvPr id="131" name="Rectangle 130"/>
              <p:cNvSpPr/>
              <p:nvPr/>
            </p:nvSpPr>
            <p:spPr bwMode="auto">
              <a:xfrm>
                <a:off x="3811569" y="3581399"/>
                <a:ext cx="1939802" cy="3008987"/>
              </a:xfrm>
              <a:prstGeom prst="rect">
                <a:avLst/>
              </a:prstGeom>
              <a:noFill/>
              <a:ln w="19050" cap="flat" cmpd="sng" algn="ctr">
                <a:solidFill>
                  <a:srgbClr val="0052C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mj-lt"/>
                  <a:cs typeface="Calibri" pitchFamily="34" charset="0"/>
                </a:endParaRPr>
              </a:p>
            </p:txBody>
          </p:sp>
          <p:sp>
            <p:nvSpPr>
              <p:cNvPr id="132" name="AutoShape 3"/>
              <p:cNvSpPr>
                <a:spLocks noChangeAspect="1" noChangeArrowheads="1" noTextEdit="1"/>
              </p:cNvSpPr>
              <p:nvPr/>
            </p:nvSpPr>
            <p:spPr bwMode="auto">
              <a:xfrm>
                <a:off x="457200" y="3733800"/>
                <a:ext cx="8974138" cy="232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Rectangle 5"/>
              <p:cNvSpPr>
                <a:spLocks noChangeArrowheads="1"/>
              </p:cNvSpPr>
              <p:nvPr/>
            </p:nvSpPr>
            <p:spPr bwMode="auto">
              <a:xfrm>
                <a:off x="3935413" y="4156075"/>
                <a:ext cx="1743075" cy="95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Rectangle 6"/>
              <p:cNvSpPr>
                <a:spLocks noChangeArrowheads="1"/>
              </p:cNvSpPr>
              <p:nvPr/>
            </p:nvSpPr>
            <p:spPr bwMode="auto">
              <a:xfrm>
                <a:off x="3935413" y="4156075"/>
                <a:ext cx="1743075" cy="9525"/>
              </a:xfrm>
              <a:prstGeom prst="rect">
                <a:avLst/>
              </a:prstGeom>
              <a:solidFill>
                <a:srgbClr val="D1C9C0"/>
              </a:solidFill>
              <a:ln w="0">
                <a:solidFill>
                  <a:srgbClr val="D1C9C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sz="1400"/>
              </a:p>
            </p:txBody>
          </p:sp>
          <p:sp>
            <p:nvSpPr>
              <p:cNvPr id="135" name="Rectangle 7"/>
              <p:cNvSpPr>
                <a:spLocks noChangeArrowheads="1"/>
              </p:cNvSpPr>
              <p:nvPr/>
            </p:nvSpPr>
            <p:spPr bwMode="auto">
              <a:xfrm>
                <a:off x="8164706" y="3694787"/>
                <a:ext cx="780663"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Boutique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8"/>
              <p:cNvSpPr>
                <a:spLocks noChangeArrowheads="1"/>
              </p:cNvSpPr>
              <p:nvPr/>
            </p:nvSpPr>
            <p:spPr bwMode="auto">
              <a:xfrm>
                <a:off x="8358188" y="3944938"/>
                <a:ext cx="46647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Firms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Rectangle 10"/>
              <p:cNvSpPr>
                <a:spLocks noChangeArrowheads="1"/>
              </p:cNvSpPr>
              <p:nvPr/>
            </p:nvSpPr>
            <p:spPr bwMode="auto">
              <a:xfrm>
                <a:off x="5826125" y="4156075"/>
                <a:ext cx="1743075" cy="9525"/>
              </a:xfrm>
              <a:prstGeom prst="rect">
                <a:avLst/>
              </a:prstGeom>
              <a:solidFill>
                <a:srgbClr val="D1C9C0"/>
              </a:solidFill>
              <a:ln w="0">
                <a:solidFill>
                  <a:srgbClr val="D1C9C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sz="1400"/>
              </a:p>
            </p:txBody>
          </p:sp>
          <p:sp>
            <p:nvSpPr>
              <p:cNvPr id="138" name="Rectangle 11"/>
              <p:cNvSpPr>
                <a:spLocks noChangeArrowheads="1"/>
              </p:cNvSpPr>
              <p:nvPr/>
            </p:nvSpPr>
            <p:spPr bwMode="auto">
              <a:xfrm>
                <a:off x="6449196" y="3694787"/>
                <a:ext cx="49693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Other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2"/>
              <p:cNvSpPr>
                <a:spLocks noChangeArrowheads="1"/>
              </p:cNvSpPr>
              <p:nvPr/>
            </p:nvSpPr>
            <p:spPr bwMode="auto">
              <a:xfrm>
                <a:off x="5770421" y="3937000"/>
                <a:ext cx="185448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“Bulge Bracket” Firms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Rectangle 13"/>
              <p:cNvSpPr>
                <a:spLocks noChangeArrowheads="1"/>
              </p:cNvSpPr>
              <p:nvPr/>
            </p:nvSpPr>
            <p:spPr bwMode="auto">
              <a:xfrm>
                <a:off x="7678738" y="4156075"/>
                <a:ext cx="1752600" cy="95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1" name="Rectangle 14"/>
              <p:cNvSpPr>
                <a:spLocks noChangeArrowheads="1"/>
              </p:cNvSpPr>
              <p:nvPr/>
            </p:nvSpPr>
            <p:spPr bwMode="auto">
              <a:xfrm>
                <a:off x="7678738" y="4156075"/>
                <a:ext cx="1752600" cy="9525"/>
              </a:xfrm>
              <a:prstGeom prst="rect">
                <a:avLst/>
              </a:prstGeom>
              <a:solidFill>
                <a:srgbClr val="D1C9C0"/>
              </a:solidFill>
              <a:ln w="0">
                <a:solidFill>
                  <a:srgbClr val="D1C9C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sz="1400"/>
              </a:p>
            </p:txBody>
          </p:sp>
          <p:sp>
            <p:nvSpPr>
              <p:cNvPr id="142" name="Rectangle 15"/>
              <p:cNvSpPr>
                <a:spLocks noChangeArrowheads="1"/>
              </p:cNvSpPr>
              <p:nvPr/>
            </p:nvSpPr>
            <p:spPr bwMode="auto">
              <a:xfrm>
                <a:off x="558800" y="4359275"/>
                <a:ext cx="292676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Dedicated Middle Market Professionals</a:t>
                </a:r>
                <a:endParaRPr kumimoji="0" lang="en-US" sz="2000" i="0" u="none" strike="noStrike" cap="none" normalizeH="0" baseline="0" dirty="0" smtClean="0">
                  <a:ln>
                    <a:noFill/>
                  </a:ln>
                  <a:solidFill>
                    <a:schemeClr val="tx1"/>
                  </a:solidFill>
                  <a:effectLst/>
                  <a:cs typeface="Arial" pitchFamily="34" charset="0"/>
                </a:endParaRPr>
              </a:p>
            </p:txBody>
          </p:sp>
          <p:sp>
            <p:nvSpPr>
              <p:cNvPr id="143" name="Rectangle 16"/>
              <p:cNvSpPr>
                <a:spLocks noChangeArrowheads="1"/>
              </p:cNvSpPr>
              <p:nvPr/>
            </p:nvSpPr>
            <p:spPr bwMode="auto">
              <a:xfrm>
                <a:off x="4725998" y="4386263"/>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44" name="Rectangle 17"/>
              <p:cNvSpPr>
                <a:spLocks noChangeArrowheads="1"/>
              </p:cNvSpPr>
              <p:nvPr/>
            </p:nvSpPr>
            <p:spPr bwMode="auto">
              <a:xfrm>
                <a:off x="8474086" y="4359275"/>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45" name="Rectangle 18"/>
              <p:cNvSpPr>
                <a:spLocks noChangeArrowheads="1"/>
              </p:cNvSpPr>
              <p:nvPr/>
            </p:nvSpPr>
            <p:spPr bwMode="auto">
              <a:xfrm>
                <a:off x="574552" y="4716463"/>
                <a:ext cx="22281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“In</a:t>
                </a:r>
                <a:endParaRPr kumimoji="0" lang="en-US" sz="2000" i="0" u="none" strike="noStrike" cap="none" normalizeH="0" baseline="0" dirty="0" smtClean="0">
                  <a:ln>
                    <a:noFill/>
                  </a:ln>
                  <a:solidFill>
                    <a:schemeClr val="tx1"/>
                  </a:solidFill>
                  <a:effectLst/>
                  <a:cs typeface="Arial" pitchFamily="34" charset="0"/>
                </a:endParaRPr>
              </a:p>
            </p:txBody>
          </p:sp>
          <p:sp>
            <p:nvSpPr>
              <p:cNvPr id="146" name="Rectangle 19"/>
              <p:cNvSpPr>
                <a:spLocks noChangeArrowheads="1"/>
              </p:cNvSpPr>
              <p:nvPr/>
            </p:nvSpPr>
            <p:spPr bwMode="auto">
              <a:xfrm>
                <a:off x="723900" y="4716463"/>
                <a:ext cx="6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Rectangle 20"/>
              <p:cNvSpPr>
                <a:spLocks noChangeArrowheads="1"/>
              </p:cNvSpPr>
              <p:nvPr/>
            </p:nvSpPr>
            <p:spPr bwMode="auto">
              <a:xfrm>
                <a:off x="818334" y="4716463"/>
                <a:ext cx="24846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the</a:t>
                </a:r>
                <a:endParaRPr kumimoji="0" lang="en-US" sz="2000" i="0" u="none" strike="noStrike" cap="none" normalizeH="0" baseline="0" dirty="0" smtClean="0">
                  <a:ln>
                    <a:noFill/>
                  </a:ln>
                  <a:solidFill>
                    <a:schemeClr val="tx1"/>
                  </a:solidFill>
                  <a:effectLst/>
                  <a:cs typeface="Arial" pitchFamily="34" charset="0"/>
                </a:endParaRPr>
              </a:p>
            </p:txBody>
          </p:sp>
          <p:sp>
            <p:nvSpPr>
              <p:cNvPr id="148" name="Rectangle 21"/>
              <p:cNvSpPr>
                <a:spLocks noChangeArrowheads="1"/>
              </p:cNvSpPr>
              <p:nvPr/>
            </p:nvSpPr>
            <p:spPr bwMode="auto">
              <a:xfrm>
                <a:off x="979488" y="4716463"/>
                <a:ext cx="5450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pitchFamily="34" charset="0"/>
                  </a:rPr>
                  <a:t>-</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49" name="Rectangle 22"/>
              <p:cNvSpPr>
                <a:spLocks noChangeArrowheads="1"/>
              </p:cNvSpPr>
              <p:nvPr/>
            </p:nvSpPr>
            <p:spPr bwMode="auto">
              <a:xfrm>
                <a:off x="1108728" y="4725988"/>
                <a:ext cx="14820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Market</a:t>
                </a:r>
                <a:r>
                  <a:rPr kumimoji="0" lang="en-US" sz="1400" b="0" i="0" u="none" strike="noStrike" cap="none" normalizeH="0" baseline="0" dirty="0" smtClean="0">
                    <a:ln>
                      <a:noFill/>
                    </a:ln>
                    <a:solidFill>
                      <a:srgbClr val="000000"/>
                    </a:solidFill>
                    <a:effectLst/>
                    <a:latin typeface="Calibri" pitchFamily="34" charset="0"/>
                    <a:cs typeface="Arial" pitchFamily="34" charset="0"/>
                  </a:rPr>
                  <a:t>” </a:t>
                </a:r>
                <a:r>
                  <a:rPr kumimoji="0" lang="en-US" sz="1400" i="0" u="none" strike="noStrike" cap="none" normalizeH="0" baseline="0" dirty="0" smtClean="0">
                    <a:ln>
                      <a:noFill/>
                    </a:ln>
                    <a:solidFill>
                      <a:srgbClr val="000000"/>
                    </a:solidFill>
                    <a:effectLst/>
                    <a:latin typeface="Calibri" pitchFamily="34" charset="0"/>
                    <a:cs typeface="Arial" pitchFamily="34" charset="0"/>
                  </a:rPr>
                  <a:t>Knowledge</a:t>
                </a:r>
                <a:endParaRPr kumimoji="0" lang="en-US" sz="2000" i="0" u="none" strike="noStrike" cap="none" normalizeH="0" baseline="0" dirty="0" smtClean="0">
                  <a:ln>
                    <a:noFill/>
                  </a:ln>
                  <a:solidFill>
                    <a:schemeClr val="tx1"/>
                  </a:solidFill>
                  <a:effectLst/>
                  <a:cs typeface="Arial" pitchFamily="34" charset="0"/>
                </a:endParaRPr>
              </a:p>
            </p:txBody>
          </p:sp>
          <p:sp>
            <p:nvSpPr>
              <p:cNvPr id="150" name="Rectangle 23"/>
              <p:cNvSpPr>
                <a:spLocks noChangeArrowheads="1"/>
              </p:cNvSpPr>
              <p:nvPr/>
            </p:nvSpPr>
            <p:spPr bwMode="auto">
              <a:xfrm>
                <a:off x="4725998" y="4735513"/>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51" name="Rectangle 24"/>
              <p:cNvSpPr>
                <a:spLocks noChangeArrowheads="1"/>
              </p:cNvSpPr>
              <p:nvPr/>
            </p:nvSpPr>
            <p:spPr bwMode="auto">
              <a:xfrm>
                <a:off x="6616710" y="4735513"/>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52" name="Rectangle 25"/>
              <p:cNvSpPr>
                <a:spLocks noChangeArrowheads="1"/>
              </p:cNvSpPr>
              <p:nvPr/>
            </p:nvSpPr>
            <p:spPr bwMode="auto">
              <a:xfrm>
                <a:off x="558800" y="5084763"/>
                <a:ext cx="2313326"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Global Access to “A list” buyers</a:t>
                </a:r>
                <a:endParaRPr kumimoji="0" lang="en-US" sz="2000" i="0" u="none" strike="noStrike" cap="none" normalizeH="0" baseline="0" dirty="0" smtClean="0">
                  <a:ln>
                    <a:noFill/>
                  </a:ln>
                  <a:solidFill>
                    <a:schemeClr val="tx1"/>
                  </a:solidFill>
                  <a:effectLst/>
                  <a:cs typeface="Arial" pitchFamily="34" charset="0"/>
                </a:endParaRPr>
              </a:p>
            </p:txBody>
          </p:sp>
          <p:sp>
            <p:nvSpPr>
              <p:cNvPr id="153" name="Rectangle 26"/>
              <p:cNvSpPr>
                <a:spLocks noChangeArrowheads="1"/>
              </p:cNvSpPr>
              <p:nvPr/>
            </p:nvSpPr>
            <p:spPr bwMode="auto">
              <a:xfrm>
                <a:off x="4725998" y="5084763"/>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54" name="Rectangle 27"/>
              <p:cNvSpPr>
                <a:spLocks noChangeArrowheads="1"/>
              </p:cNvSpPr>
              <p:nvPr/>
            </p:nvSpPr>
            <p:spPr bwMode="auto">
              <a:xfrm>
                <a:off x="6616710" y="5084763"/>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55" name="Rectangle 28"/>
              <p:cNvSpPr>
                <a:spLocks noChangeArrowheads="1"/>
              </p:cNvSpPr>
              <p:nvPr/>
            </p:nvSpPr>
            <p:spPr bwMode="auto">
              <a:xfrm>
                <a:off x="558800" y="5453063"/>
                <a:ext cx="164666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Senior Level Attention</a:t>
                </a:r>
                <a:endParaRPr kumimoji="0" lang="en-US" sz="2000" i="0" u="none" strike="noStrike" cap="none" normalizeH="0" baseline="0" dirty="0" smtClean="0">
                  <a:ln>
                    <a:noFill/>
                  </a:ln>
                  <a:solidFill>
                    <a:schemeClr val="tx1"/>
                  </a:solidFill>
                  <a:effectLst/>
                  <a:cs typeface="Arial" pitchFamily="34" charset="0"/>
                </a:endParaRPr>
              </a:p>
            </p:txBody>
          </p:sp>
          <p:sp>
            <p:nvSpPr>
              <p:cNvPr id="156" name="Rectangle 29"/>
              <p:cNvSpPr>
                <a:spLocks noChangeArrowheads="1"/>
              </p:cNvSpPr>
              <p:nvPr/>
            </p:nvSpPr>
            <p:spPr bwMode="auto">
              <a:xfrm>
                <a:off x="4725998" y="5462588"/>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57" name="Rectangle 30"/>
              <p:cNvSpPr>
                <a:spLocks noChangeArrowheads="1"/>
              </p:cNvSpPr>
              <p:nvPr/>
            </p:nvSpPr>
            <p:spPr bwMode="auto">
              <a:xfrm>
                <a:off x="8474086" y="5462588"/>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Wingdings" pitchFamily="2" charset="2"/>
                    <a:cs typeface="Arial" pitchFamily="34" charset="0"/>
                  </a:rPr>
                  <a:t>ü</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8" name="Rectangle 31"/>
              <p:cNvSpPr>
                <a:spLocks noChangeArrowheads="1"/>
              </p:cNvSpPr>
              <p:nvPr/>
            </p:nvSpPr>
            <p:spPr bwMode="auto">
              <a:xfrm>
                <a:off x="558800" y="5810250"/>
                <a:ext cx="242649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Integrated Financing Capabilities</a:t>
                </a:r>
                <a:endParaRPr kumimoji="0" lang="en-US" sz="2000" i="0" u="none" strike="noStrike" cap="none" normalizeH="0" baseline="0" dirty="0" smtClean="0">
                  <a:ln>
                    <a:noFill/>
                  </a:ln>
                  <a:solidFill>
                    <a:schemeClr val="tx1"/>
                  </a:solidFill>
                  <a:effectLst/>
                  <a:cs typeface="Arial" pitchFamily="34" charset="0"/>
                </a:endParaRPr>
              </a:p>
            </p:txBody>
          </p:sp>
          <p:sp>
            <p:nvSpPr>
              <p:cNvPr id="159" name="Rectangle 32"/>
              <p:cNvSpPr>
                <a:spLocks noChangeArrowheads="1"/>
              </p:cNvSpPr>
              <p:nvPr/>
            </p:nvSpPr>
            <p:spPr bwMode="auto">
              <a:xfrm>
                <a:off x="4725998" y="5792788"/>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60" name="Rectangle 33"/>
              <p:cNvSpPr>
                <a:spLocks noChangeArrowheads="1"/>
              </p:cNvSpPr>
              <p:nvPr/>
            </p:nvSpPr>
            <p:spPr bwMode="auto">
              <a:xfrm>
                <a:off x="6616710" y="5773738"/>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pic>
            <p:nvPicPr>
              <p:cNvPr id="161" name="Picture 34"/>
              <p:cNvPicPr>
                <a:picLocks noChangeAspect="1" noChangeArrowheads="1"/>
              </p:cNvPicPr>
              <p:nvPr/>
            </p:nvPicPr>
            <p:blipFill>
              <a:blip r:embed="rId9" cstate="print"/>
              <a:srcRect/>
              <a:stretch>
                <a:fillRect/>
              </a:stretch>
            </p:blipFill>
            <p:spPr bwMode="auto">
              <a:xfrm>
                <a:off x="4146550" y="3743325"/>
                <a:ext cx="1476375" cy="376238"/>
              </a:xfrm>
              <a:prstGeom prst="rect">
                <a:avLst/>
              </a:prstGeom>
              <a:noFill/>
              <a:ln w="9525">
                <a:noFill/>
                <a:miter lim="800000"/>
                <a:headEnd/>
                <a:tailEnd/>
              </a:ln>
            </p:spPr>
          </p:pic>
          <p:sp>
            <p:nvSpPr>
              <p:cNvPr id="162" name="Freeform 36"/>
              <p:cNvSpPr>
                <a:spLocks/>
              </p:cNvSpPr>
              <p:nvPr/>
            </p:nvSpPr>
            <p:spPr bwMode="auto">
              <a:xfrm>
                <a:off x="558800" y="4625975"/>
                <a:ext cx="8853488" cy="26988"/>
              </a:xfrm>
              <a:custGeom>
                <a:avLst/>
                <a:gdLst/>
                <a:ahLst/>
                <a:cxnLst>
                  <a:cxn ang="0">
                    <a:pos x="0" y="11"/>
                  </a:cxn>
                  <a:cxn ang="0">
                    <a:pos x="5577" y="0"/>
                  </a:cxn>
                  <a:cxn ang="0">
                    <a:pos x="5577" y="5"/>
                  </a:cxn>
                  <a:cxn ang="0">
                    <a:pos x="0" y="17"/>
                  </a:cxn>
                  <a:cxn ang="0">
                    <a:pos x="0" y="11"/>
                  </a:cxn>
                </a:cxnLst>
                <a:rect l="0" t="0" r="r" b="b"/>
                <a:pathLst>
                  <a:path w="5577" h="17">
                    <a:moveTo>
                      <a:pt x="0" y="11"/>
                    </a:moveTo>
                    <a:lnTo>
                      <a:pt x="5577" y="0"/>
                    </a:lnTo>
                    <a:lnTo>
                      <a:pt x="5577" y="5"/>
                    </a:lnTo>
                    <a:lnTo>
                      <a:pt x="0" y="17"/>
                    </a:lnTo>
                    <a:lnTo>
                      <a:pt x="0" y="11"/>
                    </a:lnTo>
                    <a:close/>
                  </a:path>
                </a:pathLst>
              </a:custGeom>
              <a:solidFill>
                <a:srgbClr val="D1C9C0"/>
              </a:solidFill>
              <a:ln w="0">
                <a:solidFill>
                  <a:srgbClr val="D1C9C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Freeform 37"/>
              <p:cNvSpPr>
                <a:spLocks/>
              </p:cNvSpPr>
              <p:nvPr/>
            </p:nvSpPr>
            <p:spPr bwMode="auto">
              <a:xfrm>
                <a:off x="558800" y="4992688"/>
                <a:ext cx="8853488" cy="19050"/>
              </a:xfrm>
              <a:custGeom>
                <a:avLst/>
                <a:gdLst/>
                <a:ahLst/>
                <a:cxnLst>
                  <a:cxn ang="0">
                    <a:pos x="0" y="6"/>
                  </a:cxn>
                  <a:cxn ang="0">
                    <a:pos x="5577" y="0"/>
                  </a:cxn>
                  <a:cxn ang="0">
                    <a:pos x="5577" y="6"/>
                  </a:cxn>
                  <a:cxn ang="0">
                    <a:pos x="0" y="12"/>
                  </a:cxn>
                  <a:cxn ang="0">
                    <a:pos x="0" y="6"/>
                  </a:cxn>
                </a:cxnLst>
                <a:rect l="0" t="0" r="r" b="b"/>
                <a:pathLst>
                  <a:path w="5577" h="12">
                    <a:moveTo>
                      <a:pt x="0" y="6"/>
                    </a:moveTo>
                    <a:lnTo>
                      <a:pt x="5577" y="0"/>
                    </a:lnTo>
                    <a:lnTo>
                      <a:pt x="5577" y="6"/>
                    </a:lnTo>
                    <a:lnTo>
                      <a:pt x="0" y="12"/>
                    </a:lnTo>
                    <a:lnTo>
                      <a:pt x="0" y="6"/>
                    </a:lnTo>
                    <a:close/>
                  </a:path>
                </a:pathLst>
              </a:custGeom>
              <a:solidFill>
                <a:srgbClr val="D1C9C0"/>
              </a:solidFill>
              <a:ln w="0">
                <a:solidFill>
                  <a:srgbClr val="D1C9C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Freeform 38"/>
              <p:cNvSpPr>
                <a:spLocks/>
              </p:cNvSpPr>
              <p:nvPr/>
            </p:nvSpPr>
            <p:spPr bwMode="auto">
              <a:xfrm>
                <a:off x="558800" y="5700713"/>
                <a:ext cx="8853488" cy="19050"/>
              </a:xfrm>
              <a:custGeom>
                <a:avLst/>
                <a:gdLst/>
                <a:ahLst/>
                <a:cxnLst>
                  <a:cxn ang="0">
                    <a:pos x="0" y="6"/>
                  </a:cxn>
                  <a:cxn ang="0">
                    <a:pos x="5577" y="0"/>
                  </a:cxn>
                  <a:cxn ang="0">
                    <a:pos x="5577" y="6"/>
                  </a:cxn>
                  <a:cxn ang="0">
                    <a:pos x="0" y="12"/>
                  </a:cxn>
                  <a:cxn ang="0">
                    <a:pos x="0" y="6"/>
                  </a:cxn>
                </a:cxnLst>
                <a:rect l="0" t="0" r="r" b="b"/>
                <a:pathLst>
                  <a:path w="5577" h="12">
                    <a:moveTo>
                      <a:pt x="0" y="6"/>
                    </a:moveTo>
                    <a:lnTo>
                      <a:pt x="5577" y="0"/>
                    </a:lnTo>
                    <a:lnTo>
                      <a:pt x="5577" y="6"/>
                    </a:lnTo>
                    <a:lnTo>
                      <a:pt x="0" y="12"/>
                    </a:lnTo>
                    <a:lnTo>
                      <a:pt x="0" y="6"/>
                    </a:lnTo>
                    <a:close/>
                  </a:path>
                </a:pathLst>
              </a:custGeom>
              <a:solidFill>
                <a:srgbClr val="D1C9C0"/>
              </a:solidFill>
              <a:ln w="0">
                <a:solidFill>
                  <a:srgbClr val="D1C9C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Freeform 39"/>
              <p:cNvSpPr>
                <a:spLocks/>
              </p:cNvSpPr>
              <p:nvPr/>
            </p:nvSpPr>
            <p:spPr bwMode="auto">
              <a:xfrm>
                <a:off x="558800" y="5360988"/>
                <a:ext cx="8853488" cy="17463"/>
              </a:xfrm>
              <a:custGeom>
                <a:avLst/>
                <a:gdLst/>
                <a:ahLst/>
                <a:cxnLst>
                  <a:cxn ang="0">
                    <a:pos x="0" y="6"/>
                  </a:cxn>
                  <a:cxn ang="0">
                    <a:pos x="5577" y="0"/>
                  </a:cxn>
                  <a:cxn ang="0">
                    <a:pos x="5577" y="6"/>
                  </a:cxn>
                  <a:cxn ang="0">
                    <a:pos x="0" y="11"/>
                  </a:cxn>
                  <a:cxn ang="0">
                    <a:pos x="0" y="6"/>
                  </a:cxn>
                </a:cxnLst>
                <a:rect l="0" t="0" r="r" b="b"/>
                <a:pathLst>
                  <a:path w="5577" h="11">
                    <a:moveTo>
                      <a:pt x="0" y="6"/>
                    </a:moveTo>
                    <a:lnTo>
                      <a:pt x="5577" y="0"/>
                    </a:lnTo>
                    <a:lnTo>
                      <a:pt x="5577" y="6"/>
                    </a:lnTo>
                    <a:lnTo>
                      <a:pt x="0" y="11"/>
                    </a:lnTo>
                    <a:lnTo>
                      <a:pt x="0" y="6"/>
                    </a:lnTo>
                    <a:close/>
                  </a:path>
                </a:pathLst>
              </a:custGeom>
              <a:solidFill>
                <a:srgbClr val="D1C9C0"/>
              </a:solidFill>
              <a:ln w="0">
                <a:solidFill>
                  <a:srgbClr val="D1C9C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Rectangle 40"/>
              <p:cNvSpPr>
                <a:spLocks noChangeArrowheads="1"/>
              </p:cNvSpPr>
              <p:nvPr/>
            </p:nvSpPr>
            <p:spPr bwMode="auto">
              <a:xfrm>
                <a:off x="549275" y="6159500"/>
                <a:ext cx="2876044"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Calibri" pitchFamily="34" charset="0"/>
                    <a:cs typeface="Arial" pitchFamily="34" charset="0"/>
                  </a:rPr>
                  <a:t>Investment Banking,</a:t>
                </a:r>
                <a:r>
                  <a:rPr kumimoji="0" lang="en-US" sz="1400" i="0" u="none" strike="noStrike" cap="none" normalizeH="0" dirty="0" smtClean="0">
                    <a:ln>
                      <a:noFill/>
                    </a:ln>
                    <a:solidFill>
                      <a:srgbClr val="000000"/>
                    </a:solidFill>
                    <a:effectLst/>
                    <a:latin typeface="Calibri" pitchFamily="34" charset="0"/>
                    <a:cs typeface="Arial" pitchFamily="34" charset="0"/>
                  </a:rPr>
                  <a:t> </a:t>
                </a:r>
                <a:r>
                  <a:rPr kumimoji="0" lang="en-US" sz="1400" i="0" u="none" strike="noStrike" cap="none" normalizeH="0" baseline="0" dirty="0" smtClean="0">
                    <a:ln>
                      <a:noFill/>
                    </a:ln>
                    <a:solidFill>
                      <a:srgbClr val="000000"/>
                    </a:solidFill>
                    <a:effectLst/>
                    <a:latin typeface="Calibri" pitchFamily="34" charset="0"/>
                    <a:cs typeface="Arial" pitchFamily="34" charset="0"/>
                  </a:rPr>
                  <a:t>Commercial and </a:t>
                </a:r>
                <a:br>
                  <a:rPr kumimoji="0" lang="en-US" sz="1400" i="0" u="none" strike="noStrike" cap="none" normalizeH="0" baseline="0" dirty="0" smtClean="0">
                    <a:ln>
                      <a:noFill/>
                    </a:ln>
                    <a:solidFill>
                      <a:srgbClr val="000000"/>
                    </a:solidFill>
                    <a:effectLst/>
                    <a:latin typeface="Calibri" pitchFamily="34" charset="0"/>
                    <a:cs typeface="Arial" pitchFamily="34" charset="0"/>
                  </a:rPr>
                </a:br>
                <a:r>
                  <a:rPr kumimoji="0" lang="en-US" sz="1400" i="0" u="none" strike="noStrike" cap="none" normalizeH="0" baseline="0" dirty="0" smtClean="0">
                    <a:ln>
                      <a:noFill/>
                    </a:ln>
                    <a:solidFill>
                      <a:srgbClr val="000000"/>
                    </a:solidFill>
                    <a:effectLst/>
                    <a:latin typeface="Calibri" pitchFamily="34" charset="0"/>
                    <a:cs typeface="Arial" pitchFamily="34" charset="0"/>
                  </a:rPr>
                  <a:t>Business Banking,</a:t>
                </a:r>
                <a:r>
                  <a:rPr kumimoji="0" lang="en-US" sz="1400" i="0" u="none" strike="noStrike" cap="none" normalizeH="0" dirty="0" smtClean="0">
                    <a:ln>
                      <a:noFill/>
                    </a:ln>
                    <a:solidFill>
                      <a:srgbClr val="000000"/>
                    </a:solidFill>
                    <a:effectLst/>
                    <a:latin typeface="Calibri" pitchFamily="34" charset="0"/>
                    <a:cs typeface="Arial" pitchFamily="34" charset="0"/>
                  </a:rPr>
                  <a:t> GWIM, Private Bank</a:t>
                </a:r>
                <a:endParaRPr kumimoji="0" lang="en-US" sz="2000" i="0" u="none" strike="noStrike" cap="none" normalizeH="0" baseline="0" dirty="0" smtClean="0">
                  <a:ln>
                    <a:noFill/>
                  </a:ln>
                  <a:solidFill>
                    <a:schemeClr val="tx1"/>
                  </a:solidFill>
                  <a:effectLst/>
                  <a:cs typeface="Arial" pitchFamily="34" charset="0"/>
                </a:endParaRPr>
              </a:p>
            </p:txBody>
          </p:sp>
          <p:sp>
            <p:nvSpPr>
              <p:cNvPr id="167" name="Rectangle 41"/>
              <p:cNvSpPr>
                <a:spLocks noChangeArrowheads="1"/>
              </p:cNvSpPr>
              <p:nvPr/>
            </p:nvSpPr>
            <p:spPr bwMode="auto">
              <a:xfrm>
                <a:off x="4725998" y="6122988"/>
                <a:ext cx="16190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Wingdings" pitchFamily="2" charset="2"/>
                    <a:cs typeface="Arial" pitchFamily="34" charset="0"/>
                  </a:rPr>
                  <a:t>ü</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168" name="Freeform 42"/>
              <p:cNvSpPr>
                <a:spLocks/>
              </p:cNvSpPr>
              <p:nvPr/>
            </p:nvSpPr>
            <p:spPr bwMode="auto">
              <a:xfrm>
                <a:off x="549275" y="6069013"/>
                <a:ext cx="8855075" cy="17463"/>
              </a:xfrm>
              <a:custGeom>
                <a:avLst/>
                <a:gdLst/>
                <a:ahLst/>
                <a:cxnLst>
                  <a:cxn ang="0">
                    <a:pos x="0" y="6"/>
                  </a:cxn>
                  <a:cxn ang="0">
                    <a:pos x="5578" y="0"/>
                  </a:cxn>
                  <a:cxn ang="0">
                    <a:pos x="5578" y="6"/>
                  </a:cxn>
                  <a:cxn ang="0">
                    <a:pos x="0" y="11"/>
                  </a:cxn>
                  <a:cxn ang="0">
                    <a:pos x="0" y="6"/>
                  </a:cxn>
                </a:cxnLst>
                <a:rect l="0" t="0" r="r" b="b"/>
                <a:pathLst>
                  <a:path w="5578" h="11">
                    <a:moveTo>
                      <a:pt x="0" y="6"/>
                    </a:moveTo>
                    <a:lnTo>
                      <a:pt x="5578" y="0"/>
                    </a:lnTo>
                    <a:lnTo>
                      <a:pt x="5578" y="6"/>
                    </a:lnTo>
                    <a:lnTo>
                      <a:pt x="0" y="11"/>
                    </a:lnTo>
                    <a:lnTo>
                      <a:pt x="0" y="6"/>
                    </a:lnTo>
                    <a:close/>
                  </a:path>
                </a:pathLst>
              </a:custGeom>
              <a:solidFill>
                <a:srgbClr val="D1C9C0"/>
              </a:solidFill>
              <a:ln w="0">
                <a:solidFill>
                  <a:srgbClr val="D1C9C0"/>
                </a:solid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pic>
          <p:nvPicPr>
            <p:cNvPr id="130" name="Picture 129"/>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3972611" y="1955067"/>
              <a:ext cx="1643611" cy="178533"/>
            </a:xfrm>
            <a:prstGeom prst="rect">
              <a:avLst/>
            </a:prstGeom>
          </p:spPr>
        </p:pic>
      </p:grpSp>
    </p:spTree>
    <p:custDataLst>
      <p:tags r:id="rId1"/>
    </p:custDataLst>
    <p:extLst>
      <p:ext uri="{BB962C8B-B14F-4D97-AF65-F5344CB8AC3E}">
        <p14:creationId xmlns:p14="http://schemas.microsoft.com/office/powerpoint/2010/main" val="22827128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b="0" smtClean="0">
                <a:latin typeface="Calibri" panose="020F0502020204030204" pitchFamily="34" charset="0"/>
              </a:rPr>
              <a:t>Middle Market M&amp;A is a Core Focus
---
BofA Securities U.S. M&amp;A 2012–2018</a:t>
            </a:r>
            <a:endParaRPr lang="en-US" b="0" dirty="0">
              <a:latin typeface="Calibri" panose="020F0502020204030204" pitchFamily="34" charset="0"/>
            </a:endParaRPr>
          </a:p>
        </p:txBody>
      </p:sp>
      <p:sp>
        <p:nvSpPr>
          <p:cNvPr id="3092" name="Line 3"/>
          <p:cNvSpPr>
            <a:spLocks noChangeShapeType="1"/>
          </p:cNvSpPr>
          <p:nvPr>
            <p:custDataLst>
              <p:tags r:id="rId3"/>
            </p:custDataLst>
          </p:nvPr>
        </p:nvSpPr>
        <p:spPr bwMode="auto">
          <a:xfrm>
            <a:off x="3443287" y="484188"/>
            <a:ext cx="0" cy="0"/>
          </a:xfrm>
          <a:prstGeom prst="line">
            <a:avLst/>
          </a:prstGeom>
          <a:noFill/>
          <a:ln w="25400">
            <a:noFill/>
            <a:round/>
            <a:headEnd/>
            <a:tailEnd/>
          </a:ln>
        </p:spPr>
        <p:txBody>
          <a:bodyPr wrap="none" anchor="ctr">
            <a:spAutoFit/>
          </a:bodyPr>
          <a:lstStyle/>
          <a:p>
            <a:endParaRPr lang="en-US" dirty="0">
              <a:latin typeface="Calibri" panose="020F0502020204030204" pitchFamily="34" charset="0"/>
            </a:endParaRPr>
          </a:p>
        </p:txBody>
      </p:sp>
      <p:sp>
        <p:nvSpPr>
          <p:cNvPr id="53" name="Main Heading"/>
          <p:cNvSpPr>
            <a:spLocks noChangeArrowheads="1"/>
          </p:cNvSpPr>
          <p:nvPr>
            <p:custDataLst>
              <p:tags r:id="rId4"/>
            </p:custDataLst>
          </p:nvPr>
        </p:nvSpPr>
        <p:spPr bwMode="gray">
          <a:xfrm>
            <a:off x="356615" y="502919"/>
            <a:ext cx="7772400" cy="296863"/>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Middle Market M&amp;A is a Core Focus</a:t>
            </a:r>
          </a:p>
        </p:txBody>
      </p:sp>
      <p:sp>
        <p:nvSpPr>
          <p:cNvPr id="209" name="Rectangle 208"/>
          <p:cNvSpPr/>
          <p:nvPr/>
        </p:nvSpPr>
        <p:spPr>
          <a:xfrm>
            <a:off x="2933700" y="2810347"/>
            <a:ext cx="4191000" cy="338554"/>
          </a:xfrm>
          <a:prstGeom prst="rect">
            <a:avLst/>
          </a:prstGeom>
        </p:spPr>
        <p:txBody>
          <a:bodyPr wrap="square">
            <a:spAutoFit/>
          </a:bodyPr>
          <a:lstStyle/>
          <a:p>
            <a:r>
              <a:rPr lang="en-US" sz="1600" b="1" dirty="0" smtClean="0">
                <a:solidFill>
                  <a:srgbClr val="000000"/>
                </a:solidFill>
                <a:latin typeface="Calibri" panose="020F0502020204030204" pitchFamily="34" charset="0"/>
                <a:ea typeface="MS PGothic" pitchFamily="34" charset="-128"/>
                <a:cs typeface="Calibri" panose="020F0502020204030204" pitchFamily="34" charset="0"/>
              </a:rPr>
              <a:t>Number of BofA Advisory Transactions by </a:t>
            </a:r>
            <a:r>
              <a:rPr lang="en-US" sz="1600" dirty="0" smtClean="0">
                <a:solidFill>
                  <a:srgbClr val="000000"/>
                </a:solidFill>
                <a:latin typeface="Calibri" panose="020F0502020204030204" pitchFamily="34" charset="0"/>
                <a:ea typeface="MS PGothic" pitchFamily="34" charset="-128"/>
                <a:cs typeface="Calibri" panose="020F0502020204030204" pitchFamily="34" charset="0"/>
              </a:rPr>
              <a:t>S</a:t>
            </a:r>
            <a:r>
              <a:rPr lang="en-US" sz="1600" b="1" dirty="0" smtClean="0">
                <a:solidFill>
                  <a:srgbClr val="000000"/>
                </a:solidFill>
                <a:latin typeface="Calibri" panose="020F0502020204030204" pitchFamily="34" charset="0"/>
                <a:ea typeface="MS PGothic" pitchFamily="34" charset="-128"/>
                <a:cs typeface="Calibri" panose="020F0502020204030204" pitchFamily="34" charset="0"/>
              </a:rPr>
              <a:t>ize</a:t>
            </a:r>
            <a:endParaRPr lang="en-US" sz="1600" dirty="0">
              <a:latin typeface="Calibri" panose="020F0502020204030204" pitchFamily="34" charset="0"/>
              <a:cs typeface="Calibri" panose="020F0502020204030204" pitchFamily="34" charset="0"/>
            </a:endParaRPr>
          </a:p>
        </p:txBody>
      </p:sp>
      <p:pic>
        <p:nvPicPr>
          <p:cNvPr id="10" name="Picture 9"/>
          <p:cNvPicPr>
            <a:picLocks noChangeAspect="1"/>
          </p:cNvPicPr>
          <p:nvPr>
            <p:custDataLst>
              <p:tags r:id="rId5"/>
            </p:custDataLst>
          </p:nvPr>
        </p:nvPicPr>
        <p:blipFill>
          <a:blip r:embed="rId11"/>
          <a:stretch>
            <a:fillRect/>
          </a:stretch>
        </p:blipFill>
        <p:spPr>
          <a:xfrm>
            <a:off x="3000320" y="3124200"/>
            <a:ext cx="4155027" cy="3810000"/>
          </a:xfrm>
          <a:prstGeom prst="rect">
            <a:avLst/>
          </a:prstGeom>
          <a:noFill/>
          <a:ln/>
          <a:extLst>
            <a:ext uri="{909E8E84-426E-40DD-AFC4-6F175D3DCCD1}">
              <a14:hiddenFill xmlns:a14="http://schemas.microsoft.com/office/drawing/2010/main">
                <a:solidFill>
                  <a:srgbClr val="FFFFFF"/>
                </a:solidFill>
              </a14:hiddenFill>
            </a:ext>
          </a:extLst>
        </p:spPr>
      </p:pic>
      <p:sp>
        <p:nvSpPr>
          <p:cNvPr id="11" name="Sub Heading"/>
          <p:cNvSpPr>
            <a:spLocks noChangeArrowheads="1"/>
          </p:cNvSpPr>
          <p:nvPr>
            <p:custDataLst>
              <p:tags r:id="rId6"/>
            </p:custDataLst>
          </p:nvPr>
        </p:nvSpPr>
        <p:spPr bwMode="gray">
          <a:xfrm>
            <a:off x="356616" y="723773"/>
            <a:ext cx="7772400" cy="292608"/>
          </a:xfrm>
          <a:prstGeom prst="rect">
            <a:avLst/>
          </a:prstGeom>
          <a:noFill/>
          <a:ln w="12700">
            <a:noFill/>
            <a:prstDash val="dash"/>
            <a:miter lim="800000"/>
            <a:headEnd/>
            <a:tailEnd/>
          </a:ln>
          <a:effectLst/>
        </p:spPr>
        <p:txBody>
          <a:bodyPr lIns="0" tIns="0" rIns="0" bIns="0"/>
          <a:lstStyle/>
          <a:p>
            <a:pPr eaLnBrk="1" hangingPunct="1"/>
            <a:r>
              <a:rPr lang="en-US" sz="1800" b="0" dirty="0" err="1" smtClean="0">
                <a:solidFill>
                  <a:srgbClr val="000000"/>
                </a:solidFill>
                <a:latin typeface="Calibri Light" panose="020F0302020204030204" pitchFamily="34" charset="0"/>
                <a:ea typeface="MS PGothic" pitchFamily="34" charset="-128"/>
                <a:cs typeface="Calibri" pitchFamily="34" charset="0"/>
              </a:rPr>
              <a:t>BofA</a:t>
            </a:r>
            <a:r>
              <a:rPr lang="en-US" sz="1800" b="0" dirty="0" smtClean="0">
                <a:solidFill>
                  <a:srgbClr val="000000"/>
                </a:solidFill>
                <a:latin typeface="Calibri Light" panose="020F0302020204030204" pitchFamily="34" charset="0"/>
                <a:ea typeface="MS PGothic" pitchFamily="34" charset="-128"/>
                <a:cs typeface="Calibri" pitchFamily="34" charset="0"/>
              </a:rPr>
              <a:t> Securities U.S</a:t>
            </a:r>
            <a:r>
              <a:rPr lang="en-US" sz="1800" b="0" dirty="0">
                <a:solidFill>
                  <a:srgbClr val="000000"/>
                </a:solidFill>
                <a:latin typeface="Calibri Light" panose="020F0302020204030204" pitchFamily="34" charset="0"/>
                <a:ea typeface="MS PGothic" pitchFamily="34" charset="-128"/>
                <a:cs typeface="Calibri" pitchFamily="34" charset="0"/>
              </a:rPr>
              <a:t>. M&amp;A 2012–2018</a:t>
            </a:r>
            <a:endParaRPr lang="en-US" sz="1800" b="0" dirty="0">
              <a:solidFill>
                <a:srgbClr val="000000"/>
              </a:solidFill>
              <a:latin typeface="Calibri Light" panose="020F0302020204030204" pitchFamily="34" charset="0"/>
              <a:ea typeface="ＭＳ Ｐゴシック"/>
              <a:cs typeface="Calibri" panose="020F0502020204030204" pitchFamily="34" charset="0"/>
            </a:endParaRPr>
          </a:p>
        </p:txBody>
      </p:sp>
      <p:sp>
        <p:nvSpPr>
          <p:cNvPr id="12" name="Textbox - without 1st bullet"/>
          <p:cNvSpPr>
            <a:spLocks noGrp="1" noChangeArrowheads="1"/>
          </p:cNvSpPr>
          <p:nvPr>
            <p:custDataLst>
              <p:tags r:id="rId7"/>
            </p:custDataLst>
          </p:nvPr>
        </p:nvSpPr>
        <p:spPr bwMode="gray">
          <a:xfrm>
            <a:off x="382586" y="1218084"/>
            <a:ext cx="9358313" cy="852206"/>
          </a:xfrm>
          <a:prstGeom prst="rect">
            <a:avLst/>
          </a:prstGeom>
          <a:noFill/>
          <a:ln w="12700">
            <a:noFill/>
            <a:miter lim="800000"/>
            <a:headEnd/>
            <a:tailEnd/>
          </a:ln>
          <a:effectLst/>
        </p:spPr>
        <p:txBody>
          <a:bodyPr vert="horz" wrap="square" lIns="0" tIns="45699" rIns="0" bIns="45699" numCol="1" anchor="t" anchorCtr="0" compatLnSpc="1">
            <a:prstTxWarp prst="textNoShape">
              <a:avLst/>
            </a:prstTxWarp>
            <a:noAutofit/>
          </a:bodyPr>
          <a:lstStyle>
            <a:lvl1pPr marL="0" indent="0" algn="l" defTabSz="1018699" rtl="0" eaLnBrk="1" fontAlgn="base" hangingPunct="1">
              <a:spcBef>
                <a:spcPct val="100000"/>
              </a:spcBef>
              <a:spcAft>
                <a:spcPct val="0"/>
              </a:spcAft>
              <a:buChar char=" "/>
              <a:defRPr sz="1300">
                <a:solidFill>
                  <a:schemeClr val="tx1"/>
                </a:solidFill>
                <a:latin typeface="Calibri" pitchFamily="34" charset="0"/>
                <a:ea typeface="+mn-ea"/>
                <a:cs typeface="Calibri" pitchFamily="34" charset="0"/>
              </a:defRPr>
            </a:lvl1pPr>
            <a:lvl2pPr marL="283331" indent="-163436" algn="l" defTabSz="1018699" rtl="0" eaLnBrk="1" fontAlgn="base" hangingPunct="1">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75804" indent="-179304" algn="l" defTabSz="1018699" rtl="0" eaLnBrk="1" fontAlgn="base" hangingPunct="1">
              <a:spcBef>
                <a:spcPct val="50000"/>
              </a:spcBef>
              <a:spcAft>
                <a:spcPct val="0"/>
              </a:spcAft>
              <a:buChar char="–"/>
              <a:defRPr sz="1300">
                <a:solidFill>
                  <a:schemeClr val="tx1"/>
                </a:solidFill>
                <a:latin typeface="Calibri" pitchFamily="34" charset="0"/>
                <a:cs typeface="Calibri" pitchFamily="34" charset="0"/>
              </a:defRPr>
            </a:lvl3pPr>
            <a:lvl4pPr marL="859134" indent="-163436" algn="l" defTabSz="1018699" rtl="0" eaLnBrk="1" fontAlgn="base" hangingPunct="1">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599451" indent="0" algn="l" defTabSz="1018699" rtl="0" eaLnBrk="1" fontAlgn="base" hangingPunct="1">
              <a:spcBef>
                <a:spcPct val="0"/>
              </a:spcBef>
              <a:spcAft>
                <a:spcPct val="0"/>
              </a:spcAft>
              <a:buFontTx/>
              <a:buNone/>
              <a:defRPr sz="1300">
                <a:solidFill>
                  <a:schemeClr val="tx1"/>
                </a:solidFill>
                <a:latin typeface="Calibri" pitchFamily="34" charset="0"/>
                <a:cs typeface="Calibri" pitchFamily="34" charset="0"/>
              </a:defRPr>
            </a:lvl5pPr>
            <a:lvl6pPr marL="2748262" indent="-253884" algn="l" defTabSz="1018699" rtl="0" eaLnBrk="1" fontAlgn="base" hangingPunct="1">
              <a:spcBef>
                <a:spcPct val="0"/>
              </a:spcBef>
              <a:spcAft>
                <a:spcPct val="0"/>
              </a:spcAft>
              <a:buChar char="»"/>
              <a:defRPr sz="1300">
                <a:solidFill>
                  <a:schemeClr val="tx1"/>
                </a:solidFill>
                <a:latin typeface="+mn-lt"/>
              </a:defRPr>
            </a:lvl6pPr>
            <a:lvl7pPr marL="3205250" indent="-253884" algn="l" defTabSz="1018699" rtl="0" eaLnBrk="1" fontAlgn="base" hangingPunct="1">
              <a:spcBef>
                <a:spcPct val="0"/>
              </a:spcBef>
              <a:spcAft>
                <a:spcPct val="0"/>
              </a:spcAft>
              <a:buChar char="»"/>
              <a:defRPr sz="1300">
                <a:solidFill>
                  <a:schemeClr val="tx1"/>
                </a:solidFill>
                <a:latin typeface="+mn-lt"/>
              </a:defRPr>
            </a:lvl7pPr>
            <a:lvl8pPr marL="3662237" indent="-253884" algn="l" defTabSz="1018699" rtl="0" eaLnBrk="1" fontAlgn="base" hangingPunct="1">
              <a:spcBef>
                <a:spcPct val="0"/>
              </a:spcBef>
              <a:spcAft>
                <a:spcPct val="0"/>
              </a:spcAft>
              <a:buChar char="»"/>
              <a:defRPr sz="1300">
                <a:solidFill>
                  <a:schemeClr val="tx1"/>
                </a:solidFill>
                <a:latin typeface="+mn-lt"/>
              </a:defRPr>
            </a:lvl8pPr>
            <a:lvl9pPr marL="4119222" indent="-253884" algn="l" defTabSz="1018699" rtl="0" eaLnBrk="1" fontAlgn="base" hangingPunct="1">
              <a:spcBef>
                <a:spcPct val="0"/>
              </a:spcBef>
              <a:spcAft>
                <a:spcPct val="0"/>
              </a:spcAft>
              <a:buChar char="»"/>
              <a:defRPr sz="1300">
                <a:solidFill>
                  <a:schemeClr val="tx1"/>
                </a:solidFill>
                <a:latin typeface="+mn-lt"/>
              </a:defRPr>
            </a:lvl9pPr>
          </a:lstStyle>
          <a:p>
            <a:pPr marL="173038" indent="-173038">
              <a:spcBef>
                <a:spcPts val="300"/>
              </a:spcBef>
              <a:buFont typeface="Wingdings" panose="05000000000000000000" pitchFamily="2" charset="2"/>
              <a:buChar char="§"/>
            </a:pPr>
            <a:r>
              <a:rPr lang="en-US" sz="1800" b="0" dirty="0" smtClean="0">
                <a:solidFill>
                  <a:srgbClr val="000000"/>
                </a:solidFill>
              </a:rPr>
              <a:t>Over 50% of </a:t>
            </a:r>
            <a:r>
              <a:rPr lang="en-US" sz="1800" b="0" dirty="0" err="1" smtClean="0">
                <a:solidFill>
                  <a:srgbClr val="000000"/>
                </a:solidFill>
              </a:rPr>
              <a:t>BofA’s</a:t>
            </a:r>
            <a:r>
              <a:rPr lang="en-US" sz="1800" b="0" dirty="0" smtClean="0">
                <a:solidFill>
                  <a:srgbClr val="000000"/>
                </a:solidFill>
              </a:rPr>
              <a:t> advisory mandates were $1B or less between 2012 and 2018</a:t>
            </a:r>
            <a:endParaRPr sz="1800" b="0" dirty="0" smtClean="0">
              <a:solidFill>
                <a:srgbClr val="000000"/>
              </a:solidFill>
            </a:endParaRPr>
          </a:p>
          <a:p>
            <a:pPr marL="173038" indent="-173038">
              <a:spcBef>
                <a:spcPts val="300"/>
              </a:spcBef>
              <a:buFont typeface="Wingdings" panose="05000000000000000000" pitchFamily="2" charset="2"/>
              <a:buChar char="§"/>
            </a:pPr>
            <a:r>
              <a:rPr lang="en-US" sz="1800" b="0" dirty="0" smtClean="0">
                <a:solidFill>
                  <a:srgbClr val="000000"/>
                </a:solidFill>
              </a:rPr>
              <a:t>This will increase over time with new focus on “emerging companies”</a:t>
            </a:r>
          </a:p>
          <a:p>
            <a:pPr marL="173038" indent="-173038">
              <a:spcBef>
                <a:spcPts val="300"/>
              </a:spcBef>
              <a:buFont typeface="Wingdings" panose="05000000000000000000" pitchFamily="2" charset="2"/>
              <a:buChar char="§"/>
            </a:pPr>
            <a:r>
              <a:rPr lang="en-US" sz="1800" b="0" dirty="0" smtClean="0">
                <a:solidFill>
                  <a:srgbClr val="000000"/>
                </a:solidFill>
              </a:rPr>
              <a:t>San Diego identified as key growth market</a:t>
            </a:r>
          </a:p>
          <a:p>
            <a:pPr>
              <a:spcBef>
                <a:spcPts val="300"/>
              </a:spcBef>
              <a:buNone/>
            </a:pPr>
            <a:endParaRPr sz="1800" dirty="0" smtClean="0">
              <a:solidFill>
                <a:srgbClr val="000000"/>
              </a:solidFill>
            </a:endParaRPr>
          </a:p>
        </p:txBody>
      </p:sp>
      <p:sp>
        <p:nvSpPr>
          <p:cNvPr id="2" name="TextBox 1"/>
          <p:cNvSpPr txBox="1"/>
          <p:nvPr>
            <p:custDataLst>
              <p:tags r:id="rId8"/>
            </p:custDataLst>
          </p:nvPr>
        </p:nvSpPr>
        <p:spPr>
          <a:xfrm>
            <a:off x="356616" y="7315200"/>
            <a:ext cx="254000" cy="153888"/>
          </a:xfrm>
          <a:prstGeom prst="rect">
            <a:avLst/>
          </a:prstGeom>
          <a:noFill/>
        </p:spPr>
        <p:txBody>
          <a:bodyPr vert="horz" lIns="0" tIns="0" rIns="0" bIns="0" rtlCol="0" anchorCtr="0">
            <a:spAutoFit/>
          </a:bodyPr>
          <a:lstStyle/>
          <a:p>
            <a:r>
              <a:rPr lang="en-US" sz="1000" b="0" smtClean="0">
                <a:solidFill>
                  <a:srgbClr val="000000"/>
                </a:solidFill>
              </a:rPr>
              <a:t>4</a:t>
            </a:r>
            <a:endParaRPr lang="en-US" sz="1000" b="0">
              <a:solidFill>
                <a:srgbClr val="000000"/>
              </a:solidFill>
            </a:endParaRPr>
          </a:p>
        </p:txBody>
      </p:sp>
    </p:spTree>
    <p:custDataLst>
      <p:tags r:id="rId1"/>
    </p:custDataLst>
    <p:extLst>
      <p:ext uri="{BB962C8B-B14F-4D97-AF65-F5344CB8AC3E}">
        <p14:creationId xmlns:p14="http://schemas.microsoft.com/office/powerpoint/2010/main" val="32419925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BofA Securities Top U.S. IPO Underwriter
---
Leading IPO Momentum through 2018-2019 YTD</a:t>
            </a:r>
            <a:endParaRPr lang="en-US" dirty="0">
              <a:latin typeface="Calibri" panose="020F0502020204030204" pitchFamily="34" charset="0"/>
            </a:endParaRPr>
          </a:p>
        </p:txBody>
      </p:sp>
      <p:pic>
        <p:nvPicPr>
          <p:cNvPr id="7" name="Picture 6"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15042" y="1863447"/>
            <a:ext cx="4771858" cy="5276088"/>
          </a:xfrm>
          <a:prstGeom prst="rect">
            <a:avLst/>
          </a:prstGeom>
        </p:spPr>
      </p:pic>
      <p:sp>
        <p:nvSpPr>
          <p:cNvPr id="10" name="Page Number"/>
          <p:cNvSpPr txBox="1">
            <a:spLocks noChangeArrowheads="1"/>
          </p:cNvSpPr>
          <p:nvPr>
            <p:custDataLst>
              <p:tags r:id="rId3"/>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en-US" altLang="en-US" sz="1000" b="0" dirty="0" smtClean="0">
                <a:solidFill>
                  <a:srgbClr val="000000"/>
                </a:solidFill>
                <a:latin typeface="Calibri" panose="020F0502020204030204" pitchFamily="34" charset="0"/>
                <a:cs typeface="Calibri" pitchFamily="34" charset="0"/>
              </a:rPr>
              <a:t>5</a:t>
            </a:r>
            <a:endParaRPr lang="en-US" altLang="en-US" sz="1000" b="0" dirty="0">
              <a:solidFill>
                <a:srgbClr val="000000"/>
              </a:solidFill>
              <a:latin typeface="Calibri" pitchFamily="34" charset="0"/>
              <a:cs typeface="Calibri" pitchFamily="34" charset="0"/>
            </a:endParaRPr>
          </a:p>
        </p:txBody>
      </p:sp>
      <p:sp>
        <p:nvSpPr>
          <p:cNvPr id="374788" name="Sub Heading"/>
          <p:cNvSpPr>
            <a:spLocks noChangeArrowheads="1"/>
          </p:cNvSpPr>
          <p:nvPr>
            <p:custDataLst>
              <p:tags r:id="rId4"/>
            </p:custDataLst>
          </p:nvPr>
        </p:nvSpPr>
        <p:spPr bwMode="gray">
          <a:xfrm>
            <a:off x="356616" y="723773"/>
            <a:ext cx="7772400" cy="292608"/>
          </a:xfrm>
          <a:prstGeom prst="rect">
            <a:avLst/>
          </a:prstGeom>
          <a:noFill/>
          <a:ln w="12700">
            <a:noFill/>
            <a:prstDash val="dash"/>
            <a:miter lim="800000"/>
            <a:headEnd/>
            <a:tailEnd/>
          </a:ln>
          <a:effectLst/>
        </p:spPr>
        <p:txBody>
          <a:bodyPr lIns="0" tIns="0" rIns="0" bIns="0"/>
          <a:lstStyle/>
          <a:p>
            <a:pPr eaLnBrk="1" hangingPunct="1"/>
            <a:r>
              <a:rPr lang="en-US" sz="1800" b="0" dirty="0" smtClean="0">
                <a:solidFill>
                  <a:srgbClr val="000000"/>
                </a:solidFill>
                <a:latin typeface="Calibri Light" panose="020F0302020204030204" pitchFamily="34" charset="0"/>
                <a:ea typeface="ＭＳ Ｐゴシック"/>
                <a:cs typeface="Calibri" panose="020F0502020204030204" pitchFamily="34" charset="0"/>
              </a:rPr>
              <a:t>Leading IPO Momentum through 2018-2019 YTD</a:t>
            </a:r>
            <a:endParaRPr lang="en-US" sz="1800" b="0" dirty="0">
              <a:solidFill>
                <a:srgbClr val="000000"/>
              </a:solidFill>
              <a:latin typeface="Calibri Light" panose="020F0302020204030204" pitchFamily="34" charset="0"/>
              <a:ea typeface="ＭＳ Ｐゴシック"/>
              <a:cs typeface="Calibri" panose="020F0502020204030204" pitchFamily="34" charset="0"/>
            </a:endParaRPr>
          </a:p>
        </p:txBody>
      </p:sp>
      <p:sp>
        <p:nvSpPr>
          <p:cNvPr id="9" name="Main Heading"/>
          <p:cNvSpPr>
            <a:spLocks noChangeArrowheads="1"/>
          </p:cNvSpPr>
          <p:nvPr>
            <p:custDataLst>
              <p:tags r:id="rId5"/>
            </p:custDataLst>
          </p:nvPr>
        </p:nvSpPr>
        <p:spPr bwMode="gray">
          <a:xfrm>
            <a:off x="356616" y="502920"/>
            <a:ext cx="7772400" cy="274320"/>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err="1">
                <a:solidFill>
                  <a:srgbClr val="000000"/>
                </a:solidFill>
                <a:cs typeface="Calibri" panose="020F0502020204030204" pitchFamily="34" charset="0"/>
              </a:rPr>
              <a:t>BofA</a:t>
            </a:r>
            <a:r>
              <a:rPr lang="en-US" sz="2800" b="0" dirty="0">
                <a:solidFill>
                  <a:srgbClr val="000000"/>
                </a:solidFill>
                <a:cs typeface="Calibri" panose="020F0502020204030204" pitchFamily="34" charset="0"/>
              </a:rPr>
              <a:t> Securities Top U.S. IPO Underwriter</a:t>
            </a:r>
          </a:p>
        </p:txBody>
      </p:sp>
      <p:sp>
        <p:nvSpPr>
          <p:cNvPr id="14" name="Strap Box (L)"/>
          <p:cNvSpPr>
            <a:spLocks noChangeArrowheads="1"/>
          </p:cNvSpPr>
          <p:nvPr>
            <p:custDataLst>
              <p:tags r:id="rId6"/>
            </p:custDataLst>
          </p:nvPr>
        </p:nvSpPr>
        <p:spPr bwMode="auto">
          <a:xfrm>
            <a:off x="571500" y="1228649"/>
            <a:ext cx="8915400" cy="307777"/>
          </a:xfrm>
          <a:prstGeom prst="rect">
            <a:avLst/>
          </a:prstGeom>
          <a:solidFill>
            <a:srgbClr val="D1C9C0"/>
          </a:solidFill>
          <a:ln w="12700">
            <a:noFill/>
            <a:miter lim="800000"/>
            <a:headEnd type="none" w="sm" len="sm"/>
            <a:tailEnd type="none" w="sm" len="sm"/>
          </a:ln>
          <a:effectLst/>
        </p:spPr>
        <p:txBody>
          <a:bodyPr anchor="t">
            <a:spAutoFit/>
          </a:bodyPr>
          <a:lstStyle/>
          <a:p>
            <a:pPr marL="282575" indent="-282575" algn="ctr">
              <a:tabLst>
                <a:tab pos="282575" algn="l"/>
              </a:tabLst>
            </a:pPr>
            <a:r>
              <a:rPr lang="en-US" sz="1400" b="1" i="1" dirty="0" smtClean="0">
                <a:solidFill>
                  <a:srgbClr val="000000"/>
                </a:solidFill>
                <a:latin typeface="Calibri" panose="020F0502020204030204" pitchFamily="34" charset="0"/>
              </a:rPr>
              <a:t>“Bank </a:t>
            </a:r>
            <a:r>
              <a:rPr lang="en-US" sz="1400" b="1" i="1" dirty="0">
                <a:solidFill>
                  <a:srgbClr val="000000"/>
                </a:solidFill>
                <a:latin typeface="Calibri" panose="020F0502020204030204" pitchFamily="34" charset="0"/>
              </a:rPr>
              <a:t>of America Has IPO Crown in Sights as Tech Successes </a:t>
            </a:r>
            <a:r>
              <a:rPr lang="en-US" sz="1400" b="1" i="1" dirty="0" smtClean="0">
                <a:solidFill>
                  <a:srgbClr val="000000"/>
                </a:solidFill>
                <a:latin typeface="Calibri" panose="020F0502020204030204" pitchFamily="34" charset="0"/>
              </a:rPr>
              <a:t>Mount“ – Bloomberg, July 2019</a:t>
            </a:r>
            <a:endParaRPr lang="en-US" altLang="en-US" sz="1400" b="1" i="1" dirty="0">
              <a:solidFill>
                <a:srgbClr val="000000"/>
              </a:solidFill>
              <a:latin typeface="Calibri" panose="020F0502020204030204" pitchFamily="34" charset="0"/>
            </a:endParaRPr>
          </a:p>
        </p:txBody>
      </p:sp>
      <p:grpSp>
        <p:nvGrpSpPr>
          <p:cNvPr id="40" name="Group 14 (L)"/>
          <p:cNvGrpSpPr/>
          <p:nvPr/>
        </p:nvGrpSpPr>
        <p:grpSpPr>
          <a:xfrm>
            <a:off x="612775" y="5807739"/>
            <a:ext cx="3564636" cy="1173145"/>
            <a:chOff x="266643" y="6048881"/>
            <a:chExt cx="3437322" cy="752908"/>
          </a:xfrm>
        </p:grpSpPr>
        <p:sp>
          <p:nvSpPr>
            <p:cNvPr id="41" name="Newspaper Clipping - Graphic"/>
            <p:cNvSpPr>
              <a:spLocks/>
            </p:cNvSpPr>
            <p:nvPr>
              <p:custDataLst>
                <p:tags r:id="rId12"/>
              </p:custDataLst>
            </p:nvPr>
          </p:nvSpPr>
          <p:spPr bwMode="auto">
            <a:xfrm>
              <a:off x="266643" y="6048881"/>
              <a:ext cx="3437322" cy="752908"/>
            </a:xfrm>
            <a:custGeom>
              <a:avLst/>
              <a:gdLst/>
              <a:ahLst/>
              <a:cxnLst>
                <a:cxn ang="0">
                  <a:pos x="0" y="0"/>
                </a:cxn>
                <a:cxn ang="0">
                  <a:pos x="3130" y="80"/>
                </a:cxn>
                <a:cxn ang="0">
                  <a:pos x="3123" y="174"/>
                </a:cxn>
                <a:cxn ang="0">
                  <a:pos x="3115" y="354"/>
                </a:cxn>
                <a:cxn ang="0">
                  <a:pos x="3152" y="607"/>
                </a:cxn>
                <a:cxn ang="0">
                  <a:pos x="3180" y="716"/>
                </a:cxn>
                <a:cxn ang="0">
                  <a:pos x="3166" y="904"/>
                </a:cxn>
                <a:cxn ang="0">
                  <a:pos x="3202" y="1099"/>
                </a:cxn>
                <a:cxn ang="0">
                  <a:pos x="3180" y="1215"/>
                </a:cxn>
                <a:cxn ang="0">
                  <a:pos x="3202" y="1301"/>
                </a:cxn>
                <a:cxn ang="0">
                  <a:pos x="3202" y="1402"/>
                </a:cxn>
                <a:cxn ang="0">
                  <a:pos x="3202" y="1468"/>
                </a:cxn>
                <a:cxn ang="0">
                  <a:pos x="3202" y="1619"/>
                </a:cxn>
                <a:cxn ang="0">
                  <a:pos x="3173" y="1829"/>
                </a:cxn>
                <a:cxn ang="0">
                  <a:pos x="3036" y="1916"/>
                </a:cxn>
                <a:cxn ang="0">
                  <a:pos x="2891" y="1843"/>
                </a:cxn>
                <a:cxn ang="0">
                  <a:pos x="2754" y="1814"/>
                </a:cxn>
                <a:cxn ang="0">
                  <a:pos x="2522" y="1843"/>
                </a:cxn>
                <a:cxn ang="0">
                  <a:pos x="2349" y="1851"/>
                </a:cxn>
                <a:cxn ang="0">
                  <a:pos x="2219" y="1836"/>
                </a:cxn>
                <a:cxn ang="0">
                  <a:pos x="2082" y="1829"/>
                </a:cxn>
                <a:cxn ang="0">
                  <a:pos x="1915" y="1800"/>
                </a:cxn>
                <a:cxn ang="0">
                  <a:pos x="1821" y="1684"/>
                </a:cxn>
                <a:cxn ang="0">
                  <a:pos x="1713" y="1655"/>
                </a:cxn>
                <a:cxn ang="0">
                  <a:pos x="1576" y="1692"/>
                </a:cxn>
                <a:cxn ang="0">
                  <a:pos x="1424" y="1626"/>
                </a:cxn>
                <a:cxn ang="0">
                  <a:pos x="1352" y="1598"/>
                </a:cxn>
                <a:cxn ang="0">
                  <a:pos x="1214" y="1540"/>
                </a:cxn>
                <a:cxn ang="0">
                  <a:pos x="976" y="1547"/>
                </a:cxn>
                <a:cxn ang="0">
                  <a:pos x="817" y="1583"/>
                </a:cxn>
                <a:cxn ang="0">
                  <a:pos x="730" y="1547"/>
                </a:cxn>
                <a:cxn ang="0">
                  <a:pos x="614" y="1525"/>
                </a:cxn>
                <a:cxn ang="0">
                  <a:pos x="506" y="1569"/>
                </a:cxn>
                <a:cxn ang="0">
                  <a:pos x="397" y="1569"/>
                </a:cxn>
                <a:cxn ang="0">
                  <a:pos x="325" y="1569"/>
                </a:cxn>
                <a:cxn ang="0">
                  <a:pos x="318" y="1612"/>
                </a:cxn>
                <a:cxn ang="0">
                  <a:pos x="202" y="1619"/>
                </a:cxn>
                <a:cxn ang="0">
                  <a:pos x="144" y="1619"/>
                </a:cxn>
                <a:cxn ang="0">
                  <a:pos x="7" y="1605"/>
                </a:cxn>
              </a:cxnLst>
              <a:rect l="0" t="0" r="r" b="b"/>
              <a:pathLst>
                <a:path w="3253" h="1916">
                  <a:moveTo>
                    <a:pt x="0" y="1605"/>
                  </a:moveTo>
                  <a:lnTo>
                    <a:pt x="0" y="0"/>
                  </a:lnTo>
                  <a:lnTo>
                    <a:pt x="3101" y="0"/>
                  </a:lnTo>
                  <a:lnTo>
                    <a:pt x="3130" y="80"/>
                  </a:lnTo>
                  <a:lnTo>
                    <a:pt x="3057" y="159"/>
                  </a:lnTo>
                  <a:lnTo>
                    <a:pt x="3123" y="174"/>
                  </a:lnTo>
                  <a:lnTo>
                    <a:pt x="3115" y="268"/>
                  </a:lnTo>
                  <a:lnTo>
                    <a:pt x="3115" y="354"/>
                  </a:lnTo>
                  <a:lnTo>
                    <a:pt x="3166" y="492"/>
                  </a:lnTo>
                  <a:lnTo>
                    <a:pt x="3152" y="607"/>
                  </a:lnTo>
                  <a:lnTo>
                    <a:pt x="3101" y="629"/>
                  </a:lnTo>
                  <a:lnTo>
                    <a:pt x="3180" y="716"/>
                  </a:lnTo>
                  <a:lnTo>
                    <a:pt x="3187" y="766"/>
                  </a:lnTo>
                  <a:lnTo>
                    <a:pt x="3166" y="904"/>
                  </a:lnTo>
                  <a:lnTo>
                    <a:pt x="3173" y="990"/>
                  </a:lnTo>
                  <a:lnTo>
                    <a:pt x="3202" y="1099"/>
                  </a:lnTo>
                  <a:lnTo>
                    <a:pt x="3151" y="1128"/>
                  </a:lnTo>
                  <a:lnTo>
                    <a:pt x="3180" y="1215"/>
                  </a:lnTo>
                  <a:lnTo>
                    <a:pt x="3137" y="1258"/>
                  </a:lnTo>
                  <a:lnTo>
                    <a:pt x="3202" y="1301"/>
                  </a:lnTo>
                  <a:lnTo>
                    <a:pt x="3180" y="1352"/>
                  </a:lnTo>
                  <a:lnTo>
                    <a:pt x="3202" y="1402"/>
                  </a:lnTo>
                  <a:lnTo>
                    <a:pt x="3253" y="1366"/>
                  </a:lnTo>
                  <a:lnTo>
                    <a:pt x="3202" y="1468"/>
                  </a:lnTo>
                  <a:lnTo>
                    <a:pt x="3130" y="1533"/>
                  </a:lnTo>
                  <a:lnTo>
                    <a:pt x="3202" y="1619"/>
                  </a:lnTo>
                  <a:lnTo>
                    <a:pt x="3137" y="1699"/>
                  </a:lnTo>
                  <a:lnTo>
                    <a:pt x="3173" y="1829"/>
                  </a:lnTo>
                  <a:lnTo>
                    <a:pt x="3123" y="1887"/>
                  </a:lnTo>
                  <a:lnTo>
                    <a:pt x="3036" y="1916"/>
                  </a:lnTo>
                  <a:lnTo>
                    <a:pt x="2963" y="1901"/>
                  </a:lnTo>
                  <a:lnTo>
                    <a:pt x="2891" y="1843"/>
                  </a:lnTo>
                  <a:lnTo>
                    <a:pt x="2790" y="1865"/>
                  </a:lnTo>
                  <a:lnTo>
                    <a:pt x="2754" y="1814"/>
                  </a:lnTo>
                  <a:lnTo>
                    <a:pt x="2660" y="1865"/>
                  </a:lnTo>
                  <a:lnTo>
                    <a:pt x="2522" y="1843"/>
                  </a:lnTo>
                  <a:lnTo>
                    <a:pt x="2436" y="1822"/>
                  </a:lnTo>
                  <a:lnTo>
                    <a:pt x="2349" y="1851"/>
                  </a:lnTo>
                  <a:lnTo>
                    <a:pt x="2291" y="1865"/>
                  </a:lnTo>
                  <a:lnTo>
                    <a:pt x="2219" y="1836"/>
                  </a:lnTo>
                  <a:lnTo>
                    <a:pt x="2132" y="1807"/>
                  </a:lnTo>
                  <a:lnTo>
                    <a:pt x="2082" y="1829"/>
                  </a:lnTo>
                  <a:lnTo>
                    <a:pt x="2002" y="1778"/>
                  </a:lnTo>
                  <a:lnTo>
                    <a:pt x="1915" y="1800"/>
                  </a:lnTo>
                  <a:lnTo>
                    <a:pt x="1894" y="1728"/>
                  </a:lnTo>
                  <a:lnTo>
                    <a:pt x="1821" y="1684"/>
                  </a:lnTo>
                  <a:lnTo>
                    <a:pt x="1764" y="1713"/>
                  </a:lnTo>
                  <a:lnTo>
                    <a:pt x="1713" y="1655"/>
                  </a:lnTo>
                  <a:lnTo>
                    <a:pt x="1648" y="1619"/>
                  </a:lnTo>
                  <a:lnTo>
                    <a:pt x="1576" y="1692"/>
                  </a:lnTo>
                  <a:lnTo>
                    <a:pt x="1482" y="1663"/>
                  </a:lnTo>
                  <a:lnTo>
                    <a:pt x="1424" y="1626"/>
                  </a:lnTo>
                  <a:lnTo>
                    <a:pt x="1352" y="1670"/>
                  </a:lnTo>
                  <a:lnTo>
                    <a:pt x="1352" y="1598"/>
                  </a:lnTo>
                  <a:lnTo>
                    <a:pt x="1258" y="1590"/>
                  </a:lnTo>
                  <a:lnTo>
                    <a:pt x="1214" y="1540"/>
                  </a:lnTo>
                  <a:lnTo>
                    <a:pt x="1135" y="1569"/>
                  </a:lnTo>
                  <a:lnTo>
                    <a:pt x="976" y="1547"/>
                  </a:lnTo>
                  <a:lnTo>
                    <a:pt x="947" y="1598"/>
                  </a:lnTo>
                  <a:lnTo>
                    <a:pt x="817" y="1583"/>
                  </a:lnTo>
                  <a:lnTo>
                    <a:pt x="831" y="1533"/>
                  </a:lnTo>
                  <a:lnTo>
                    <a:pt x="730" y="1547"/>
                  </a:lnTo>
                  <a:lnTo>
                    <a:pt x="730" y="1511"/>
                  </a:lnTo>
                  <a:lnTo>
                    <a:pt x="614" y="1525"/>
                  </a:lnTo>
                  <a:lnTo>
                    <a:pt x="585" y="1576"/>
                  </a:lnTo>
                  <a:lnTo>
                    <a:pt x="506" y="1569"/>
                  </a:lnTo>
                  <a:lnTo>
                    <a:pt x="462" y="1533"/>
                  </a:lnTo>
                  <a:lnTo>
                    <a:pt x="397" y="1569"/>
                  </a:lnTo>
                  <a:lnTo>
                    <a:pt x="339" y="1554"/>
                  </a:lnTo>
                  <a:lnTo>
                    <a:pt x="325" y="1569"/>
                  </a:lnTo>
                  <a:lnTo>
                    <a:pt x="318" y="1554"/>
                  </a:lnTo>
                  <a:lnTo>
                    <a:pt x="318" y="1612"/>
                  </a:lnTo>
                  <a:lnTo>
                    <a:pt x="260" y="1627"/>
                  </a:lnTo>
                  <a:lnTo>
                    <a:pt x="202" y="1619"/>
                  </a:lnTo>
                  <a:lnTo>
                    <a:pt x="195" y="1648"/>
                  </a:lnTo>
                  <a:lnTo>
                    <a:pt x="144" y="1619"/>
                  </a:lnTo>
                  <a:lnTo>
                    <a:pt x="58" y="1626"/>
                  </a:lnTo>
                  <a:lnTo>
                    <a:pt x="7" y="1605"/>
                  </a:lnTo>
                </a:path>
              </a:pathLst>
            </a:custGeom>
            <a:solidFill>
              <a:srgbClr val="FBE5B2"/>
            </a:solidFill>
            <a:ln w="12700" cap="rnd" cmpd="sng">
              <a:solidFill>
                <a:srgbClr val="B2B2B2"/>
              </a:solidFill>
              <a:prstDash val="solid"/>
              <a:round/>
              <a:headEnd type="none" w="med" len="med"/>
              <a:tailEnd type="none" w="med" len="med"/>
            </a:ln>
            <a:effectLst>
              <a:outerShdw dist="53882" dir="2700000" algn="ctr" rotWithShape="0">
                <a:srgbClr val="DDDDDD"/>
              </a:outerShdw>
            </a:effectLst>
          </p:spPr>
          <p:txBody>
            <a:bodyPr/>
            <a:lstStyle/>
            <a:p>
              <a:pPr>
                <a:spcAft>
                  <a:spcPts val="600"/>
                </a:spcAft>
              </a:pPr>
              <a:endParaRPr sz="1400" b="0" i="1" noProof="1">
                <a:latin typeface="Calibri" panose="020F0502020204030204" pitchFamily="34" charset="0"/>
                <a:cs typeface="Calibri" panose="020F0502020204030204" pitchFamily="34" charset="0"/>
              </a:endParaRPr>
            </a:p>
          </p:txBody>
        </p:sp>
        <p:sp>
          <p:nvSpPr>
            <p:cNvPr id="42" name="Newspaper Clipping - Text"/>
            <p:cNvSpPr txBox="1">
              <a:spLocks noChangeArrowheads="1"/>
            </p:cNvSpPr>
            <p:nvPr>
              <p:custDataLst>
                <p:tags r:id="rId13"/>
              </p:custDataLst>
            </p:nvPr>
          </p:nvSpPr>
          <p:spPr bwMode="auto">
            <a:xfrm>
              <a:off x="340802" y="6082895"/>
              <a:ext cx="3181909" cy="626365"/>
            </a:xfrm>
            <a:prstGeom prst="rect">
              <a:avLst/>
            </a:prstGeom>
            <a:noFill/>
            <a:ln w="9525">
              <a:noFill/>
              <a:miter lim="800000"/>
              <a:headEnd/>
              <a:tailEnd/>
            </a:ln>
            <a:effectLst/>
          </p:spPr>
          <p:txBody>
            <a:bodyPr/>
            <a:lstStyle/>
            <a:p>
              <a:pPr>
                <a:spcBef>
                  <a:spcPts val="300"/>
                </a:spcBef>
                <a:spcAft>
                  <a:spcPts val="600"/>
                </a:spcAft>
                <a:tabLst>
                  <a:tab pos="3943350" algn="r"/>
                </a:tabLst>
              </a:pPr>
              <a:r>
                <a:rPr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a:t>
              </a:r>
              <a:r>
                <a:rPr lang="en-US" sz="1100" b="0" i="1" noProof="1">
                  <a:solidFill>
                    <a:srgbClr val="000000"/>
                  </a:solidFill>
                  <a:latin typeface="Calibri" panose="020F0502020204030204" pitchFamily="34" charset="0"/>
                  <a:ea typeface="ＭＳ Ｐゴシック" pitchFamily="34" charset="-128"/>
                  <a:cs typeface="Calibri" panose="020F0502020204030204" pitchFamily="34" charset="0"/>
                </a:rPr>
                <a:t>A good year for IPOs has meant a great </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year </a:t>
              </a:r>
              <a:r>
                <a:rPr lang="en-US" sz="1100" b="0" i="1" noProof="1">
                  <a:solidFill>
                    <a:srgbClr val="000000"/>
                  </a:solidFill>
                  <a:latin typeface="Calibri" panose="020F0502020204030204" pitchFamily="34" charset="0"/>
                  <a:ea typeface="ＭＳ Ｐゴシック" pitchFamily="34" charset="-128"/>
                  <a:cs typeface="Calibri" panose="020F0502020204030204" pitchFamily="34" charset="0"/>
                </a:rPr>
                <a:t>for Bank of America Merrill Lynch. The bank is leading in </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U.S. IPO </a:t>
              </a:r>
              <a:r>
                <a:rPr lang="en-US" sz="1100" b="0" i="1" noProof="1">
                  <a:solidFill>
                    <a:srgbClr val="000000"/>
                  </a:solidFill>
                  <a:latin typeface="Calibri" panose="020F0502020204030204" pitchFamily="34" charset="0"/>
                  <a:ea typeface="ＭＳ Ｐゴシック" pitchFamily="34" charset="-128"/>
                  <a:cs typeface="Calibri" panose="020F0502020204030204" pitchFamily="34" charset="0"/>
                </a:rPr>
                <a:t>market share for the first time since 2013 </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 and </a:t>
              </a:r>
              <a:r>
                <a:rPr lang="en-US" sz="1100" b="0" i="1" noProof="1">
                  <a:solidFill>
                    <a:srgbClr val="000000"/>
                  </a:solidFill>
                  <a:latin typeface="Calibri" panose="020F0502020204030204" pitchFamily="34" charset="0"/>
                  <a:ea typeface="ＭＳ Ｐゴシック" pitchFamily="34" charset="-128"/>
                  <a:cs typeface="Calibri" panose="020F0502020204030204" pitchFamily="34" charset="0"/>
                </a:rPr>
                <a:t>by the widest margin of any leader since at least </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2008</a:t>
              </a:r>
              <a:r>
                <a:rPr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                                                                                            </a:t>
              </a:r>
            </a:p>
            <a:p>
              <a:pPr algn="r">
                <a:spcAft>
                  <a:spcPts val="600"/>
                </a:spcAft>
                <a:tabLst>
                  <a:tab pos="3943350" algn="r"/>
                </a:tabLst>
              </a:pPr>
              <a:r>
                <a:rPr lang="en-US" sz="1100" i="1" noProof="1" smtClean="0">
                  <a:solidFill>
                    <a:srgbClr val="000000"/>
                  </a:solidFill>
                  <a:latin typeface="Calibri" panose="020F0502020204030204" pitchFamily="34" charset="0"/>
                  <a:ea typeface="ＭＳ Ｐゴシック" pitchFamily="34" charset="-128"/>
                  <a:cs typeface="Calibri" panose="020F0502020204030204" pitchFamily="34" charset="0"/>
                </a:rPr>
                <a:t>- Bloomberg, November 2018</a:t>
              </a:r>
              <a:endParaRPr sz="1100" i="1" noProof="1">
                <a:solidFill>
                  <a:srgbClr val="000000"/>
                </a:solidFill>
                <a:latin typeface="Calibri" panose="020F0502020204030204" pitchFamily="34" charset="0"/>
                <a:ea typeface="ＭＳ Ｐゴシック" pitchFamily="34" charset="-128"/>
                <a:cs typeface="Calibri" panose="020F0502020204030204" pitchFamily="34" charset="0"/>
              </a:endParaRPr>
            </a:p>
          </p:txBody>
        </p:sp>
      </p:grpSp>
      <p:grpSp>
        <p:nvGrpSpPr>
          <p:cNvPr id="43" name="Group 14 (L)"/>
          <p:cNvGrpSpPr/>
          <p:nvPr/>
        </p:nvGrpSpPr>
        <p:grpSpPr>
          <a:xfrm>
            <a:off x="598544" y="4648200"/>
            <a:ext cx="3564636" cy="1003807"/>
            <a:chOff x="266643" y="6003216"/>
            <a:chExt cx="3437322" cy="752908"/>
          </a:xfrm>
        </p:grpSpPr>
        <p:sp>
          <p:nvSpPr>
            <p:cNvPr id="44" name="Newspaper Clipping - Graphic"/>
            <p:cNvSpPr>
              <a:spLocks/>
            </p:cNvSpPr>
            <p:nvPr>
              <p:custDataLst>
                <p:tags r:id="rId10"/>
              </p:custDataLst>
            </p:nvPr>
          </p:nvSpPr>
          <p:spPr bwMode="auto">
            <a:xfrm>
              <a:off x="266643" y="6003216"/>
              <a:ext cx="3437322" cy="752908"/>
            </a:xfrm>
            <a:custGeom>
              <a:avLst/>
              <a:gdLst/>
              <a:ahLst/>
              <a:cxnLst>
                <a:cxn ang="0">
                  <a:pos x="0" y="0"/>
                </a:cxn>
                <a:cxn ang="0">
                  <a:pos x="3130" y="80"/>
                </a:cxn>
                <a:cxn ang="0">
                  <a:pos x="3123" y="174"/>
                </a:cxn>
                <a:cxn ang="0">
                  <a:pos x="3115" y="354"/>
                </a:cxn>
                <a:cxn ang="0">
                  <a:pos x="3152" y="607"/>
                </a:cxn>
                <a:cxn ang="0">
                  <a:pos x="3180" y="716"/>
                </a:cxn>
                <a:cxn ang="0">
                  <a:pos x="3166" y="904"/>
                </a:cxn>
                <a:cxn ang="0">
                  <a:pos x="3202" y="1099"/>
                </a:cxn>
                <a:cxn ang="0">
                  <a:pos x="3180" y="1215"/>
                </a:cxn>
                <a:cxn ang="0">
                  <a:pos x="3202" y="1301"/>
                </a:cxn>
                <a:cxn ang="0">
                  <a:pos x="3202" y="1402"/>
                </a:cxn>
                <a:cxn ang="0">
                  <a:pos x="3202" y="1468"/>
                </a:cxn>
                <a:cxn ang="0">
                  <a:pos x="3202" y="1619"/>
                </a:cxn>
                <a:cxn ang="0">
                  <a:pos x="3173" y="1829"/>
                </a:cxn>
                <a:cxn ang="0">
                  <a:pos x="3036" y="1916"/>
                </a:cxn>
                <a:cxn ang="0">
                  <a:pos x="2891" y="1843"/>
                </a:cxn>
                <a:cxn ang="0">
                  <a:pos x="2754" y="1814"/>
                </a:cxn>
                <a:cxn ang="0">
                  <a:pos x="2522" y="1843"/>
                </a:cxn>
                <a:cxn ang="0">
                  <a:pos x="2349" y="1851"/>
                </a:cxn>
                <a:cxn ang="0">
                  <a:pos x="2219" y="1836"/>
                </a:cxn>
                <a:cxn ang="0">
                  <a:pos x="2082" y="1829"/>
                </a:cxn>
                <a:cxn ang="0">
                  <a:pos x="1915" y="1800"/>
                </a:cxn>
                <a:cxn ang="0">
                  <a:pos x="1821" y="1684"/>
                </a:cxn>
                <a:cxn ang="0">
                  <a:pos x="1713" y="1655"/>
                </a:cxn>
                <a:cxn ang="0">
                  <a:pos x="1576" y="1692"/>
                </a:cxn>
                <a:cxn ang="0">
                  <a:pos x="1424" y="1626"/>
                </a:cxn>
                <a:cxn ang="0">
                  <a:pos x="1352" y="1598"/>
                </a:cxn>
                <a:cxn ang="0">
                  <a:pos x="1214" y="1540"/>
                </a:cxn>
                <a:cxn ang="0">
                  <a:pos x="976" y="1547"/>
                </a:cxn>
                <a:cxn ang="0">
                  <a:pos x="817" y="1583"/>
                </a:cxn>
                <a:cxn ang="0">
                  <a:pos x="730" y="1547"/>
                </a:cxn>
                <a:cxn ang="0">
                  <a:pos x="614" y="1525"/>
                </a:cxn>
                <a:cxn ang="0">
                  <a:pos x="506" y="1569"/>
                </a:cxn>
                <a:cxn ang="0">
                  <a:pos x="397" y="1569"/>
                </a:cxn>
                <a:cxn ang="0">
                  <a:pos x="325" y="1569"/>
                </a:cxn>
                <a:cxn ang="0">
                  <a:pos x="318" y="1612"/>
                </a:cxn>
                <a:cxn ang="0">
                  <a:pos x="202" y="1619"/>
                </a:cxn>
                <a:cxn ang="0">
                  <a:pos x="144" y="1619"/>
                </a:cxn>
                <a:cxn ang="0">
                  <a:pos x="7" y="1605"/>
                </a:cxn>
              </a:cxnLst>
              <a:rect l="0" t="0" r="r" b="b"/>
              <a:pathLst>
                <a:path w="3253" h="1916">
                  <a:moveTo>
                    <a:pt x="0" y="1605"/>
                  </a:moveTo>
                  <a:lnTo>
                    <a:pt x="0" y="0"/>
                  </a:lnTo>
                  <a:lnTo>
                    <a:pt x="3101" y="0"/>
                  </a:lnTo>
                  <a:lnTo>
                    <a:pt x="3130" y="80"/>
                  </a:lnTo>
                  <a:lnTo>
                    <a:pt x="3057" y="159"/>
                  </a:lnTo>
                  <a:lnTo>
                    <a:pt x="3123" y="174"/>
                  </a:lnTo>
                  <a:lnTo>
                    <a:pt x="3115" y="268"/>
                  </a:lnTo>
                  <a:lnTo>
                    <a:pt x="3115" y="354"/>
                  </a:lnTo>
                  <a:lnTo>
                    <a:pt x="3166" y="492"/>
                  </a:lnTo>
                  <a:lnTo>
                    <a:pt x="3152" y="607"/>
                  </a:lnTo>
                  <a:lnTo>
                    <a:pt x="3101" y="629"/>
                  </a:lnTo>
                  <a:lnTo>
                    <a:pt x="3180" y="716"/>
                  </a:lnTo>
                  <a:lnTo>
                    <a:pt x="3187" y="766"/>
                  </a:lnTo>
                  <a:lnTo>
                    <a:pt x="3166" y="904"/>
                  </a:lnTo>
                  <a:lnTo>
                    <a:pt x="3173" y="990"/>
                  </a:lnTo>
                  <a:lnTo>
                    <a:pt x="3202" y="1099"/>
                  </a:lnTo>
                  <a:lnTo>
                    <a:pt x="3151" y="1128"/>
                  </a:lnTo>
                  <a:lnTo>
                    <a:pt x="3180" y="1215"/>
                  </a:lnTo>
                  <a:lnTo>
                    <a:pt x="3137" y="1258"/>
                  </a:lnTo>
                  <a:lnTo>
                    <a:pt x="3202" y="1301"/>
                  </a:lnTo>
                  <a:lnTo>
                    <a:pt x="3180" y="1352"/>
                  </a:lnTo>
                  <a:lnTo>
                    <a:pt x="3202" y="1402"/>
                  </a:lnTo>
                  <a:lnTo>
                    <a:pt x="3253" y="1366"/>
                  </a:lnTo>
                  <a:lnTo>
                    <a:pt x="3202" y="1468"/>
                  </a:lnTo>
                  <a:lnTo>
                    <a:pt x="3130" y="1533"/>
                  </a:lnTo>
                  <a:lnTo>
                    <a:pt x="3202" y="1619"/>
                  </a:lnTo>
                  <a:lnTo>
                    <a:pt x="3137" y="1699"/>
                  </a:lnTo>
                  <a:lnTo>
                    <a:pt x="3173" y="1829"/>
                  </a:lnTo>
                  <a:lnTo>
                    <a:pt x="3123" y="1887"/>
                  </a:lnTo>
                  <a:lnTo>
                    <a:pt x="3036" y="1916"/>
                  </a:lnTo>
                  <a:lnTo>
                    <a:pt x="2963" y="1901"/>
                  </a:lnTo>
                  <a:lnTo>
                    <a:pt x="2891" y="1843"/>
                  </a:lnTo>
                  <a:lnTo>
                    <a:pt x="2790" y="1865"/>
                  </a:lnTo>
                  <a:lnTo>
                    <a:pt x="2754" y="1814"/>
                  </a:lnTo>
                  <a:lnTo>
                    <a:pt x="2660" y="1865"/>
                  </a:lnTo>
                  <a:lnTo>
                    <a:pt x="2522" y="1843"/>
                  </a:lnTo>
                  <a:lnTo>
                    <a:pt x="2436" y="1822"/>
                  </a:lnTo>
                  <a:lnTo>
                    <a:pt x="2349" y="1851"/>
                  </a:lnTo>
                  <a:lnTo>
                    <a:pt x="2291" y="1865"/>
                  </a:lnTo>
                  <a:lnTo>
                    <a:pt x="2219" y="1836"/>
                  </a:lnTo>
                  <a:lnTo>
                    <a:pt x="2132" y="1807"/>
                  </a:lnTo>
                  <a:lnTo>
                    <a:pt x="2082" y="1829"/>
                  </a:lnTo>
                  <a:lnTo>
                    <a:pt x="2002" y="1778"/>
                  </a:lnTo>
                  <a:lnTo>
                    <a:pt x="1915" y="1800"/>
                  </a:lnTo>
                  <a:lnTo>
                    <a:pt x="1894" y="1728"/>
                  </a:lnTo>
                  <a:lnTo>
                    <a:pt x="1821" y="1684"/>
                  </a:lnTo>
                  <a:lnTo>
                    <a:pt x="1764" y="1713"/>
                  </a:lnTo>
                  <a:lnTo>
                    <a:pt x="1713" y="1655"/>
                  </a:lnTo>
                  <a:lnTo>
                    <a:pt x="1648" y="1619"/>
                  </a:lnTo>
                  <a:lnTo>
                    <a:pt x="1576" y="1692"/>
                  </a:lnTo>
                  <a:lnTo>
                    <a:pt x="1482" y="1663"/>
                  </a:lnTo>
                  <a:lnTo>
                    <a:pt x="1424" y="1626"/>
                  </a:lnTo>
                  <a:lnTo>
                    <a:pt x="1352" y="1670"/>
                  </a:lnTo>
                  <a:lnTo>
                    <a:pt x="1352" y="1598"/>
                  </a:lnTo>
                  <a:lnTo>
                    <a:pt x="1258" y="1590"/>
                  </a:lnTo>
                  <a:lnTo>
                    <a:pt x="1214" y="1540"/>
                  </a:lnTo>
                  <a:lnTo>
                    <a:pt x="1135" y="1569"/>
                  </a:lnTo>
                  <a:lnTo>
                    <a:pt x="976" y="1547"/>
                  </a:lnTo>
                  <a:lnTo>
                    <a:pt x="947" y="1598"/>
                  </a:lnTo>
                  <a:lnTo>
                    <a:pt x="817" y="1583"/>
                  </a:lnTo>
                  <a:lnTo>
                    <a:pt x="831" y="1533"/>
                  </a:lnTo>
                  <a:lnTo>
                    <a:pt x="730" y="1547"/>
                  </a:lnTo>
                  <a:lnTo>
                    <a:pt x="730" y="1511"/>
                  </a:lnTo>
                  <a:lnTo>
                    <a:pt x="614" y="1525"/>
                  </a:lnTo>
                  <a:lnTo>
                    <a:pt x="585" y="1576"/>
                  </a:lnTo>
                  <a:lnTo>
                    <a:pt x="506" y="1569"/>
                  </a:lnTo>
                  <a:lnTo>
                    <a:pt x="462" y="1533"/>
                  </a:lnTo>
                  <a:lnTo>
                    <a:pt x="397" y="1569"/>
                  </a:lnTo>
                  <a:lnTo>
                    <a:pt x="339" y="1554"/>
                  </a:lnTo>
                  <a:lnTo>
                    <a:pt x="325" y="1569"/>
                  </a:lnTo>
                  <a:lnTo>
                    <a:pt x="318" y="1554"/>
                  </a:lnTo>
                  <a:lnTo>
                    <a:pt x="318" y="1612"/>
                  </a:lnTo>
                  <a:lnTo>
                    <a:pt x="260" y="1627"/>
                  </a:lnTo>
                  <a:lnTo>
                    <a:pt x="202" y="1619"/>
                  </a:lnTo>
                  <a:lnTo>
                    <a:pt x="195" y="1648"/>
                  </a:lnTo>
                  <a:lnTo>
                    <a:pt x="144" y="1619"/>
                  </a:lnTo>
                  <a:lnTo>
                    <a:pt x="58" y="1626"/>
                  </a:lnTo>
                  <a:lnTo>
                    <a:pt x="7" y="1605"/>
                  </a:lnTo>
                </a:path>
              </a:pathLst>
            </a:custGeom>
            <a:solidFill>
              <a:srgbClr val="FBE5B2"/>
            </a:solidFill>
            <a:ln w="12700" cap="rnd" cmpd="sng">
              <a:solidFill>
                <a:srgbClr val="B2B2B2"/>
              </a:solidFill>
              <a:prstDash val="solid"/>
              <a:round/>
              <a:headEnd type="none" w="med" len="med"/>
              <a:tailEnd type="none" w="med" len="med"/>
            </a:ln>
            <a:effectLst>
              <a:outerShdw dist="53882" dir="2700000" algn="ctr" rotWithShape="0">
                <a:srgbClr val="DDDDDD"/>
              </a:outerShdw>
            </a:effectLst>
          </p:spPr>
          <p:txBody>
            <a:bodyPr/>
            <a:lstStyle/>
            <a:p>
              <a:pPr>
                <a:spcAft>
                  <a:spcPts val="600"/>
                </a:spcAft>
              </a:pPr>
              <a:endParaRPr sz="1400" b="0" i="1" noProof="1">
                <a:latin typeface="Calibri" panose="020F0502020204030204" pitchFamily="34" charset="0"/>
                <a:cs typeface="Calibri" panose="020F0502020204030204" pitchFamily="34" charset="0"/>
              </a:endParaRPr>
            </a:p>
          </p:txBody>
        </p:sp>
        <p:sp>
          <p:nvSpPr>
            <p:cNvPr id="45" name="Newspaper Clipping - Text"/>
            <p:cNvSpPr txBox="1">
              <a:spLocks noChangeArrowheads="1"/>
            </p:cNvSpPr>
            <p:nvPr>
              <p:custDataLst>
                <p:tags r:id="rId11"/>
              </p:custDataLst>
            </p:nvPr>
          </p:nvSpPr>
          <p:spPr bwMode="auto">
            <a:xfrm>
              <a:off x="340802" y="6037230"/>
              <a:ext cx="3181909" cy="626365"/>
            </a:xfrm>
            <a:prstGeom prst="rect">
              <a:avLst/>
            </a:prstGeom>
            <a:noFill/>
            <a:ln w="9525">
              <a:noFill/>
              <a:miter lim="800000"/>
              <a:headEnd/>
              <a:tailEnd/>
            </a:ln>
            <a:effectLst/>
          </p:spPr>
          <p:txBody>
            <a:bodyPr/>
            <a:lstStyle/>
            <a:p>
              <a:pPr>
                <a:spcBef>
                  <a:spcPts val="300"/>
                </a:spcBef>
                <a:spcAft>
                  <a:spcPts val="600"/>
                </a:spcAft>
                <a:tabLst>
                  <a:tab pos="3943350" algn="r"/>
                </a:tabLst>
              </a:pPr>
              <a:r>
                <a:rPr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a:t>
              </a:r>
              <a:r>
                <a:rPr lang="en-US" sz="1100" b="0" i="1" noProof="1">
                  <a:solidFill>
                    <a:srgbClr val="000000"/>
                  </a:solidFill>
                  <a:latin typeface="Calibri" panose="020F0502020204030204" pitchFamily="34" charset="0"/>
                  <a:ea typeface="ＭＳ Ｐゴシック" pitchFamily="34" charset="-128"/>
                  <a:cs typeface="Calibri" panose="020F0502020204030204" pitchFamily="34" charset="0"/>
                </a:rPr>
                <a:t>Bank of America Merrill Lynch surpassed Goldman Sachs to become the top underwriter of U.S. initial public offerings as the value of deals rose 28 percent</a:t>
              </a:r>
              <a:r>
                <a:rPr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                                                                                            </a:t>
              </a:r>
            </a:p>
            <a:p>
              <a:pPr algn="r">
                <a:spcAft>
                  <a:spcPts val="600"/>
                </a:spcAft>
                <a:tabLst>
                  <a:tab pos="3943350" algn="r"/>
                </a:tabLst>
              </a:pPr>
              <a:r>
                <a:rPr lang="en-US" sz="1100" i="1" noProof="1" smtClean="0">
                  <a:solidFill>
                    <a:srgbClr val="000000"/>
                  </a:solidFill>
                  <a:latin typeface="Calibri" panose="020F0502020204030204" pitchFamily="34" charset="0"/>
                  <a:ea typeface="ＭＳ Ｐゴシック" pitchFamily="34" charset="-128"/>
                  <a:cs typeface="Calibri" panose="020F0502020204030204" pitchFamily="34" charset="0"/>
                </a:rPr>
                <a:t>- Bloomberg, July 2019</a:t>
              </a:r>
              <a:endParaRPr sz="1100" i="1" noProof="1">
                <a:solidFill>
                  <a:srgbClr val="000000"/>
                </a:solidFill>
                <a:latin typeface="Calibri" panose="020F0502020204030204" pitchFamily="34" charset="0"/>
                <a:ea typeface="ＭＳ Ｐゴシック" pitchFamily="34" charset="-128"/>
                <a:cs typeface="Calibri" panose="020F0502020204030204" pitchFamily="34" charset="0"/>
              </a:endParaRPr>
            </a:p>
          </p:txBody>
        </p:sp>
      </p:grpSp>
      <p:grpSp>
        <p:nvGrpSpPr>
          <p:cNvPr id="46" name="Group 14 (L)"/>
          <p:cNvGrpSpPr/>
          <p:nvPr/>
        </p:nvGrpSpPr>
        <p:grpSpPr>
          <a:xfrm>
            <a:off x="598544" y="3491993"/>
            <a:ext cx="3564636" cy="1003807"/>
            <a:chOff x="266643" y="6048881"/>
            <a:chExt cx="3437322" cy="752908"/>
          </a:xfrm>
        </p:grpSpPr>
        <p:sp>
          <p:nvSpPr>
            <p:cNvPr id="47" name="Newspaper Clipping - Graphic"/>
            <p:cNvSpPr>
              <a:spLocks/>
            </p:cNvSpPr>
            <p:nvPr>
              <p:custDataLst>
                <p:tags r:id="rId8"/>
              </p:custDataLst>
            </p:nvPr>
          </p:nvSpPr>
          <p:spPr bwMode="auto">
            <a:xfrm>
              <a:off x="266643" y="6048881"/>
              <a:ext cx="3437322" cy="752908"/>
            </a:xfrm>
            <a:custGeom>
              <a:avLst/>
              <a:gdLst/>
              <a:ahLst/>
              <a:cxnLst>
                <a:cxn ang="0">
                  <a:pos x="0" y="0"/>
                </a:cxn>
                <a:cxn ang="0">
                  <a:pos x="3130" y="80"/>
                </a:cxn>
                <a:cxn ang="0">
                  <a:pos x="3123" y="174"/>
                </a:cxn>
                <a:cxn ang="0">
                  <a:pos x="3115" y="354"/>
                </a:cxn>
                <a:cxn ang="0">
                  <a:pos x="3152" y="607"/>
                </a:cxn>
                <a:cxn ang="0">
                  <a:pos x="3180" y="716"/>
                </a:cxn>
                <a:cxn ang="0">
                  <a:pos x="3166" y="904"/>
                </a:cxn>
                <a:cxn ang="0">
                  <a:pos x="3202" y="1099"/>
                </a:cxn>
                <a:cxn ang="0">
                  <a:pos x="3180" y="1215"/>
                </a:cxn>
                <a:cxn ang="0">
                  <a:pos x="3202" y="1301"/>
                </a:cxn>
                <a:cxn ang="0">
                  <a:pos x="3202" y="1402"/>
                </a:cxn>
                <a:cxn ang="0">
                  <a:pos x="3202" y="1468"/>
                </a:cxn>
                <a:cxn ang="0">
                  <a:pos x="3202" y="1619"/>
                </a:cxn>
                <a:cxn ang="0">
                  <a:pos x="3173" y="1829"/>
                </a:cxn>
                <a:cxn ang="0">
                  <a:pos x="3036" y="1916"/>
                </a:cxn>
                <a:cxn ang="0">
                  <a:pos x="2891" y="1843"/>
                </a:cxn>
                <a:cxn ang="0">
                  <a:pos x="2754" y="1814"/>
                </a:cxn>
                <a:cxn ang="0">
                  <a:pos x="2522" y="1843"/>
                </a:cxn>
                <a:cxn ang="0">
                  <a:pos x="2349" y="1851"/>
                </a:cxn>
                <a:cxn ang="0">
                  <a:pos x="2219" y="1836"/>
                </a:cxn>
                <a:cxn ang="0">
                  <a:pos x="2082" y="1829"/>
                </a:cxn>
                <a:cxn ang="0">
                  <a:pos x="1915" y="1800"/>
                </a:cxn>
                <a:cxn ang="0">
                  <a:pos x="1821" y="1684"/>
                </a:cxn>
                <a:cxn ang="0">
                  <a:pos x="1713" y="1655"/>
                </a:cxn>
                <a:cxn ang="0">
                  <a:pos x="1576" y="1692"/>
                </a:cxn>
                <a:cxn ang="0">
                  <a:pos x="1424" y="1626"/>
                </a:cxn>
                <a:cxn ang="0">
                  <a:pos x="1352" y="1598"/>
                </a:cxn>
                <a:cxn ang="0">
                  <a:pos x="1214" y="1540"/>
                </a:cxn>
                <a:cxn ang="0">
                  <a:pos x="976" y="1547"/>
                </a:cxn>
                <a:cxn ang="0">
                  <a:pos x="817" y="1583"/>
                </a:cxn>
                <a:cxn ang="0">
                  <a:pos x="730" y="1547"/>
                </a:cxn>
                <a:cxn ang="0">
                  <a:pos x="614" y="1525"/>
                </a:cxn>
                <a:cxn ang="0">
                  <a:pos x="506" y="1569"/>
                </a:cxn>
                <a:cxn ang="0">
                  <a:pos x="397" y="1569"/>
                </a:cxn>
                <a:cxn ang="0">
                  <a:pos x="325" y="1569"/>
                </a:cxn>
                <a:cxn ang="0">
                  <a:pos x="318" y="1612"/>
                </a:cxn>
                <a:cxn ang="0">
                  <a:pos x="202" y="1619"/>
                </a:cxn>
                <a:cxn ang="0">
                  <a:pos x="144" y="1619"/>
                </a:cxn>
                <a:cxn ang="0">
                  <a:pos x="7" y="1605"/>
                </a:cxn>
              </a:cxnLst>
              <a:rect l="0" t="0" r="r" b="b"/>
              <a:pathLst>
                <a:path w="3253" h="1916">
                  <a:moveTo>
                    <a:pt x="0" y="1605"/>
                  </a:moveTo>
                  <a:lnTo>
                    <a:pt x="0" y="0"/>
                  </a:lnTo>
                  <a:lnTo>
                    <a:pt x="3101" y="0"/>
                  </a:lnTo>
                  <a:lnTo>
                    <a:pt x="3130" y="80"/>
                  </a:lnTo>
                  <a:lnTo>
                    <a:pt x="3057" y="159"/>
                  </a:lnTo>
                  <a:lnTo>
                    <a:pt x="3123" y="174"/>
                  </a:lnTo>
                  <a:lnTo>
                    <a:pt x="3115" y="268"/>
                  </a:lnTo>
                  <a:lnTo>
                    <a:pt x="3115" y="354"/>
                  </a:lnTo>
                  <a:lnTo>
                    <a:pt x="3166" y="492"/>
                  </a:lnTo>
                  <a:lnTo>
                    <a:pt x="3152" y="607"/>
                  </a:lnTo>
                  <a:lnTo>
                    <a:pt x="3101" y="629"/>
                  </a:lnTo>
                  <a:lnTo>
                    <a:pt x="3180" y="716"/>
                  </a:lnTo>
                  <a:lnTo>
                    <a:pt x="3187" y="766"/>
                  </a:lnTo>
                  <a:lnTo>
                    <a:pt x="3166" y="904"/>
                  </a:lnTo>
                  <a:lnTo>
                    <a:pt x="3173" y="990"/>
                  </a:lnTo>
                  <a:lnTo>
                    <a:pt x="3202" y="1099"/>
                  </a:lnTo>
                  <a:lnTo>
                    <a:pt x="3151" y="1128"/>
                  </a:lnTo>
                  <a:lnTo>
                    <a:pt x="3180" y="1215"/>
                  </a:lnTo>
                  <a:lnTo>
                    <a:pt x="3137" y="1258"/>
                  </a:lnTo>
                  <a:lnTo>
                    <a:pt x="3202" y="1301"/>
                  </a:lnTo>
                  <a:lnTo>
                    <a:pt x="3180" y="1352"/>
                  </a:lnTo>
                  <a:lnTo>
                    <a:pt x="3202" y="1402"/>
                  </a:lnTo>
                  <a:lnTo>
                    <a:pt x="3253" y="1366"/>
                  </a:lnTo>
                  <a:lnTo>
                    <a:pt x="3202" y="1468"/>
                  </a:lnTo>
                  <a:lnTo>
                    <a:pt x="3130" y="1533"/>
                  </a:lnTo>
                  <a:lnTo>
                    <a:pt x="3202" y="1619"/>
                  </a:lnTo>
                  <a:lnTo>
                    <a:pt x="3137" y="1699"/>
                  </a:lnTo>
                  <a:lnTo>
                    <a:pt x="3173" y="1829"/>
                  </a:lnTo>
                  <a:lnTo>
                    <a:pt x="3123" y="1887"/>
                  </a:lnTo>
                  <a:lnTo>
                    <a:pt x="3036" y="1916"/>
                  </a:lnTo>
                  <a:lnTo>
                    <a:pt x="2963" y="1901"/>
                  </a:lnTo>
                  <a:lnTo>
                    <a:pt x="2891" y="1843"/>
                  </a:lnTo>
                  <a:lnTo>
                    <a:pt x="2790" y="1865"/>
                  </a:lnTo>
                  <a:lnTo>
                    <a:pt x="2754" y="1814"/>
                  </a:lnTo>
                  <a:lnTo>
                    <a:pt x="2660" y="1865"/>
                  </a:lnTo>
                  <a:lnTo>
                    <a:pt x="2522" y="1843"/>
                  </a:lnTo>
                  <a:lnTo>
                    <a:pt x="2436" y="1822"/>
                  </a:lnTo>
                  <a:lnTo>
                    <a:pt x="2349" y="1851"/>
                  </a:lnTo>
                  <a:lnTo>
                    <a:pt x="2291" y="1865"/>
                  </a:lnTo>
                  <a:lnTo>
                    <a:pt x="2219" y="1836"/>
                  </a:lnTo>
                  <a:lnTo>
                    <a:pt x="2132" y="1807"/>
                  </a:lnTo>
                  <a:lnTo>
                    <a:pt x="2082" y="1829"/>
                  </a:lnTo>
                  <a:lnTo>
                    <a:pt x="2002" y="1778"/>
                  </a:lnTo>
                  <a:lnTo>
                    <a:pt x="1915" y="1800"/>
                  </a:lnTo>
                  <a:lnTo>
                    <a:pt x="1894" y="1728"/>
                  </a:lnTo>
                  <a:lnTo>
                    <a:pt x="1821" y="1684"/>
                  </a:lnTo>
                  <a:lnTo>
                    <a:pt x="1764" y="1713"/>
                  </a:lnTo>
                  <a:lnTo>
                    <a:pt x="1713" y="1655"/>
                  </a:lnTo>
                  <a:lnTo>
                    <a:pt x="1648" y="1619"/>
                  </a:lnTo>
                  <a:lnTo>
                    <a:pt x="1576" y="1692"/>
                  </a:lnTo>
                  <a:lnTo>
                    <a:pt x="1482" y="1663"/>
                  </a:lnTo>
                  <a:lnTo>
                    <a:pt x="1424" y="1626"/>
                  </a:lnTo>
                  <a:lnTo>
                    <a:pt x="1352" y="1670"/>
                  </a:lnTo>
                  <a:lnTo>
                    <a:pt x="1352" y="1598"/>
                  </a:lnTo>
                  <a:lnTo>
                    <a:pt x="1258" y="1590"/>
                  </a:lnTo>
                  <a:lnTo>
                    <a:pt x="1214" y="1540"/>
                  </a:lnTo>
                  <a:lnTo>
                    <a:pt x="1135" y="1569"/>
                  </a:lnTo>
                  <a:lnTo>
                    <a:pt x="976" y="1547"/>
                  </a:lnTo>
                  <a:lnTo>
                    <a:pt x="947" y="1598"/>
                  </a:lnTo>
                  <a:lnTo>
                    <a:pt x="817" y="1583"/>
                  </a:lnTo>
                  <a:lnTo>
                    <a:pt x="831" y="1533"/>
                  </a:lnTo>
                  <a:lnTo>
                    <a:pt x="730" y="1547"/>
                  </a:lnTo>
                  <a:lnTo>
                    <a:pt x="730" y="1511"/>
                  </a:lnTo>
                  <a:lnTo>
                    <a:pt x="614" y="1525"/>
                  </a:lnTo>
                  <a:lnTo>
                    <a:pt x="585" y="1576"/>
                  </a:lnTo>
                  <a:lnTo>
                    <a:pt x="506" y="1569"/>
                  </a:lnTo>
                  <a:lnTo>
                    <a:pt x="462" y="1533"/>
                  </a:lnTo>
                  <a:lnTo>
                    <a:pt x="397" y="1569"/>
                  </a:lnTo>
                  <a:lnTo>
                    <a:pt x="339" y="1554"/>
                  </a:lnTo>
                  <a:lnTo>
                    <a:pt x="325" y="1569"/>
                  </a:lnTo>
                  <a:lnTo>
                    <a:pt x="318" y="1554"/>
                  </a:lnTo>
                  <a:lnTo>
                    <a:pt x="318" y="1612"/>
                  </a:lnTo>
                  <a:lnTo>
                    <a:pt x="260" y="1627"/>
                  </a:lnTo>
                  <a:lnTo>
                    <a:pt x="202" y="1619"/>
                  </a:lnTo>
                  <a:lnTo>
                    <a:pt x="195" y="1648"/>
                  </a:lnTo>
                  <a:lnTo>
                    <a:pt x="144" y="1619"/>
                  </a:lnTo>
                  <a:lnTo>
                    <a:pt x="58" y="1626"/>
                  </a:lnTo>
                  <a:lnTo>
                    <a:pt x="7" y="1605"/>
                  </a:lnTo>
                </a:path>
              </a:pathLst>
            </a:custGeom>
            <a:solidFill>
              <a:srgbClr val="FBE5B2"/>
            </a:solidFill>
            <a:ln w="12700" cap="rnd" cmpd="sng">
              <a:solidFill>
                <a:srgbClr val="B2B2B2"/>
              </a:solidFill>
              <a:prstDash val="solid"/>
              <a:round/>
              <a:headEnd type="none" w="med" len="med"/>
              <a:tailEnd type="none" w="med" len="med"/>
            </a:ln>
            <a:effectLst>
              <a:outerShdw dist="53882" dir="2700000" algn="ctr" rotWithShape="0">
                <a:srgbClr val="DDDDDD"/>
              </a:outerShdw>
            </a:effectLst>
          </p:spPr>
          <p:txBody>
            <a:bodyPr/>
            <a:lstStyle/>
            <a:p>
              <a:pPr>
                <a:spcAft>
                  <a:spcPts val="600"/>
                </a:spcAft>
              </a:pPr>
              <a:endParaRPr sz="1400" b="0" i="1" noProof="1">
                <a:latin typeface="Calibri" panose="020F0502020204030204" pitchFamily="34" charset="0"/>
                <a:cs typeface="Calibri" panose="020F0502020204030204" pitchFamily="34" charset="0"/>
              </a:endParaRPr>
            </a:p>
          </p:txBody>
        </p:sp>
        <p:sp>
          <p:nvSpPr>
            <p:cNvPr id="48" name="Newspaper Clipping - Text"/>
            <p:cNvSpPr txBox="1">
              <a:spLocks noChangeArrowheads="1"/>
            </p:cNvSpPr>
            <p:nvPr>
              <p:custDataLst>
                <p:tags r:id="rId9"/>
              </p:custDataLst>
            </p:nvPr>
          </p:nvSpPr>
          <p:spPr bwMode="auto">
            <a:xfrm>
              <a:off x="340802" y="6082895"/>
              <a:ext cx="3181909" cy="626365"/>
            </a:xfrm>
            <a:prstGeom prst="rect">
              <a:avLst/>
            </a:prstGeom>
            <a:noFill/>
            <a:ln w="9525">
              <a:noFill/>
              <a:miter lim="800000"/>
              <a:headEnd/>
              <a:tailEnd/>
            </a:ln>
            <a:effectLst/>
          </p:spPr>
          <p:txBody>
            <a:bodyPr/>
            <a:lstStyle/>
            <a:p>
              <a:pPr>
                <a:spcBef>
                  <a:spcPts val="300"/>
                </a:spcBef>
                <a:spcAft>
                  <a:spcPts val="600"/>
                </a:spcAft>
                <a:tabLst>
                  <a:tab pos="3943350" algn="r"/>
                </a:tabLst>
              </a:pPr>
              <a:r>
                <a:rPr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a:t>
              </a:r>
              <a:r>
                <a:rPr lang="en-US" sz="1100" b="0" i="1" noProof="1">
                  <a:solidFill>
                    <a:srgbClr val="000000"/>
                  </a:solidFill>
                  <a:latin typeface="Calibri" panose="020F0502020204030204" pitchFamily="34" charset="0"/>
                  <a:ea typeface="ＭＳ Ｐゴシック" pitchFamily="34" charset="-128"/>
                  <a:cs typeface="Calibri" panose="020F0502020204030204" pitchFamily="34" charset="0"/>
                </a:rPr>
                <a:t>Of the </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35 </a:t>
              </a:r>
              <a:r>
                <a:rPr lang="en-US" sz="1100" b="0" i="1" noProof="1">
                  <a:solidFill>
                    <a:srgbClr val="000000"/>
                  </a:solidFill>
                  <a:latin typeface="Calibri" panose="020F0502020204030204" pitchFamily="34" charset="0"/>
                  <a:ea typeface="ＭＳ Ｐゴシック" pitchFamily="34" charset="-128"/>
                  <a:cs typeface="Calibri" panose="020F0502020204030204" pitchFamily="34" charset="0"/>
                </a:rPr>
                <a:t>deals BofA underwrote for the year, about a third priced above the announced listing range. All other IPOs priced above-range about 14% of the time</a:t>
              </a:r>
              <a:r>
                <a:rPr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a:t>
              </a:r>
              <a:r>
                <a:rPr lang="en-US" sz="1100" b="0" i="1" noProof="1" smtClean="0">
                  <a:solidFill>
                    <a:srgbClr val="000000"/>
                  </a:solidFill>
                  <a:latin typeface="Calibri" panose="020F0502020204030204" pitchFamily="34" charset="0"/>
                  <a:ea typeface="ＭＳ Ｐゴシック" pitchFamily="34" charset="-128"/>
                  <a:cs typeface="Calibri" panose="020F0502020204030204" pitchFamily="34" charset="0"/>
                </a:rPr>
                <a:t>                                                                                            </a:t>
              </a:r>
            </a:p>
            <a:p>
              <a:pPr algn="r">
                <a:spcAft>
                  <a:spcPts val="600"/>
                </a:spcAft>
                <a:tabLst>
                  <a:tab pos="3943350" algn="r"/>
                </a:tabLst>
              </a:pPr>
              <a:r>
                <a:rPr lang="en-US" sz="1100" i="1" noProof="1" smtClean="0">
                  <a:solidFill>
                    <a:srgbClr val="000000"/>
                  </a:solidFill>
                  <a:latin typeface="Calibri" panose="020F0502020204030204" pitchFamily="34" charset="0"/>
                  <a:ea typeface="ＭＳ Ｐゴシック" pitchFamily="34" charset="-128"/>
                  <a:cs typeface="Calibri" panose="020F0502020204030204" pitchFamily="34" charset="0"/>
                </a:rPr>
                <a:t>- Bloomberg, July 2019</a:t>
              </a:r>
              <a:endParaRPr sz="1100" i="1" noProof="1">
                <a:solidFill>
                  <a:srgbClr val="000000"/>
                </a:solidFill>
                <a:latin typeface="Calibri" panose="020F0502020204030204" pitchFamily="34" charset="0"/>
                <a:ea typeface="ＭＳ Ｐゴシック" pitchFamily="34" charset="-128"/>
                <a:cs typeface="Calibri" panose="020F0502020204030204" pitchFamily="34" charset="0"/>
              </a:endParaRPr>
            </a:p>
          </p:txBody>
        </p:sp>
      </p:grpSp>
      <p:sp>
        <p:nvSpPr>
          <p:cNvPr id="49" name="Rounded Rectangle 48"/>
          <p:cNvSpPr/>
          <p:nvPr/>
        </p:nvSpPr>
        <p:spPr>
          <a:xfrm>
            <a:off x="515602" y="1863447"/>
            <a:ext cx="3619458" cy="1413153"/>
          </a:xfrm>
          <a:prstGeom prst="roundRect">
            <a:avLst/>
          </a:prstGeom>
          <a:ln>
            <a:solidFill>
              <a:srgbClr val="6D6E72"/>
            </a:solidFill>
          </a:ln>
        </p:spPr>
        <p:txBody>
          <a:bodyPr wrap="square">
            <a:spAutoFit/>
          </a:bodyPr>
          <a:lstStyle/>
          <a:p>
            <a:pPr marL="171450" indent="-171450">
              <a:buFont typeface="Wingdings" panose="05000000000000000000" pitchFamily="2" charset="2"/>
              <a:buChar char="ü"/>
            </a:pPr>
            <a:r>
              <a:rPr lang="en-US" sz="1100" dirty="0" err="1" smtClean="0">
                <a:solidFill>
                  <a:srgbClr val="000000"/>
                </a:solidFill>
                <a:latin typeface="Calibri" panose="020F0502020204030204" pitchFamily="34" charset="0"/>
                <a:cs typeface="Calibri" panose="020F0502020204030204" pitchFamily="34" charset="0"/>
              </a:rPr>
              <a:t>BofA</a:t>
            </a:r>
            <a:r>
              <a:rPr lang="en-US" sz="1100" dirty="0" smtClean="0">
                <a:solidFill>
                  <a:srgbClr val="000000"/>
                </a:solidFill>
                <a:latin typeface="Calibri" panose="020F0502020204030204" pitchFamily="34" charset="0"/>
                <a:cs typeface="Calibri" panose="020F0502020204030204" pitchFamily="34" charset="0"/>
              </a:rPr>
              <a:t> </a:t>
            </a:r>
            <a:r>
              <a:rPr lang="en-US" sz="1100" dirty="0">
                <a:solidFill>
                  <a:srgbClr val="000000"/>
                </a:solidFill>
                <a:latin typeface="Calibri" panose="020F0502020204030204" pitchFamily="34" charset="0"/>
                <a:cs typeface="Calibri" panose="020F0502020204030204" pitchFamily="34" charset="0"/>
              </a:rPr>
              <a:t>is the #1 underwriter in the U.S. and Americas by overall volume and number of deals since the beginning of </a:t>
            </a:r>
            <a:r>
              <a:rPr lang="en-US" sz="1100" dirty="0" smtClean="0">
                <a:solidFill>
                  <a:srgbClr val="000000"/>
                </a:solidFill>
                <a:latin typeface="Calibri" panose="020F0502020204030204" pitchFamily="34" charset="0"/>
                <a:cs typeface="Calibri" panose="020F0502020204030204" pitchFamily="34" charset="0"/>
              </a:rPr>
              <a:t>2018</a:t>
            </a:r>
          </a:p>
          <a:p>
            <a:endParaRPr lang="en-US" sz="1100" dirty="0" smtClean="0">
              <a:solidFill>
                <a:srgbClr val="000000"/>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100" dirty="0">
                <a:solidFill>
                  <a:srgbClr val="000000"/>
                </a:solidFill>
                <a:latin typeface="Calibri" panose="020F0502020204030204" pitchFamily="34" charset="0"/>
                <a:cs typeface="Calibri" panose="020F0502020204030204" pitchFamily="34" charset="0"/>
              </a:rPr>
              <a:t>In the US, </a:t>
            </a:r>
            <a:r>
              <a:rPr lang="en-US" sz="1100" dirty="0" err="1" smtClean="0">
                <a:solidFill>
                  <a:srgbClr val="000000"/>
                </a:solidFill>
                <a:latin typeface="Calibri" panose="020F0502020204030204" pitchFamily="34" charset="0"/>
                <a:cs typeface="Calibri" panose="020F0502020204030204" pitchFamily="34" charset="0"/>
              </a:rPr>
              <a:t>BofA</a:t>
            </a:r>
            <a:r>
              <a:rPr lang="en-US" sz="1100" dirty="0" smtClean="0">
                <a:solidFill>
                  <a:srgbClr val="000000"/>
                </a:solidFill>
                <a:latin typeface="Calibri" panose="020F0502020204030204" pitchFamily="34" charset="0"/>
                <a:cs typeface="Calibri" panose="020F0502020204030204" pitchFamily="34" charset="0"/>
              </a:rPr>
              <a:t> </a:t>
            </a:r>
            <a:r>
              <a:rPr lang="en-US" sz="1100" dirty="0">
                <a:solidFill>
                  <a:srgbClr val="000000"/>
                </a:solidFill>
                <a:latin typeface="Calibri" panose="020F0502020204030204" pitchFamily="34" charset="0"/>
                <a:cs typeface="Calibri" panose="020F0502020204030204" pitchFamily="34" charset="0"/>
              </a:rPr>
              <a:t>has acted as </a:t>
            </a:r>
            <a:r>
              <a:rPr lang="en-US" sz="1100" dirty="0" err="1">
                <a:solidFill>
                  <a:srgbClr val="000000"/>
                </a:solidFill>
                <a:latin typeface="Calibri" panose="020F0502020204030204" pitchFamily="34" charset="0"/>
                <a:cs typeface="Calibri" panose="020F0502020204030204" pitchFamily="34" charset="0"/>
              </a:rPr>
              <a:t>bookrunner</a:t>
            </a:r>
            <a:r>
              <a:rPr lang="en-US" sz="1100" dirty="0">
                <a:solidFill>
                  <a:srgbClr val="000000"/>
                </a:solidFill>
                <a:latin typeface="Calibri" panose="020F0502020204030204" pitchFamily="34" charset="0"/>
                <a:cs typeface="Calibri" panose="020F0502020204030204" pitchFamily="34" charset="0"/>
              </a:rPr>
              <a:t> on </a:t>
            </a:r>
            <a:r>
              <a:rPr lang="en-US" sz="1100" dirty="0" smtClean="0">
                <a:solidFill>
                  <a:srgbClr val="000000"/>
                </a:solidFill>
                <a:latin typeface="Calibri" panose="020F0502020204030204" pitchFamily="34" charset="0"/>
                <a:cs typeface="Calibri" panose="020F0502020204030204" pitchFamily="34" charset="0"/>
              </a:rPr>
              <a:t>99 </a:t>
            </a:r>
            <a:r>
              <a:rPr lang="en-US" sz="1100" dirty="0">
                <a:solidFill>
                  <a:srgbClr val="000000"/>
                </a:solidFill>
                <a:latin typeface="Calibri" panose="020F0502020204030204" pitchFamily="34" charset="0"/>
                <a:cs typeface="Calibri" panose="020F0502020204030204" pitchFamily="34" charset="0"/>
              </a:rPr>
              <a:t>IPOs, raising over $</a:t>
            </a:r>
            <a:r>
              <a:rPr lang="en-US" sz="1100" dirty="0" smtClean="0">
                <a:solidFill>
                  <a:srgbClr val="000000"/>
                </a:solidFill>
                <a:latin typeface="Calibri" panose="020F0502020204030204" pitchFamily="34" charset="0"/>
                <a:cs typeface="Calibri" panose="020F0502020204030204" pitchFamily="34" charset="0"/>
              </a:rPr>
              <a:t>53.7bn </a:t>
            </a:r>
            <a:r>
              <a:rPr lang="en-US" sz="1100" dirty="0">
                <a:solidFill>
                  <a:srgbClr val="000000"/>
                </a:solidFill>
                <a:latin typeface="Calibri" panose="020F0502020204030204" pitchFamily="34" charset="0"/>
                <a:cs typeface="Calibri" panose="020F0502020204030204" pitchFamily="34" charset="0"/>
              </a:rPr>
              <a:t>in cumulative proceeds, capturing </a:t>
            </a:r>
            <a:r>
              <a:rPr lang="en-US" sz="1100" dirty="0" smtClean="0">
                <a:solidFill>
                  <a:srgbClr val="000000"/>
                </a:solidFill>
                <a:latin typeface="Calibri" panose="020F0502020204030204" pitchFamily="34" charset="0"/>
                <a:cs typeface="Calibri" panose="020F0502020204030204" pitchFamily="34" charset="0"/>
              </a:rPr>
              <a:t>9.7% </a:t>
            </a:r>
            <a:r>
              <a:rPr lang="en-US" sz="1100" dirty="0">
                <a:solidFill>
                  <a:srgbClr val="000000"/>
                </a:solidFill>
                <a:latin typeface="Calibri" panose="020F0502020204030204" pitchFamily="34" charset="0"/>
                <a:cs typeface="Calibri" panose="020F0502020204030204" pitchFamily="34" charset="0"/>
              </a:rPr>
              <a:t>market share since 2018</a:t>
            </a:r>
          </a:p>
        </p:txBody>
      </p:sp>
      <p:sp>
        <p:nvSpPr>
          <p:cNvPr id="50" name="TextBox 49"/>
          <p:cNvSpPr txBox="1"/>
          <p:nvPr>
            <p:custDataLst>
              <p:tags r:id="rId7"/>
            </p:custDataLst>
          </p:nvPr>
        </p:nvSpPr>
        <p:spPr bwMode="gray">
          <a:xfrm>
            <a:off x="689262" y="7207478"/>
            <a:ext cx="9369138" cy="307777"/>
          </a:xfrm>
          <a:prstGeom prst="rect">
            <a:avLst/>
          </a:prstGeom>
          <a:noFill/>
        </p:spPr>
        <p:txBody>
          <a:bodyPr wrap="square" rtlCol="0">
            <a:spAutoFit/>
          </a:bodyPr>
          <a:lstStyle/>
          <a:p>
            <a:pPr marL="228600" indent="-228600"/>
            <a:r>
              <a:rPr lang="en-US" sz="700" b="0" i="1" dirty="0" smtClean="0">
                <a:solidFill>
                  <a:srgbClr val="000000"/>
                </a:solidFill>
                <a:latin typeface="Calibri" panose="020F0502020204030204" pitchFamily="34" charset="0"/>
                <a:cs typeface="Calibri" panose="020F0502020204030204" pitchFamily="34" charset="0"/>
              </a:rPr>
              <a:t>____________________</a:t>
            </a:r>
          </a:p>
          <a:p>
            <a:pPr marL="228600" indent="-228600"/>
            <a:r>
              <a:rPr lang="en-US" sz="700" b="0" i="1" dirty="0">
                <a:solidFill>
                  <a:srgbClr val="000000"/>
                </a:solidFill>
                <a:latin typeface="Calibri" panose="020F0502020204030204" pitchFamily="34" charset="0"/>
                <a:cs typeface="Calibri" panose="020F0502020204030204" pitchFamily="34" charset="0"/>
              </a:rPr>
              <a:t>Source: </a:t>
            </a:r>
            <a:r>
              <a:rPr lang="en-US" sz="700" b="0" i="1" dirty="0" smtClean="0">
                <a:solidFill>
                  <a:srgbClr val="000000"/>
                </a:solidFill>
                <a:latin typeface="Calibri" panose="020F0502020204030204" pitchFamily="34" charset="0"/>
                <a:cs typeface="Calibri" panose="020F0502020204030204" pitchFamily="34" charset="0"/>
              </a:rPr>
              <a:t>Bloomberg as of October 11, 2019. </a:t>
            </a:r>
          </a:p>
        </p:txBody>
      </p:sp>
      <p:sp>
        <p:nvSpPr>
          <p:cNvPr id="23" name="Rectangle 22"/>
          <p:cNvSpPr/>
          <p:nvPr/>
        </p:nvSpPr>
        <p:spPr bwMode="auto">
          <a:xfrm>
            <a:off x="4729831" y="2861343"/>
            <a:ext cx="4757069" cy="185730"/>
          </a:xfrm>
          <a:prstGeom prst="rect">
            <a:avLst/>
          </a:prstGeom>
          <a:noFill/>
          <a:ln w="9525" cap="flat" cmpd="sng" algn="ctr">
            <a:solidFill>
              <a:srgbClr val="F2A9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lang="en-US" sz="13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1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1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1300" kern="1200">
                <a:solidFill>
                  <a:schemeClr val="tx1"/>
                </a:solidFill>
                <a:latin typeface="Book Antiqua" pitchFamily="18" charset="0"/>
                <a:ea typeface="+mn-ea"/>
                <a:cs typeface="+mn-cs"/>
              </a:defRPr>
            </a:lvl5pPr>
            <a:lvl6pPr marL="2286000" algn="l" defTabSz="914400" rtl="0" eaLnBrk="1" latinLnBrk="0" hangingPunct="1">
              <a:defRPr sz="1300" kern="1200">
                <a:solidFill>
                  <a:schemeClr val="tx1"/>
                </a:solidFill>
                <a:latin typeface="Book Antiqua" pitchFamily="18" charset="0"/>
                <a:ea typeface="+mn-ea"/>
                <a:cs typeface="+mn-cs"/>
              </a:defRPr>
            </a:lvl6pPr>
            <a:lvl7pPr marL="2743200" algn="l" defTabSz="914400" rtl="0" eaLnBrk="1" latinLnBrk="0" hangingPunct="1">
              <a:defRPr sz="1300" kern="1200">
                <a:solidFill>
                  <a:schemeClr val="tx1"/>
                </a:solidFill>
                <a:latin typeface="Book Antiqua" pitchFamily="18" charset="0"/>
                <a:ea typeface="+mn-ea"/>
                <a:cs typeface="+mn-cs"/>
              </a:defRPr>
            </a:lvl7pPr>
            <a:lvl8pPr marL="3200400" algn="l" defTabSz="914400" rtl="0" eaLnBrk="1" latinLnBrk="0" hangingPunct="1">
              <a:defRPr sz="1300" kern="1200">
                <a:solidFill>
                  <a:schemeClr val="tx1"/>
                </a:solidFill>
                <a:latin typeface="Book Antiqua" pitchFamily="18" charset="0"/>
                <a:ea typeface="+mn-ea"/>
                <a:cs typeface="+mn-cs"/>
              </a:defRPr>
            </a:lvl8pPr>
            <a:lvl9pPr marL="3657600" algn="l" defTabSz="914400" rtl="0" eaLnBrk="1" latinLnBrk="0" hangingPunct="1">
              <a:defRPr sz="1300" kern="1200">
                <a:solidFill>
                  <a:schemeClr val="tx1"/>
                </a:solidFill>
                <a:latin typeface="Book Antiqua"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cs typeface="Calibri" pitchFamily="34" charset="0"/>
            </a:endParaRPr>
          </a:p>
        </p:txBody>
      </p:sp>
      <p:sp>
        <p:nvSpPr>
          <p:cNvPr id="4" name="TextBox 3"/>
          <p:cNvSpPr txBox="1"/>
          <p:nvPr/>
        </p:nvSpPr>
        <p:spPr>
          <a:xfrm>
            <a:off x="8369300" y="2112997"/>
            <a:ext cx="1117600" cy="292388"/>
          </a:xfrm>
          <a:prstGeom prst="rect">
            <a:avLst/>
          </a:prstGeom>
          <a:solidFill>
            <a:srgbClr val="000000"/>
          </a:solidFill>
        </p:spPr>
        <p:txBody>
          <a:bodyPr wrap="square" rtlCol="0">
            <a:spAutoFit/>
          </a:bodyPr>
          <a:lstStyle/>
          <a:p>
            <a:pPr>
              <a:spcBef>
                <a:spcPts val="1560"/>
              </a:spcBef>
            </a:pPr>
            <a:endParaRPr lang="en-US" dirty="0" smtClean="0">
              <a:latin typeface="Calibri" panose="020F0502020204030204" pitchFamily="34" charset="0"/>
            </a:endParaRPr>
          </a:p>
        </p:txBody>
      </p:sp>
      <p:sp>
        <p:nvSpPr>
          <p:cNvPr id="22" name="TextBox 21"/>
          <p:cNvSpPr txBox="1"/>
          <p:nvPr/>
        </p:nvSpPr>
        <p:spPr>
          <a:xfrm>
            <a:off x="8449650" y="6807970"/>
            <a:ext cx="1037250" cy="292388"/>
          </a:xfrm>
          <a:prstGeom prst="rect">
            <a:avLst/>
          </a:prstGeom>
          <a:solidFill>
            <a:srgbClr val="000000"/>
          </a:solidFill>
        </p:spPr>
        <p:txBody>
          <a:bodyPr wrap="square" rtlCol="0">
            <a:spAutoFit/>
          </a:bodyPr>
          <a:lstStyle/>
          <a:p>
            <a:pPr>
              <a:spcBef>
                <a:spcPts val="1560"/>
              </a:spcBef>
            </a:pPr>
            <a:endParaRPr lang="en-US" dirty="0" smtClean="0">
              <a:latin typeface="Calibri" panose="020F0502020204030204" pitchFamily="34" charset="0"/>
            </a:endParaRPr>
          </a:p>
        </p:txBody>
      </p:sp>
    </p:spTree>
    <p:custDataLst>
      <p:tags r:id="rId1"/>
    </p:custDataLst>
    <p:extLst>
      <p:ext uri="{BB962C8B-B14F-4D97-AF65-F5344CB8AC3E}">
        <p14:creationId xmlns:p14="http://schemas.microsoft.com/office/powerpoint/2010/main" val="1379230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Publishing Placeholder" hidden="1"/>
          <p:cNvSpPr>
            <a:spLocks noGrp="1"/>
          </p:cNvSpPr>
          <p:nvPr>
            <p:ph type="ctrTitle"/>
            <p:custDataLst>
              <p:tags r:id="rId2"/>
            </p:custDataLst>
          </p:nvPr>
        </p:nvSpPr>
        <p:spPr>
          <a:xfrm>
            <a:off x="0" y="7773670"/>
            <a:ext cx="10058400" cy="50800"/>
          </a:xfrm>
          <a:prstGeom prst="rect">
            <a:avLst/>
          </a:prstGeom>
        </p:spPr>
        <p:txBody>
          <a:bodyPr lIns="0" tIns="0" rIns="0" bIns="0"/>
          <a:lstStyle>
            <a:lvl1pPr>
              <a:defRPr sz="100" b="0" baseline="0">
                <a:solidFill>
                  <a:srgbClr val="738EA5"/>
                </a:solidFill>
                <a:latin typeface="Calibri"/>
              </a:defRPr>
            </a:lvl1pPr>
          </a:lstStyle>
          <a:p>
            <a:r>
              <a:rPr lang="en-US" smtClean="0">
                <a:latin typeface="Calibri" panose="020F0502020204030204" pitchFamily="34" charset="0"/>
              </a:rPr>
              <a:t>Current Market Environment</a:t>
            </a:r>
            <a:endParaRPr lang="en-US" dirty="0">
              <a:latin typeface="Calibri" panose="020F0502020204030204" pitchFamily="34" charset="0"/>
            </a:endParaRPr>
          </a:p>
        </p:txBody>
      </p:sp>
      <p:sp>
        <p:nvSpPr>
          <p:cNvPr id="6" name="Divider Heading"/>
          <p:cNvSpPr txBox="1">
            <a:spLocks noChangeArrowheads="1"/>
          </p:cNvSpPr>
          <p:nvPr>
            <p:custDataLst>
              <p:tags r:id="rId3"/>
            </p:custDataLst>
          </p:nvPr>
        </p:nvSpPr>
        <p:spPr bwMode="auto">
          <a:xfrm>
            <a:off x="356616" y="3243910"/>
            <a:ext cx="9354311" cy="1284582"/>
          </a:xfrm>
          <a:prstGeom prst="rect">
            <a:avLst/>
          </a:prstGeom>
          <a:noFill/>
          <a:ln w="9525">
            <a:noFill/>
            <a:miter lim="800000"/>
            <a:headEnd/>
            <a:tailEnd/>
          </a:ln>
          <a:effectLst/>
        </p:spPr>
        <p:txBody>
          <a:bodyPr lIns="0" tIns="0" rIns="0" bIns="0" anchor="ctr">
            <a:spAutoFit/>
          </a:bodyPr>
          <a:lstStyle/>
          <a:p>
            <a:pPr algn="ctr">
              <a:lnSpc>
                <a:spcPts val="5000"/>
              </a:lnSpc>
            </a:pPr>
            <a:r>
              <a:rPr lang="en-US" altLang="en-US" sz="4800" b="0" dirty="0" smtClean="0">
                <a:solidFill>
                  <a:srgbClr val="000000"/>
                </a:solidFill>
                <a:cs typeface="Calibri" panose="020F0502020204030204" pitchFamily="34" charset="0"/>
              </a:rPr>
              <a:t>What’s Happening in today’s</a:t>
            </a:r>
            <a:br>
              <a:rPr lang="en-US" altLang="en-US" sz="4800" b="0" dirty="0" smtClean="0">
                <a:solidFill>
                  <a:srgbClr val="000000"/>
                </a:solidFill>
                <a:cs typeface="Calibri" panose="020F0502020204030204" pitchFamily="34" charset="0"/>
              </a:rPr>
            </a:br>
            <a:r>
              <a:rPr lang="en-US" altLang="en-US" sz="4800" b="0" dirty="0" smtClean="0">
                <a:solidFill>
                  <a:srgbClr val="000000"/>
                </a:solidFill>
                <a:cs typeface="Calibri" panose="020F0502020204030204" pitchFamily="34" charset="0"/>
              </a:rPr>
              <a:t>Capital Markets?</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Markets up 19% YTD Led by Tech, Amidst Solid Macro Backdrop</a:t>
            </a:r>
            <a:endParaRPr lang="en-US" dirty="0">
              <a:latin typeface="Calibri" panose="020F0502020204030204" pitchFamily="34" charset="0"/>
            </a:endParaRPr>
          </a:p>
        </p:txBody>
      </p:sp>
      <p:sp>
        <p:nvSpPr>
          <p:cNvPr id="97" name="Main Heading"/>
          <p:cNvSpPr>
            <a:spLocks noChangeArrowheads="1"/>
          </p:cNvSpPr>
          <p:nvPr>
            <p:custDataLst>
              <p:tags r:id="rId3"/>
            </p:custDataLst>
          </p:nvPr>
        </p:nvSpPr>
        <p:spPr bwMode="gray">
          <a:xfrm>
            <a:off x="356614" y="455784"/>
            <a:ext cx="7996811" cy="577072"/>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Markets up </a:t>
            </a:r>
            <a:r>
              <a:rPr lang="en-US" sz="2800" b="0" dirty="0" smtClean="0">
                <a:solidFill>
                  <a:srgbClr val="000000"/>
                </a:solidFill>
                <a:cs typeface="Calibri" panose="020F0502020204030204" pitchFamily="34" charset="0"/>
              </a:rPr>
              <a:t>YTD </a:t>
            </a:r>
            <a:r>
              <a:rPr lang="en-US" sz="2800" b="0" dirty="0">
                <a:solidFill>
                  <a:srgbClr val="000000"/>
                </a:solidFill>
                <a:cs typeface="Calibri" panose="020F0502020204030204" pitchFamily="34" charset="0"/>
              </a:rPr>
              <a:t>Led by </a:t>
            </a:r>
            <a:r>
              <a:rPr lang="en-US" sz="2800" b="0" dirty="0" smtClean="0">
                <a:solidFill>
                  <a:srgbClr val="000000"/>
                </a:solidFill>
                <a:cs typeface="Calibri" panose="020F0502020204030204" pitchFamily="34" charset="0"/>
              </a:rPr>
              <a:t>Tech, Solid Macro Backdrop</a:t>
            </a:r>
            <a:endParaRPr lang="en-US" sz="2800" b="0" dirty="0">
              <a:solidFill>
                <a:srgbClr val="000000"/>
              </a:solidFill>
              <a:cs typeface="Calibri" panose="020F0502020204030204" pitchFamily="34" charset="0"/>
            </a:endParaRPr>
          </a:p>
        </p:txBody>
      </p:sp>
      <p:sp>
        <p:nvSpPr>
          <p:cNvPr id="141" name="TextBox 140"/>
          <p:cNvSpPr txBox="1"/>
          <p:nvPr/>
        </p:nvSpPr>
        <p:spPr>
          <a:xfrm>
            <a:off x="1213142" y="4662930"/>
            <a:ext cx="2723824" cy="178925"/>
          </a:xfrm>
          <a:prstGeom prst="rect">
            <a:avLst/>
          </a:prstGeom>
          <a:noFill/>
        </p:spPr>
        <p:txBody>
          <a:bodyPr wrap="square" lIns="0" tIns="0" rIns="0" bIns="0" rtlCol="0" anchor="ctr">
            <a:noAutofit/>
          </a:bodyPr>
          <a:lstStyle/>
          <a:p>
            <a:r>
              <a:rPr sz="800" b="1" dirty="0" smtClean="0">
                <a:solidFill>
                  <a:srgbClr val="000000"/>
                </a:solidFill>
                <a:latin typeface="Calibri" panose="020F0502020204030204" pitchFamily="34" charset="0"/>
                <a:cs typeface="Calibri" pitchFamily="34" charset="0"/>
              </a:rPr>
              <a:t>Seasonally Adjusted US Unemployment Rate</a:t>
            </a:r>
          </a:p>
        </p:txBody>
      </p:sp>
      <p:sp>
        <p:nvSpPr>
          <p:cNvPr id="142" name="TextBox 141"/>
          <p:cNvSpPr txBox="1"/>
          <p:nvPr/>
        </p:nvSpPr>
        <p:spPr>
          <a:xfrm>
            <a:off x="3796588" y="6145900"/>
            <a:ext cx="336568" cy="115824"/>
          </a:xfrm>
          <a:prstGeom prst="rect">
            <a:avLst/>
          </a:prstGeom>
          <a:noFill/>
        </p:spPr>
        <p:txBody>
          <a:bodyPr wrap="square" lIns="0" tIns="0" rIns="0" bIns="0" rtlCol="0" anchor="ctr">
            <a:noAutofit/>
          </a:bodyPr>
          <a:lstStyle/>
          <a:p>
            <a:pPr algn="ctr"/>
            <a:r>
              <a:rPr sz="1000" b="1" dirty="0" smtClean="0">
                <a:solidFill>
                  <a:srgbClr val="012169"/>
                </a:solidFill>
                <a:latin typeface="Calibri" panose="020F0502020204030204" pitchFamily="34" charset="0"/>
                <a:cs typeface="Calibri" pitchFamily="34" charset="0"/>
              </a:rPr>
              <a:t>3.5%</a:t>
            </a:r>
          </a:p>
        </p:txBody>
      </p:sp>
      <p:sp>
        <p:nvSpPr>
          <p:cNvPr id="143" name="Topic Heading"/>
          <p:cNvSpPr txBox="1">
            <a:spLocks noChangeArrowheads="1"/>
          </p:cNvSpPr>
          <p:nvPr>
            <p:custDataLst>
              <p:tags r:id="rId4"/>
            </p:custDataLst>
          </p:nvPr>
        </p:nvSpPr>
        <p:spPr bwMode="auto">
          <a:xfrm>
            <a:off x="6125722" y="4391560"/>
            <a:ext cx="3109856" cy="283553"/>
          </a:xfrm>
          <a:prstGeom prst="rect">
            <a:avLst/>
          </a:prstGeom>
          <a:solidFill>
            <a:srgbClr val="FFFFFF"/>
          </a:solidFill>
          <a:ln w="12700">
            <a:noFill/>
            <a:prstDash val="dash"/>
            <a:miter lim="800000"/>
            <a:headEnd/>
            <a:tailEnd/>
          </a:ln>
          <a:effectLst/>
        </p:spPr>
        <p:txBody>
          <a:bodyPr wrap="square" lIns="0" tIns="0" rIns="0" bIns="0" anchor="ctr" anchorCtr="0">
            <a:noAutofit/>
          </a:bodyPr>
          <a:lstStyle/>
          <a:p>
            <a:pPr eaLnBrk="1" hangingPunct="1"/>
            <a:r>
              <a:rPr altLang="en-US" b="1" dirty="0" smtClean="0">
                <a:solidFill>
                  <a:srgbClr val="000000"/>
                </a:solidFill>
                <a:uFill>
                  <a:solidFill>
                    <a:srgbClr val="012169"/>
                  </a:solidFill>
                </a:uFill>
                <a:latin typeface="Calibri" panose="020F0502020204030204" pitchFamily="34" charset="0"/>
                <a:ea typeface="ＭＳ Ｐゴシック"/>
                <a:cs typeface="Calibri" panose="020F0502020204030204" pitchFamily="34" charset="0"/>
              </a:rPr>
              <a:t>Consumer Confidence Remains Resilient</a:t>
            </a:r>
            <a:endParaRPr altLang="en-US" b="1" dirty="0">
              <a:solidFill>
                <a:srgbClr val="000000"/>
              </a:solidFill>
              <a:uFill>
                <a:solidFill>
                  <a:srgbClr val="012169"/>
                </a:solidFill>
              </a:uFill>
              <a:latin typeface="Calibri" panose="020F0502020204030204" pitchFamily="34" charset="0"/>
              <a:ea typeface="ＭＳ Ｐゴシック"/>
              <a:cs typeface="Calibri" panose="020F0502020204030204" pitchFamily="34" charset="0"/>
            </a:endParaRPr>
          </a:p>
        </p:txBody>
      </p:sp>
      <p:sp>
        <p:nvSpPr>
          <p:cNvPr id="144" name="TextBox 143"/>
          <p:cNvSpPr txBox="1"/>
          <p:nvPr/>
        </p:nvSpPr>
        <p:spPr>
          <a:xfrm>
            <a:off x="8704291" y="5397098"/>
            <a:ext cx="296353" cy="151584"/>
          </a:xfrm>
          <a:prstGeom prst="rect">
            <a:avLst/>
          </a:prstGeom>
          <a:noFill/>
        </p:spPr>
        <p:txBody>
          <a:bodyPr wrap="square" lIns="0" tIns="0" rIns="0" bIns="0" rtlCol="0" anchor="ctr">
            <a:noAutofit/>
          </a:bodyPr>
          <a:lstStyle/>
          <a:p>
            <a:pPr algn="ctr"/>
            <a:r>
              <a:rPr sz="1000" b="1" dirty="0" smtClean="0">
                <a:solidFill>
                  <a:srgbClr val="0073CF"/>
                </a:solidFill>
                <a:latin typeface="Calibri" panose="020F0502020204030204" pitchFamily="34" charset="0"/>
                <a:cs typeface="Calibri" panose="020F0502020204030204" pitchFamily="34" charset="0"/>
              </a:rPr>
              <a:t>96.0</a:t>
            </a:r>
          </a:p>
        </p:txBody>
      </p:sp>
      <p:sp>
        <p:nvSpPr>
          <p:cNvPr id="146" name="TextBox 145"/>
          <p:cNvSpPr txBox="1"/>
          <p:nvPr/>
        </p:nvSpPr>
        <p:spPr>
          <a:xfrm>
            <a:off x="6125722" y="4653260"/>
            <a:ext cx="2749859" cy="113512"/>
          </a:xfrm>
          <a:prstGeom prst="rect">
            <a:avLst/>
          </a:prstGeom>
          <a:noFill/>
        </p:spPr>
        <p:txBody>
          <a:bodyPr wrap="square" lIns="0" tIns="0" rIns="0" bIns="0" rtlCol="0" anchor="ctr">
            <a:noAutofit/>
          </a:bodyPr>
          <a:lstStyle/>
          <a:p>
            <a:r>
              <a:rPr sz="850" b="1" dirty="0" smtClean="0">
                <a:solidFill>
                  <a:srgbClr val="000000"/>
                </a:solidFill>
                <a:latin typeface="Calibri" panose="020F0502020204030204" pitchFamily="34" charset="0"/>
                <a:cs typeface="Calibri" pitchFamily="34" charset="0"/>
              </a:rPr>
              <a:t>University of Michigan Consumer Sentiment Index </a:t>
            </a:r>
          </a:p>
        </p:txBody>
      </p:sp>
      <p:sp>
        <p:nvSpPr>
          <p:cNvPr id="188" name="Topic Heading"/>
          <p:cNvSpPr txBox="1">
            <a:spLocks noChangeArrowheads="1"/>
          </p:cNvSpPr>
          <p:nvPr>
            <p:custDataLst>
              <p:tags r:id="rId5"/>
            </p:custDataLst>
          </p:nvPr>
        </p:nvSpPr>
        <p:spPr bwMode="auto">
          <a:xfrm>
            <a:off x="2705974" y="1148560"/>
            <a:ext cx="4074462" cy="251351"/>
          </a:xfrm>
          <a:prstGeom prst="rect">
            <a:avLst/>
          </a:prstGeom>
          <a:noFill/>
          <a:ln w="12700">
            <a:noFill/>
            <a:prstDash val="dash"/>
            <a:miter lim="800000"/>
            <a:headEnd/>
            <a:tailEnd/>
          </a:ln>
          <a:effectLst/>
        </p:spPr>
        <p:txBody>
          <a:bodyPr wrap="square" lIns="0" tIns="50800" rIns="0" bIns="0">
            <a:spAutoFit/>
          </a:bodyPr>
          <a:lstStyle/>
          <a:p>
            <a:pPr eaLnBrk="1" hangingPunct="1"/>
            <a:r>
              <a:rPr lang="en-US" b="1" dirty="0" smtClean="0">
                <a:solidFill>
                  <a:srgbClr val="000000"/>
                </a:solidFill>
                <a:latin typeface="Calibri" panose="020F0502020204030204" pitchFamily="34" charset="0"/>
                <a:ea typeface="ＭＳ Ｐゴシック"/>
                <a:cs typeface="Calibri" panose="020F0502020204030204" pitchFamily="34" charset="0"/>
              </a:rPr>
              <a:t>Recent Volatility But Markets Still at All Time Highs </a:t>
            </a:r>
            <a:endParaRPr lang="en-US" b="1" baseline="30000" dirty="0" smtClean="0">
              <a:solidFill>
                <a:srgbClr val="000000"/>
              </a:solidFill>
              <a:latin typeface="Calibri" panose="020F0502020204030204" pitchFamily="34" charset="0"/>
              <a:ea typeface="ＭＳ Ｐゴシック"/>
              <a:cs typeface="Calibri" panose="020F0502020204030204" pitchFamily="34" charset="0"/>
            </a:endParaRPr>
          </a:p>
        </p:txBody>
      </p:sp>
      <p:sp>
        <p:nvSpPr>
          <p:cNvPr id="76" name="TextBox 75"/>
          <p:cNvSpPr txBox="1"/>
          <p:nvPr/>
        </p:nvSpPr>
        <p:spPr>
          <a:xfrm>
            <a:off x="3027539" y="6339330"/>
            <a:ext cx="1212638" cy="250784"/>
          </a:xfrm>
          <a:prstGeom prst="rect">
            <a:avLst/>
          </a:prstGeom>
          <a:noFill/>
        </p:spPr>
        <p:txBody>
          <a:bodyPr wrap="square" lIns="0" tIns="0" rIns="0" bIns="0" rtlCol="0" anchor="ctr">
            <a:noAutofit/>
          </a:bodyPr>
          <a:lstStyle/>
          <a:p>
            <a:r>
              <a:rPr sz="800" b="1" dirty="0" smtClean="0">
                <a:solidFill>
                  <a:srgbClr val="012169"/>
                </a:solidFill>
                <a:latin typeface="Calibri" panose="020F0502020204030204" pitchFamily="34" charset="0"/>
                <a:cs typeface="Calibri" panose="020F0502020204030204" pitchFamily="34" charset="0"/>
              </a:rPr>
              <a:t>Lowest Reported </a:t>
            </a:r>
            <a:r>
              <a:rPr sz="800" b="1" dirty="0">
                <a:solidFill>
                  <a:srgbClr val="012169"/>
                </a:solidFill>
                <a:latin typeface="Calibri" panose="020F0502020204030204" pitchFamily="34" charset="0"/>
                <a:cs typeface="Calibri" panose="020F0502020204030204" pitchFamily="34" charset="0"/>
              </a:rPr>
              <a:t>i</a:t>
            </a:r>
            <a:r>
              <a:rPr sz="800" b="1" dirty="0" smtClean="0">
                <a:solidFill>
                  <a:srgbClr val="012169"/>
                </a:solidFill>
                <a:latin typeface="Calibri" panose="020F0502020204030204" pitchFamily="34" charset="0"/>
                <a:cs typeface="Calibri" panose="020F0502020204030204" pitchFamily="34" charset="0"/>
              </a:rPr>
              <a:t>n 50 years</a:t>
            </a:r>
          </a:p>
        </p:txBody>
      </p:sp>
      <p:sp>
        <p:nvSpPr>
          <p:cNvPr id="74" name="Page Footnote"/>
          <p:cNvSpPr txBox="1">
            <a:spLocks noChangeArrowheads="1"/>
          </p:cNvSpPr>
          <p:nvPr>
            <p:custDataLst>
              <p:tags r:id="rId6"/>
            </p:custDataLst>
          </p:nvPr>
        </p:nvSpPr>
        <p:spPr bwMode="auto">
          <a:xfrm>
            <a:off x="457200" y="7389544"/>
            <a:ext cx="7589520" cy="215444"/>
          </a:xfrm>
          <a:prstGeom prst="rect">
            <a:avLst/>
          </a:prstGeom>
          <a:noFill/>
          <a:ln w="28575">
            <a:noFill/>
            <a:miter lim="800000"/>
            <a:headEnd/>
            <a:tailEnd/>
          </a:ln>
          <a:effectLst/>
        </p:spPr>
        <p:txBody>
          <a:bodyPr wrap="square" lIns="0" tIns="0" rIns="0" bIns="0" anchor="b">
            <a:spAutoFit/>
          </a:bodyPr>
          <a:lstStyle/>
          <a:p>
            <a:r>
              <a:rPr lang="en-US" sz="700" i="1" dirty="0" smtClean="0">
                <a:solidFill>
                  <a:srgbClr val="000000"/>
                </a:solidFill>
                <a:latin typeface="Calibri" panose="020F0502020204030204" pitchFamily="34" charset="0"/>
                <a:cs typeface="Calibri" pitchFamily="34" charset="0"/>
              </a:rPr>
              <a:t>____________________</a:t>
            </a:r>
          </a:p>
          <a:p>
            <a:r>
              <a:rPr lang="en-US" sz="700" b="0" i="1" dirty="0" smtClean="0">
                <a:solidFill>
                  <a:srgbClr val="000000"/>
                </a:solidFill>
                <a:latin typeface="Calibri" panose="020F0502020204030204" pitchFamily="34" charset="0"/>
                <a:cs typeface="Calibri" pitchFamily="34" charset="0"/>
              </a:rPr>
              <a:t>Source: Bloomberg, BofA Merrill Lynch Global Economics Research </a:t>
            </a:r>
            <a:r>
              <a:rPr lang="en-US" sz="700" b="0" i="1" dirty="0">
                <a:solidFill>
                  <a:srgbClr val="000000"/>
                </a:solidFill>
                <a:latin typeface="Calibri" panose="020F0502020204030204" pitchFamily="34" charset="0"/>
                <a:cs typeface="Calibri" pitchFamily="34" charset="0"/>
              </a:rPr>
              <a:t> as of October </a:t>
            </a:r>
            <a:r>
              <a:rPr lang="en-US" sz="700" b="0" i="1" dirty="0" smtClean="0">
                <a:solidFill>
                  <a:srgbClr val="000000"/>
                </a:solidFill>
                <a:latin typeface="Calibri" panose="020F0502020204030204" pitchFamily="34" charset="0"/>
                <a:cs typeface="Calibri" pitchFamily="34" charset="0"/>
              </a:rPr>
              <a:t>17, </a:t>
            </a:r>
            <a:r>
              <a:rPr lang="en-US" sz="700" b="0" i="1" dirty="0">
                <a:solidFill>
                  <a:srgbClr val="000000"/>
                </a:solidFill>
                <a:latin typeface="Calibri" panose="020F0502020204030204" pitchFamily="34" charset="0"/>
                <a:cs typeface="Calibri" pitchFamily="34" charset="0"/>
              </a:rPr>
              <a:t>2019</a:t>
            </a:r>
            <a:r>
              <a:rPr lang="en-US" sz="700" b="0" i="1" dirty="0" smtClean="0">
                <a:solidFill>
                  <a:srgbClr val="000000"/>
                </a:solidFill>
                <a:latin typeface="Calibri" panose="020F0502020204030204" pitchFamily="34" charset="0"/>
                <a:cs typeface="Calibri" pitchFamily="34" charset="0"/>
              </a:rPr>
              <a:t> </a:t>
            </a:r>
          </a:p>
        </p:txBody>
      </p:sp>
      <p:sp>
        <p:nvSpPr>
          <p:cNvPr id="77" name="Topic Heading"/>
          <p:cNvSpPr txBox="1">
            <a:spLocks noChangeArrowheads="1"/>
          </p:cNvSpPr>
          <p:nvPr>
            <p:custDataLst>
              <p:tags r:id="rId7"/>
            </p:custDataLst>
          </p:nvPr>
        </p:nvSpPr>
        <p:spPr bwMode="auto">
          <a:xfrm>
            <a:off x="1213142" y="4435967"/>
            <a:ext cx="3109856" cy="281607"/>
          </a:xfrm>
          <a:prstGeom prst="rect">
            <a:avLst/>
          </a:prstGeom>
          <a:noFill/>
          <a:ln w="12700">
            <a:noFill/>
            <a:prstDash val="dash"/>
            <a:miter lim="800000"/>
            <a:headEnd/>
            <a:tailEnd/>
          </a:ln>
          <a:effectLst/>
        </p:spPr>
        <p:txBody>
          <a:bodyPr wrap="square" lIns="0" tIns="0" rIns="0" bIns="0" anchor="ctr" anchorCtr="0">
            <a:noAutofit/>
          </a:bodyPr>
          <a:lstStyle/>
          <a:p>
            <a:pPr eaLnBrk="1" hangingPunct="1"/>
            <a:r>
              <a:rPr lang="en-US" altLang="en-US" b="1" dirty="0">
                <a:solidFill>
                  <a:srgbClr val="000000"/>
                </a:solidFill>
                <a:latin typeface="Calibri" panose="020F0502020204030204" pitchFamily="34" charset="0"/>
                <a:ea typeface="ＭＳ Ｐゴシック"/>
                <a:cs typeface="Calibri" panose="020F0502020204030204" pitchFamily="34" charset="0"/>
              </a:rPr>
              <a:t>Economy Operating Near Full Employment</a:t>
            </a:r>
            <a:endParaRPr altLang="en-US" b="1" dirty="0">
              <a:solidFill>
                <a:srgbClr val="000000"/>
              </a:solidFill>
              <a:latin typeface="Calibri" panose="020F0502020204030204" pitchFamily="34" charset="0"/>
              <a:ea typeface="ＭＳ Ｐゴシック"/>
              <a:cs typeface="Calibri" panose="020F0502020204030204" pitchFamily="34" charset="0"/>
            </a:endParaRPr>
          </a:p>
        </p:txBody>
      </p:sp>
      <p:sp>
        <p:nvSpPr>
          <p:cNvPr id="82" name="TextBox 81"/>
          <p:cNvSpPr txBox="1"/>
          <p:nvPr>
            <p:custDataLst>
              <p:tags r:id="rId8"/>
            </p:custDataLst>
          </p:nvPr>
        </p:nvSpPr>
        <p:spPr>
          <a:xfrm>
            <a:off x="356616" y="7315200"/>
            <a:ext cx="254000" cy="153888"/>
          </a:xfrm>
          <a:prstGeom prst="rect">
            <a:avLst/>
          </a:prstGeom>
          <a:noFill/>
        </p:spPr>
        <p:txBody>
          <a:bodyPr vert="horz" wrap="square" lIns="0" tIns="0" rIns="0" bIns="0" rtlCol="0" anchorCtr="0">
            <a:spAutoFit/>
          </a:bodyPr>
          <a:lstStyle/>
          <a:p>
            <a:pPr>
              <a:spcBef>
                <a:spcPts val="1560"/>
              </a:spcBef>
            </a:pPr>
            <a:r>
              <a:rPr lang="en-US" sz="1000" b="0" dirty="0">
                <a:solidFill>
                  <a:srgbClr val="000000"/>
                </a:solidFill>
              </a:rPr>
              <a:t>7</a:t>
            </a:r>
            <a:endParaRPr lang="en-US" sz="1000" b="0" dirty="0" smtClean="0">
              <a:solidFill>
                <a:srgbClr val="000000"/>
              </a:solidFill>
            </a:endParaRPr>
          </a:p>
        </p:txBody>
      </p:sp>
      <p:sp>
        <p:nvSpPr>
          <p:cNvPr id="60" name="TextBox 59"/>
          <p:cNvSpPr txBox="1"/>
          <p:nvPr/>
        </p:nvSpPr>
        <p:spPr>
          <a:xfrm>
            <a:off x="6780379" y="1776523"/>
            <a:ext cx="681487" cy="329576"/>
          </a:xfrm>
          <a:prstGeom prst="rect">
            <a:avLst/>
          </a:prstGeom>
          <a:noFill/>
        </p:spPr>
        <p:txBody>
          <a:bodyPr wrap="square" lIns="0" tIns="0" rIns="0" bIns="0" rtlCol="0" anchor="ctr">
            <a:noAutofit/>
          </a:bodyPr>
          <a:lstStyle/>
          <a:p>
            <a:pPr algn="ctr"/>
            <a:r>
              <a:rPr sz="900" b="1" dirty="0" smtClean="0">
                <a:solidFill>
                  <a:srgbClr val="0076D4"/>
                </a:solidFill>
                <a:latin typeface="Calibri" panose="020F0502020204030204" pitchFamily="34" charset="0"/>
                <a:cs typeface="Calibri" pitchFamily="34" charset="0"/>
              </a:rPr>
              <a:t>S&amp;P TECH</a:t>
            </a:r>
          </a:p>
        </p:txBody>
      </p:sp>
      <p:sp>
        <p:nvSpPr>
          <p:cNvPr id="61" name="TextBox 60"/>
          <p:cNvSpPr txBox="1"/>
          <p:nvPr/>
        </p:nvSpPr>
        <p:spPr>
          <a:xfrm>
            <a:off x="6780379" y="1941311"/>
            <a:ext cx="614405" cy="230832"/>
          </a:xfrm>
          <a:prstGeom prst="rect">
            <a:avLst/>
          </a:prstGeom>
          <a:noFill/>
        </p:spPr>
        <p:txBody>
          <a:bodyPr wrap="square" rtlCol="0">
            <a:spAutoFit/>
          </a:bodyPr>
          <a:lstStyle/>
          <a:p>
            <a:pPr algn="ctr">
              <a:spcBef>
                <a:spcPts val="1560"/>
              </a:spcBef>
            </a:pPr>
            <a:r>
              <a:rPr lang="en-US" sz="900" b="1" dirty="0" smtClean="0">
                <a:solidFill>
                  <a:srgbClr val="0277D5"/>
                </a:solidFill>
                <a:latin typeface="Calibri" panose="020F0502020204030204" pitchFamily="34" charset="0"/>
              </a:rPr>
              <a:t>30.5%</a:t>
            </a:r>
          </a:p>
        </p:txBody>
      </p:sp>
      <p:sp>
        <p:nvSpPr>
          <p:cNvPr id="62" name="TextBox 61"/>
          <p:cNvSpPr txBox="1"/>
          <p:nvPr/>
        </p:nvSpPr>
        <p:spPr>
          <a:xfrm>
            <a:off x="6763258" y="2089229"/>
            <a:ext cx="681487" cy="329576"/>
          </a:xfrm>
          <a:prstGeom prst="rect">
            <a:avLst/>
          </a:prstGeom>
          <a:noFill/>
        </p:spPr>
        <p:txBody>
          <a:bodyPr wrap="square" lIns="0" tIns="0" rIns="0" bIns="0" rtlCol="0" anchor="ctr">
            <a:noAutofit/>
          </a:bodyPr>
          <a:lstStyle/>
          <a:p>
            <a:pPr algn="ctr"/>
            <a:r>
              <a:rPr sz="900" b="1" dirty="0" smtClean="0">
                <a:solidFill>
                  <a:srgbClr val="012169"/>
                </a:solidFill>
                <a:latin typeface="Calibri" panose="020F0502020204030204" pitchFamily="34" charset="0"/>
                <a:cs typeface="Calibri" pitchFamily="34" charset="0"/>
              </a:rPr>
              <a:t>NASDAQ</a:t>
            </a:r>
          </a:p>
        </p:txBody>
      </p:sp>
      <p:sp>
        <p:nvSpPr>
          <p:cNvPr id="63" name="TextBox 62"/>
          <p:cNvSpPr txBox="1"/>
          <p:nvPr/>
        </p:nvSpPr>
        <p:spPr>
          <a:xfrm>
            <a:off x="6763258" y="2254017"/>
            <a:ext cx="614405" cy="230832"/>
          </a:xfrm>
          <a:prstGeom prst="rect">
            <a:avLst/>
          </a:prstGeom>
          <a:noFill/>
        </p:spPr>
        <p:txBody>
          <a:bodyPr wrap="square" rtlCol="0">
            <a:spAutoFit/>
          </a:bodyPr>
          <a:lstStyle/>
          <a:p>
            <a:pPr algn="ctr">
              <a:spcBef>
                <a:spcPts val="1560"/>
              </a:spcBef>
            </a:pPr>
            <a:r>
              <a:rPr lang="en-US" sz="900" b="1" dirty="0" smtClean="0">
                <a:solidFill>
                  <a:srgbClr val="012169"/>
                </a:solidFill>
                <a:latin typeface="Calibri" panose="020F0502020204030204" pitchFamily="34" charset="0"/>
              </a:rPr>
              <a:t>21.9%</a:t>
            </a:r>
          </a:p>
        </p:txBody>
      </p:sp>
      <p:sp>
        <p:nvSpPr>
          <p:cNvPr id="64" name="TextBox 63"/>
          <p:cNvSpPr txBox="1"/>
          <p:nvPr/>
        </p:nvSpPr>
        <p:spPr>
          <a:xfrm>
            <a:off x="6666687" y="2448179"/>
            <a:ext cx="681487" cy="329576"/>
          </a:xfrm>
          <a:prstGeom prst="rect">
            <a:avLst/>
          </a:prstGeom>
          <a:noFill/>
        </p:spPr>
        <p:txBody>
          <a:bodyPr wrap="square" lIns="0" tIns="0" rIns="0" bIns="0" rtlCol="0" anchor="ctr">
            <a:noAutofit/>
          </a:bodyPr>
          <a:lstStyle/>
          <a:p>
            <a:pPr algn="ctr"/>
            <a:r>
              <a:rPr sz="900" b="1" dirty="0" smtClean="0">
                <a:solidFill>
                  <a:srgbClr val="009CDE"/>
                </a:solidFill>
                <a:latin typeface="Calibri" panose="020F0502020204030204" pitchFamily="34" charset="0"/>
                <a:cs typeface="Calibri" pitchFamily="34" charset="0"/>
              </a:rPr>
              <a:t>S&amp;P </a:t>
            </a:r>
          </a:p>
        </p:txBody>
      </p:sp>
      <p:sp>
        <p:nvSpPr>
          <p:cNvPr id="65" name="TextBox 64"/>
          <p:cNvSpPr txBox="1"/>
          <p:nvPr/>
        </p:nvSpPr>
        <p:spPr>
          <a:xfrm>
            <a:off x="6733769" y="2612967"/>
            <a:ext cx="614405" cy="230832"/>
          </a:xfrm>
          <a:prstGeom prst="rect">
            <a:avLst/>
          </a:prstGeom>
          <a:noFill/>
        </p:spPr>
        <p:txBody>
          <a:bodyPr wrap="square" rtlCol="0">
            <a:spAutoFit/>
          </a:bodyPr>
          <a:lstStyle/>
          <a:p>
            <a:pPr algn="ctr">
              <a:spcBef>
                <a:spcPts val="1560"/>
              </a:spcBef>
            </a:pPr>
            <a:r>
              <a:rPr lang="en-US" sz="900" b="1" dirty="0" smtClean="0">
                <a:solidFill>
                  <a:srgbClr val="009CDE"/>
                </a:solidFill>
                <a:latin typeface="Calibri" panose="020F0502020204030204" pitchFamily="34" charset="0"/>
              </a:rPr>
              <a:t>19.1%</a:t>
            </a:r>
          </a:p>
        </p:txBody>
      </p:sp>
      <p:pic>
        <p:nvPicPr>
          <p:cNvPr id="2" name="Picture 1"/>
          <p:cNvPicPr>
            <a:picLocks noChangeAspect="1"/>
          </p:cNvPicPr>
          <p:nvPr>
            <p:custDataLst>
              <p:tags r:id="rId9"/>
            </p:custDataLst>
          </p:nvPr>
        </p:nvPicPr>
        <p:blipFill>
          <a:blip r:embed="rId14"/>
          <a:stretch>
            <a:fillRect/>
          </a:stretch>
        </p:blipFill>
        <p:spPr>
          <a:xfrm>
            <a:off x="2897949" y="1657462"/>
            <a:ext cx="4206240" cy="2609738"/>
          </a:xfrm>
          <a:prstGeom prst="rect">
            <a:avLst/>
          </a:prstGeom>
        </p:spPr>
      </p:pic>
      <p:pic>
        <p:nvPicPr>
          <p:cNvPr id="15" name="Picture 14"/>
          <p:cNvPicPr>
            <a:picLocks noChangeAspect="1"/>
          </p:cNvPicPr>
          <p:nvPr>
            <p:custDataLst>
              <p:tags r:id="rId10"/>
            </p:custDataLst>
          </p:nvPr>
        </p:nvPicPr>
        <p:blipFill>
          <a:blip r:embed="rId15"/>
          <a:stretch>
            <a:fillRect/>
          </a:stretch>
        </p:blipFill>
        <p:spPr>
          <a:xfrm>
            <a:off x="1224767" y="5080065"/>
            <a:ext cx="2753715" cy="1863269"/>
          </a:xfrm>
          <a:prstGeom prst="rect">
            <a:avLst/>
          </a:prstGeom>
        </p:spPr>
      </p:pic>
      <p:pic>
        <p:nvPicPr>
          <p:cNvPr id="19" name="Picture 18"/>
          <p:cNvPicPr>
            <a:picLocks noChangeAspect="1"/>
          </p:cNvPicPr>
          <p:nvPr>
            <p:custDataLst>
              <p:tags r:id="rId11"/>
            </p:custDataLst>
          </p:nvPr>
        </p:nvPicPr>
        <p:blipFill>
          <a:blip r:embed="rId16"/>
          <a:stretch>
            <a:fillRect/>
          </a:stretch>
        </p:blipFill>
        <p:spPr>
          <a:xfrm>
            <a:off x="6125722" y="5014812"/>
            <a:ext cx="2743200" cy="1904960"/>
          </a:xfrm>
          <a:prstGeom prst="rect">
            <a:avLst/>
          </a:prstGeom>
        </p:spPr>
      </p:pic>
      <p:sp>
        <p:nvSpPr>
          <p:cNvPr id="78" name="TextBox 77"/>
          <p:cNvSpPr txBox="1"/>
          <p:nvPr/>
        </p:nvSpPr>
        <p:spPr>
          <a:xfrm>
            <a:off x="6665696" y="3404166"/>
            <a:ext cx="681487" cy="329576"/>
          </a:xfrm>
          <a:prstGeom prst="rect">
            <a:avLst/>
          </a:prstGeom>
          <a:noFill/>
        </p:spPr>
        <p:txBody>
          <a:bodyPr wrap="square" lIns="0" tIns="0" rIns="0" bIns="0" rtlCol="0" anchor="ctr">
            <a:noAutofit/>
          </a:bodyPr>
          <a:lstStyle/>
          <a:p>
            <a:pPr algn="ctr"/>
            <a:r>
              <a:rPr sz="900" b="1" dirty="0" smtClean="0">
                <a:solidFill>
                  <a:srgbClr val="E31837"/>
                </a:solidFill>
                <a:latin typeface="Calibri" panose="020F0502020204030204" pitchFamily="34" charset="0"/>
                <a:cs typeface="Calibri" pitchFamily="34" charset="0"/>
              </a:rPr>
              <a:t>VIX</a:t>
            </a:r>
            <a:r>
              <a:rPr sz="900" b="1" dirty="0" smtClean="0">
                <a:solidFill>
                  <a:srgbClr val="F2A900"/>
                </a:solidFill>
                <a:latin typeface="Calibri" panose="020F0502020204030204" pitchFamily="34" charset="0"/>
                <a:cs typeface="Calibri" pitchFamily="34" charset="0"/>
              </a:rPr>
              <a:t> </a:t>
            </a:r>
          </a:p>
        </p:txBody>
      </p:sp>
      <p:sp>
        <p:nvSpPr>
          <p:cNvPr id="79" name="TextBox 78"/>
          <p:cNvSpPr txBox="1"/>
          <p:nvPr/>
        </p:nvSpPr>
        <p:spPr>
          <a:xfrm>
            <a:off x="6732778" y="3578480"/>
            <a:ext cx="614405" cy="230832"/>
          </a:xfrm>
          <a:prstGeom prst="rect">
            <a:avLst/>
          </a:prstGeom>
          <a:noFill/>
        </p:spPr>
        <p:txBody>
          <a:bodyPr wrap="square" rtlCol="0">
            <a:spAutoFit/>
          </a:bodyPr>
          <a:lstStyle/>
          <a:p>
            <a:pPr algn="ctr">
              <a:spcBef>
                <a:spcPts val="1560"/>
              </a:spcBef>
            </a:pPr>
            <a:r>
              <a:rPr lang="en-US" sz="900" b="1" dirty="0" smtClean="0">
                <a:solidFill>
                  <a:srgbClr val="E31837"/>
                </a:solidFill>
                <a:latin typeface="Calibri" panose="020F0502020204030204" pitchFamily="34" charset="0"/>
              </a:rPr>
              <a:t>14.3</a:t>
            </a:r>
          </a:p>
        </p:txBody>
      </p:sp>
      <p:sp>
        <p:nvSpPr>
          <p:cNvPr id="80" name="TextBox 79"/>
          <p:cNvSpPr txBox="1"/>
          <p:nvPr/>
        </p:nvSpPr>
        <p:spPr>
          <a:xfrm>
            <a:off x="2678057" y="1430689"/>
            <a:ext cx="787827" cy="241160"/>
          </a:xfrm>
          <a:prstGeom prst="rect">
            <a:avLst/>
          </a:prstGeom>
          <a:noFill/>
        </p:spPr>
        <p:txBody>
          <a:bodyPr wrap="square" lIns="0" tIns="0" rIns="0" bIns="0" rtlCol="0" anchor="ctr">
            <a:noAutofit/>
          </a:bodyPr>
          <a:lstStyle/>
          <a:p>
            <a:pPr algn="ctr"/>
            <a:r>
              <a:rPr sz="850" b="1" dirty="0" smtClean="0">
                <a:solidFill>
                  <a:srgbClr val="000000"/>
                </a:solidFill>
                <a:latin typeface="Calibri" panose="020F0502020204030204" pitchFamily="34" charset="0"/>
                <a:cs typeface="Calibri" panose="020F0502020204030204" pitchFamily="34" charset="0"/>
              </a:rPr>
              <a:t>Indexed Price</a:t>
            </a:r>
          </a:p>
        </p:txBody>
      </p:sp>
    </p:spTree>
    <p:custDataLst>
      <p:tags r:id="rId1"/>
    </p:custDataLst>
    <p:extLst>
      <p:ext uri="{BB962C8B-B14F-4D97-AF65-F5344CB8AC3E}">
        <p14:creationId xmlns:p14="http://schemas.microsoft.com/office/powerpoint/2010/main" val="1355348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7773670"/>
            <a:ext cx="10058400" cy="50800"/>
          </a:xfrm>
          <a:prstGeom prst="rect">
            <a:avLst/>
          </a:prstGeom>
        </p:spPr>
        <p:txBody>
          <a:bodyPr/>
          <a:lstStyle>
            <a:lvl1pPr>
              <a:defRPr sz="100">
                <a:solidFill>
                  <a:srgbClr val="738EA5"/>
                </a:solidFill>
                <a:latin typeface="Book Antiqua" pitchFamily="18" charset="0"/>
              </a:defRPr>
            </a:lvl1pPr>
          </a:lstStyle>
          <a:p>
            <a:r>
              <a:rPr lang="en-US" smtClean="0">
                <a:latin typeface="Calibri" panose="020F0502020204030204" pitchFamily="34" charset="0"/>
              </a:rPr>
              <a:t> Resilient IPO Market Despite Market Concerns</a:t>
            </a:r>
            <a:endParaRPr lang="en-US" dirty="0">
              <a:latin typeface="Calibri" panose="020F0502020204030204" pitchFamily="34" charset="0"/>
            </a:endParaRPr>
          </a:p>
        </p:txBody>
      </p:sp>
      <p:pic>
        <p:nvPicPr>
          <p:cNvPr id="20" name="Picture 19"/>
          <p:cNvPicPr>
            <a:picLocks noChangeAspect="1"/>
          </p:cNvPicPr>
          <p:nvPr>
            <p:custDataLst>
              <p:tags r:id="rId3"/>
            </p:custDataLst>
          </p:nvPr>
        </p:nvPicPr>
        <p:blipFill>
          <a:blip r:embed="rId53"/>
          <a:stretch>
            <a:fillRect/>
          </a:stretch>
        </p:blipFill>
        <p:spPr>
          <a:xfrm>
            <a:off x="5368635" y="1439485"/>
            <a:ext cx="4122118" cy="2754071"/>
          </a:xfrm>
          <a:prstGeom prst="rect">
            <a:avLst/>
          </a:prstGeom>
          <a:noFill/>
          <a:ln/>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cxnSp>
        <p:nvCxnSpPr>
          <p:cNvPr id="6" name="Straight Connector 5"/>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cxnSp>
        <p:nvCxnSpPr>
          <p:cNvPr id="5" name="Straight Connector 4"/>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cxnSp>
        <p:nvCxnSpPr>
          <p:cNvPr id="4" name="Straight Connector 3"/>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cxnSp>
        <p:nvCxnSpPr>
          <p:cNvPr id="2" name="Straight Connector 1"/>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cxnSp>
        <p:nvCxnSpPr>
          <p:cNvPr id="21" name="Straight Connector 20"/>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362498" name="Page Number"/>
          <p:cNvSpPr txBox="1">
            <a:spLocks noChangeArrowheads="1"/>
          </p:cNvSpPr>
          <p:nvPr>
            <p:custDataLst>
              <p:tags r:id="rId4"/>
            </p:custDataLst>
          </p:nvPr>
        </p:nvSpPr>
        <p:spPr bwMode="auto">
          <a:xfrm>
            <a:off x="356616" y="7315200"/>
            <a:ext cx="254000" cy="244475"/>
          </a:xfrm>
          <a:prstGeom prst="rect">
            <a:avLst/>
          </a:prstGeom>
          <a:noFill/>
          <a:ln w="12700">
            <a:noFill/>
            <a:miter lim="800000"/>
            <a:headEnd/>
            <a:tailEnd/>
          </a:ln>
          <a:effectLst/>
        </p:spPr>
        <p:txBody>
          <a:bodyPr wrap="none" lIns="0" tIns="0" rIns="0" bIns="0"/>
          <a:lstStyle/>
          <a:p>
            <a:pPr eaLnBrk="1" hangingPunct="1"/>
            <a:r>
              <a:rPr lang="" altLang="en-US" sz="1000" b="0" dirty="0" smtClean="0">
                <a:solidFill>
                  <a:srgbClr val="000000"/>
                </a:solidFill>
                <a:latin typeface="Calibri" pitchFamily="34" charset="0"/>
                <a:cs typeface="Calibri" pitchFamily="34" charset="0"/>
              </a:rPr>
              <a:t>9</a:t>
            </a:r>
            <a:endParaRPr lang="" altLang="en-US" sz="1000" b="0" dirty="0">
              <a:solidFill>
                <a:srgbClr val="000000"/>
              </a:solidFill>
              <a:latin typeface="Calibri" pitchFamily="34" charset="0"/>
              <a:cs typeface="Calibri" pitchFamily="34" charset="0"/>
            </a:endParaRPr>
          </a:p>
        </p:txBody>
      </p:sp>
      <p:sp>
        <p:nvSpPr>
          <p:cNvPr id="91" name="Page Footnote"/>
          <p:cNvSpPr txBox="1">
            <a:spLocks noChangeArrowheads="1"/>
          </p:cNvSpPr>
          <p:nvPr>
            <p:custDataLst>
              <p:tags r:id="rId5"/>
            </p:custDataLst>
          </p:nvPr>
        </p:nvSpPr>
        <p:spPr bwMode="auto">
          <a:xfrm>
            <a:off x="457200" y="7406986"/>
            <a:ext cx="7589520" cy="323165"/>
          </a:xfrm>
          <a:prstGeom prst="rect">
            <a:avLst/>
          </a:prstGeom>
          <a:noFill/>
          <a:ln w="28575">
            <a:noFill/>
            <a:miter lim="800000"/>
            <a:headEnd/>
            <a:tailEnd/>
          </a:ln>
          <a:effectLst/>
        </p:spPr>
        <p:txBody>
          <a:bodyPr wrap="square" lIns="0" tIns="0" rIns="0" bIns="0" anchor="b">
            <a:spAutoFit/>
          </a:bodyPr>
          <a:lstStyle/>
          <a:p>
            <a:r>
              <a:rPr lang="en-US" sz="700" b="0" i="1" dirty="0" smtClean="0">
                <a:solidFill>
                  <a:srgbClr val="000000"/>
                </a:solidFill>
                <a:latin typeface="Calibri" panose="020F0502020204030204" pitchFamily="34" charset="0"/>
                <a:cs typeface="Calibri" pitchFamily="34" charset="0"/>
              </a:rPr>
              <a:t>____________________</a:t>
            </a:r>
          </a:p>
          <a:p>
            <a:r>
              <a:rPr lang="en-US" sz="700" b="0" i="1" dirty="0" smtClean="0">
                <a:solidFill>
                  <a:srgbClr val="000000"/>
                </a:solidFill>
                <a:latin typeface="Calibri" panose="020F0502020204030204" pitchFamily="34" charset="0"/>
                <a:cs typeface="Calibri" pitchFamily="34" charset="0"/>
              </a:rPr>
              <a:t>Sources: Dealogic and Factset as of September 6</a:t>
            </a:r>
            <a:r>
              <a:rPr lang="en-US" sz="700" b="0" i="1" dirty="0" smtClean="0">
                <a:latin typeface="Calibri" panose="020F0502020204030204" pitchFamily="34" charset="0"/>
                <a:cs typeface="Calibri" pitchFamily="34" charset="0"/>
              </a:rPr>
              <a:t>, 2019</a:t>
            </a:r>
            <a:r>
              <a:rPr lang="en-US" sz="700" b="0" i="1" dirty="0" smtClean="0">
                <a:solidFill>
                  <a:srgbClr val="000000"/>
                </a:solidFill>
                <a:latin typeface="Calibri" panose="020F0502020204030204" pitchFamily="34" charset="0"/>
                <a:cs typeface="Calibri" pitchFamily="34" charset="0"/>
              </a:rPr>
              <a:t>. Includes SEC registered IPOs with a base deal value greater than or equal to $50mm. Excludes MLPs, SPACs, REITs, BDCs, and </a:t>
            </a:r>
            <a:r>
              <a:rPr lang="en-US" sz="700" b="0" i="1" dirty="0" err="1" smtClean="0">
                <a:solidFill>
                  <a:srgbClr val="000000"/>
                </a:solidFill>
                <a:latin typeface="Calibri" panose="020F0502020204030204" pitchFamily="34" charset="0"/>
                <a:cs typeface="Calibri" pitchFamily="34" charset="0"/>
              </a:rPr>
              <a:t>YieldCos</a:t>
            </a:r>
            <a:r>
              <a:rPr lang="en-US" sz="700" b="0" i="1" dirty="0" smtClean="0">
                <a:solidFill>
                  <a:srgbClr val="000000"/>
                </a:solidFill>
                <a:latin typeface="Calibri" panose="020F0502020204030204" pitchFamily="34" charset="0"/>
                <a:cs typeface="Calibri" pitchFamily="34" charset="0"/>
              </a:rPr>
              <a:t>. </a:t>
            </a:r>
          </a:p>
          <a:p>
            <a:endParaRPr lang="en-US" sz="700" b="0" i="1" dirty="0">
              <a:solidFill>
                <a:srgbClr val="000000"/>
              </a:solidFill>
              <a:latin typeface="Calibri" panose="020F0502020204030204" pitchFamily="34" charset="0"/>
              <a:cs typeface="Arial" panose="020B0604020202020204" pitchFamily="34" charset="0"/>
            </a:endParaRPr>
          </a:p>
        </p:txBody>
      </p:sp>
      <p:sp>
        <p:nvSpPr>
          <p:cNvPr id="110" name="Topic Heading"/>
          <p:cNvSpPr txBox="1">
            <a:spLocks noChangeArrowheads="1"/>
          </p:cNvSpPr>
          <p:nvPr>
            <p:custDataLst>
              <p:tags r:id="rId6"/>
            </p:custDataLst>
          </p:nvPr>
        </p:nvSpPr>
        <p:spPr bwMode="auto">
          <a:xfrm>
            <a:off x="5312345" y="1143000"/>
            <a:ext cx="4222160" cy="297517"/>
          </a:xfrm>
          <a:prstGeom prst="rect">
            <a:avLst/>
          </a:prstGeom>
          <a:noFill/>
          <a:ln w="12700">
            <a:noFill/>
            <a:prstDash val="dash"/>
            <a:miter lim="800000"/>
            <a:headEnd/>
            <a:tailEnd/>
          </a:ln>
          <a:effectLst/>
        </p:spPr>
        <p:txBody>
          <a:bodyPr wrap="square" lIns="0" tIns="50800" rIns="0" bIns="0">
            <a:spAutoFit/>
          </a:bodyPr>
          <a:lstStyle/>
          <a:p>
            <a:pPr eaLnBrk="1" hangingPunct="1"/>
            <a:r>
              <a:rPr lang="en-US" altLang="en-US" sz="1600" b="1" dirty="0" smtClean="0">
                <a:solidFill>
                  <a:srgbClr val="000000"/>
                </a:solidFill>
                <a:latin typeface="Calibri" panose="020F0502020204030204" pitchFamily="34" charset="0"/>
                <a:ea typeface="超研澤中楷"/>
                <a:cs typeface="Calibri" pitchFamily="34" charset="0"/>
              </a:rPr>
              <a:t>Recent IPOs Priced</a:t>
            </a:r>
            <a:endParaRPr lang="en-US" sz="1600" b="1" baseline="30000" dirty="0">
              <a:solidFill>
                <a:srgbClr val="000000"/>
              </a:solidFill>
              <a:latin typeface="Calibri" panose="020F0502020204030204" pitchFamily="34" charset="0"/>
              <a:ea typeface="ＭＳ Ｐゴシック"/>
              <a:cs typeface="Calibri" pitchFamily="34" charset="0"/>
            </a:endParaRPr>
          </a:p>
        </p:txBody>
      </p:sp>
      <p:sp>
        <p:nvSpPr>
          <p:cNvPr id="72" name="Topic Heading"/>
          <p:cNvSpPr txBox="1">
            <a:spLocks noChangeArrowheads="1"/>
          </p:cNvSpPr>
          <p:nvPr>
            <p:custDataLst>
              <p:tags r:id="rId7"/>
            </p:custDataLst>
          </p:nvPr>
        </p:nvSpPr>
        <p:spPr bwMode="auto">
          <a:xfrm>
            <a:off x="5288973" y="4309230"/>
            <a:ext cx="4222160" cy="297517"/>
          </a:xfrm>
          <a:prstGeom prst="rect">
            <a:avLst/>
          </a:prstGeom>
          <a:noFill/>
          <a:ln w="12700">
            <a:noFill/>
            <a:prstDash val="dash"/>
            <a:miter lim="800000"/>
            <a:headEnd/>
            <a:tailEnd/>
          </a:ln>
          <a:effectLst/>
        </p:spPr>
        <p:txBody>
          <a:bodyPr wrap="square" lIns="0" tIns="50800" rIns="0" bIns="0">
            <a:spAutoFit/>
          </a:bodyPr>
          <a:lstStyle/>
          <a:p>
            <a:pPr eaLnBrk="1" hangingPunct="1"/>
            <a:r>
              <a:rPr lang="en-US" altLang="en-US" sz="1600" b="1" dirty="0" smtClean="0">
                <a:solidFill>
                  <a:srgbClr val="000000"/>
                </a:solidFill>
                <a:latin typeface="Calibri" panose="020F0502020204030204" pitchFamily="34" charset="0"/>
                <a:ea typeface="超研澤中楷"/>
                <a:cs typeface="Calibri" pitchFamily="34" charset="0"/>
              </a:rPr>
              <a:t>IPO Spotlight </a:t>
            </a:r>
            <a:endParaRPr lang="en-US" sz="1600" b="1" baseline="30000" dirty="0">
              <a:solidFill>
                <a:srgbClr val="000000"/>
              </a:solidFill>
              <a:latin typeface="Calibri" panose="020F0502020204030204" pitchFamily="34" charset="0"/>
              <a:ea typeface="ＭＳ Ｐゴシック"/>
              <a:cs typeface="Calibri" pitchFamily="34" charset="0"/>
            </a:endParaRPr>
          </a:p>
        </p:txBody>
      </p:sp>
      <p:grpSp>
        <p:nvGrpSpPr>
          <p:cNvPr id="171" name="Group 223"/>
          <p:cNvGrpSpPr>
            <a:grpSpLocks/>
          </p:cNvGrpSpPr>
          <p:nvPr>
            <p:custDataLst>
              <p:tags r:id="rId8"/>
            </p:custDataLst>
          </p:nvPr>
        </p:nvGrpSpPr>
        <p:grpSpPr bwMode="auto">
          <a:xfrm>
            <a:off x="5383649" y="5865260"/>
            <a:ext cx="1053308" cy="942332"/>
            <a:chOff x="3572" y="3222"/>
            <a:chExt cx="403" cy="512"/>
          </a:xfrm>
        </p:grpSpPr>
        <p:grpSp>
          <p:nvGrpSpPr>
            <p:cNvPr id="172" name="Group 224"/>
            <p:cNvGrpSpPr>
              <a:grpSpLocks/>
            </p:cNvGrpSpPr>
            <p:nvPr/>
          </p:nvGrpSpPr>
          <p:grpSpPr bwMode="auto">
            <a:xfrm>
              <a:off x="3572" y="3222"/>
              <a:ext cx="403" cy="512"/>
              <a:chOff x="192" y="2640"/>
              <a:chExt cx="403" cy="512"/>
            </a:xfrm>
          </p:grpSpPr>
          <p:sp>
            <p:nvSpPr>
              <p:cNvPr id="176" name="Rectangle 225"/>
              <p:cNvSpPr>
                <a:spLocks noChangeArrowheads="1"/>
              </p:cNvSpPr>
              <p:nvPr>
                <p:custDataLst>
                  <p:tags r:id="rId49"/>
                </p:custDataLst>
              </p:nvPr>
            </p:nvSpPr>
            <p:spPr bwMode="auto">
              <a:xfrm>
                <a:off x="192" y="2640"/>
                <a:ext cx="403" cy="512"/>
              </a:xfrm>
              <a:prstGeom prst="rect">
                <a:avLst/>
              </a:prstGeom>
              <a:noFill/>
              <a:ln w="2857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sp>
            <p:nvSpPr>
              <p:cNvPr id="177" name="Rectangle 226"/>
              <p:cNvSpPr>
                <a:spLocks noChangeArrowheads="1"/>
              </p:cNvSpPr>
              <p:nvPr>
                <p:custDataLst>
                  <p:tags r:id="rId50"/>
                </p:custDataLst>
              </p:nvPr>
            </p:nvSpPr>
            <p:spPr bwMode="auto">
              <a:xfrm>
                <a:off x="212" y="2660"/>
                <a:ext cx="363" cy="472"/>
              </a:xfrm>
              <a:prstGeom prst="rect">
                <a:avLst/>
              </a:prstGeom>
              <a:noFill/>
              <a:ln w="952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grpSp>
        <p:sp>
          <p:nvSpPr>
            <p:cNvPr id="173" name="Rectangle 227"/>
            <p:cNvSpPr>
              <a:spLocks noChangeArrowheads="1"/>
            </p:cNvSpPr>
            <p:nvPr>
              <p:custDataLst>
                <p:tags r:id="rId46"/>
              </p:custDataLst>
            </p:nvPr>
          </p:nvSpPr>
          <p:spPr bwMode="gray">
            <a:xfrm>
              <a:off x="3606" y="3255"/>
              <a:ext cx="358" cy="50"/>
            </a:xfrm>
            <a:prstGeom prst="rect">
              <a:avLst/>
            </a:prstGeom>
            <a:noFill/>
            <a:ln w="12700" algn="ctr">
              <a:noFill/>
              <a:miter lim="800000"/>
              <a:headEnd/>
              <a:tailEnd/>
            </a:ln>
          </p:spPr>
          <p:txBody>
            <a:bodyPr lIns="0" tIns="0" rIns="0" bIns="0">
              <a:spAutoFit/>
            </a:bodyPr>
            <a:lstStyle/>
            <a:p>
              <a:pPr algn="l" eaLnBrk="1" hangingPunct="1"/>
              <a:r>
                <a:rPr lang="en-US" sz="600" dirty="0" smtClean="0">
                  <a:solidFill>
                    <a:srgbClr val="000000"/>
                  </a:solidFill>
                  <a:latin typeface="Calibri" panose="020F0502020204030204" pitchFamily="34" charset="0"/>
                  <a:ea typeface="MS PGothic"/>
                  <a:cs typeface="Calibri" pitchFamily="34" charset="0"/>
                </a:rPr>
                <a:t>$240,625,000</a:t>
              </a:r>
              <a:endParaRPr lang="en-US" sz="600" dirty="0">
                <a:solidFill>
                  <a:srgbClr val="000000"/>
                </a:solidFill>
                <a:latin typeface="Calibri" panose="020F0502020204030204" pitchFamily="34" charset="0"/>
                <a:ea typeface="MS PGothic"/>
                <a:cs typeface="Calibri" pitchFamily="34" charset="0"/>
              </a:endParaRPr>
            </a:p>
          </p:txBody>
        </p:sp>
        <p:sp>
          <p:nvSpPr>
            <p:cNvPr id="174" name="Rectangle 228"/>
            <p:cNvSpPr>
              <a:spLocks noChangeArrowheads="1"/>
            </p:cNvSpPr>
            <p:nvPr>
              <p:custDataLst>
                <p:tags r:id="rId47"/>
              </p:custDataLst>
            </p:nvPr>
          </p:nvSpPr>
          <p:spPr bwMode="gray">
            <a:xfrm>
              <a:off x="3606" y="3518"/>
              <a:ext cx="362" cy="32"/>
            </a:xfrm>
            <a:prstGeom prst="rect">
              <a:avLst/>
            </a:prstGeom>
            <a:noFill/>
            <a:ln w="12700">
              <a:noFill/>
              <a:miter lim="800000"/>
              <a:headEnd/>
              <a:tailEnd/>
            </a:ln>
          </p:spPr>
          <p:txBody>
            <a:bodyPr lIns="0" tIns="0" rIns="0" bIns="0" anchor="ctr"/>
            <a:lstStyle/>
            <a:p>
              <a:pPr algn="l" eaLnBrk="1" hangingPunct="1"/>
              <a:endParaRPr lang="en-US" sz="600" dirty="0" smtClean="0">
                <a:solidFill>
                  <a:srgbClr val="000000"/>
                </a:solidFill>
                <a:latin typeface="Calibri" panose="020F0502020204030204" pitchFamily="34" charset="0"/>
                <a:ea typeface="MS PGothic"/>
                <a:cs typeface="Calibri" pitchFamily="34" charset="0"/>
              </a:endParaRPr>
            </a:p>
            <a:p>
              <a:pPr algn="l" eaLnBrk="1" hangingPunct="1"/>
              <a:endParaRPr lang="en-US" sz="600" dirty="0">
                <a:solidFill>
                  <a:srgbClr val="000000"/>
                </a:solidFill>
                <a:latin typeface="Calibri" panose="020F0502020204030204" pitchFamily="34" charset="0"/>
                <a:ea typeface="MS PGothic"/>
                <a:cs typeface="Calibri" pitchFamily="34" charset="0"/>
              </a:endParaRPr>
            </a:p>
            <a:p>
              <a:pPr algn="l" eaLnBrk="1" hangingPunct="1"/>
              <a:endParaRPr lang="en-US" sz="600" dirty="0" smtClean="0">
                <a:solidFill>
                  <a:srgbClr val="000000"/>
                </a:solidFill>
                <a:latin typeface="Calibri" panose="020F0502020204030204" pitchFamily="34" charset="0"/>
                <a:ea typeface="MS PGothic"/>
                <a:cs typeface="Calibri" pitchFamily="34" charset="0"/>
              </a:endParaRPr>
            </a:p>
            <a:p>
              <a:pPr algn="l" eaLnBrk="1" hangingPunct="1"/>
              <a:endParaRPr lang="en-US" sz="600" dirty="0">
                <a:solidFill>
                  <a:srgbClr val="000000"/>
                </a:solidFill>
                <a:latin typeface="Calibri" panose="020F0502020204030204" pitchFamily="34" charset="0"/>
                <a:ea typeface="MS PGothic"/>
                <a:cs typeface="Calibri" pitchFamily="34" charset="0"/>
              </a:endParaRPr>
            </a:p>
            <a:p>
              <a:pPr algn="l" eaLnBrk="1" hangingPunct="1"/>
              <a:endParaRPr lang="en-US" sz="600" dirty="0">
                <a:solidFill>
                  <a:srgbClr val="000000"/>
                </a:solidFill>
                <a:latin typeface="Calibri" panose="020F0502020204030204" pitchFamily="34" charset="0"/>
                <a:ea typeface="MS PGothic"/>
                <a:cs typeface="Calibri" pitchFamily="34" charset="0"/>
              </a:endParaRPr>
            </a:p>
            <a:p>
              <a:pPr algn="l" eaLnBrk="1" hangingPunct="1"/>
              <a:r>
                <a:rPr lang="en-US" sz="600" dirty="0">
                  <a:solidFill>
                    <a:srgbClr val="000000"/>
                  </a:solidFill>
                  <a:latin typeface="Calibri" panose="020F0502020204030204" pitchFamily="34" charset="0"/>
                  <a:ea typeface="MS PGothic"/>
                  <a:cs typeface="Calibri" pitchFamily="34" charset="0"/>
                </a:rPr>
                <a:t>Initial Public Offering</a:t>
              </a:r>
            </a:p>
            <a:p>
              <a:pPr algn="l" eaLnBrk="1" hangingPunct="1"/>
              <a:r>
                <a:rPr lang="en-US" sz="600" dirty="0" smtClean="0">
                  <a:solidFill>
                    <a:srgbClr val="000000"/>
                  </a:solidFill>
                  <a:latin typeface="Calibri" panose="020F0502020204030204" pitchFamily="34" charset="0"/>
                  <a:ea typeface="MS PGothic"/>
                  <a:cs typeface="Calibri" pitchFamily="34" charset="0"/>
                </a:rPr>
                <a:t>May 1, 2019</a:t>
              </a:r>
            </a:p>
          </p:txBody>
        </p:sp>
        <p:sp>
          <p:nvSpPr>
            <p:cNvPr id="175" name="Rectangle 229"/>
            <p:cNvSpPr>
              <a:spLocks noChangeArrowheads="1"/>
            </p:cNvSpPr>
            <p:nvPr>
              <p:custDataLst>
                <p:tags r:id="rId48"/>
              </p:custDataLst>
            </p:nvPr>
          </p:nvSpPr>
          <p:spPr bwMode="gray">
            <a:xfrm>
              <a:off x="3606" y="3669"/>
              <a:ext cx="358" cy="35"/>
            </a:xfrm>
            <a:prstGeom prst="rect">
              <a:avLst/>
            </a:prstGeom>
            <a:noFill/>
            <a:ln w="12700">
              <a:noFill/>
              <a:miter lim="800000"/>
              <a:headEnd/>
              <a:tailEnd/>
            </a:ln>
          </p:spPr>
          <p:txBody>
            <a:bodyPr lIns="0" tIns="0" rIns="0" bIns="0" anchor="ctr"/>
            <a:lstStyle/>
            <a:p>
              <a:pPr algn="l" eaLnBrk="1" hangingPunct="1"/>
              <a:endParaRPr lang="en-US" sz="400" i="1" dirty="0">
                <a:solidFill>
                  <a:srgbClr val="000000"/>
                </a:solidFill>
                <a:latin typeface="Calibri" panose="020F0502020204030204" pitchFamily="34" charset="0"/>
                <a:ea typeface="MS PGothic"/>
                <a:cs typeface="Calibri" pitchFamily="34" charset="0"/>
              </a:endParaRPr>
            </a:p>
          </p:txBody>
        </p:sp>
      </p:grpSp>
      <p:sp>
        <p:nvSpPr>
          <p:cNvPr id="179" name="Rectangle 2"/>
          <p:cNvSpPr>
            <a:spLocks noChangeArrowheads="1"/>
          </p:cNvSpPr>
          <p:nvPr>
            <p:custDataLst>
              <p:tags r:id="rId9"/>
            </p:custDataLst>
          </p:nvPr>
        </p:nvSpPr>
        <p:spPr bwMode="gray">
          <a:xfrm>
            <a:off x="7086600" y="5843866"/>
            <a:ext cx="2771921" cy="1417311"/>
          </a:xfrm>
          <a:prstGeom prst="rect">
            <a:avLst/>
          </a:prstGeom>
          <a:noFill/>
          <a:ln w="12700">
            <a:noFill/>
            <a:miter lim="800000"/>
            <a:headEnd/>
            <a:tailEnd/>
          </a:ln>
          <a:effectLst/>
        </p:spPr>
        <p:txBody>
          <a:bodyPr wrap="square" lIns="0" rIns="0">
            <a:spAutoFit/>
          </a:bodyPr>
          <a:lstStyle/>
          <a:p>
            <a:pPr marL="228600" indent="-228600" defTabSz="1019175" eaLnBrk="1" hangingPunct="1">
              <a:lnSpc>
                <a:spcPct val="140000"/>
              </a:lnSpc>
              <a:spcBef>
                <a:spcPts val="0"/>
              </a:spcBef>
              <a:spcAft>
                <a:spcPts val="0"/>
              </a:spcAft>
              <a:buSzPct val="80000"/>
              <a:buFont typeface="Wingdings" pitchFamily="2" charset="2"/>
              <a:buChar char="n"/>
            </a:pPr>
            <a:r>
              <a:rPr lang="en-US" altLang="ja-JP" sz="1000" b="0" dirty="0" smtClean="0">
                <a:solidFill>
                  <a:srgbClr val="000000"/>
                </a:solidFill>
                <a:latin typeface="Calibri" panose="020F0502020204030204" pitchFamily="34" charset="0"/>
              </a:rPr>
              <a:t>Priced </a:t>
            </a:r>
            <a:r>
              <a:rPr lang="en-US" altLang="ja-JP" sz="1050" b="0" dirty="0" smtClean="0">
                <a:solidFill>
                  <a:srgbClr val="000000"/>
                </a:solidFill>
                <a:latin typeface="Calibri" panose="020F0502020204030204" pitchFamily="34" charset="0"/>
              </a:rPr>
              <a:t>$5 </a:t>
            </a:r>
            <a:r>
              <a:rPr lang="en-US" altLang="ja-JP" sz="1050" b="0" dirty="0">
                <a:solidFill>
                  <a:srgbClr val="000000"/>
                </a:solidFill>
                <a:latin typeface="Calibri" panose="020F0502020204030204" pitchFamily="34" charset="0"/>
              </a:rPr>
              <a:t>above the </a:t>
            </a:r>
            <a:r>
              <a:rPr lang="en-US" altLang="ja-JP" sz="1050" b="0" dirty="0" smtClean="0">
                <a:solidFill>
                  <a:srgbClr val="000000"/>
                </a:solidFill>
                <a:latin typeface="Calibri" panose="020F0502020204030204" pitchFamily="34" charset="0"/>
              </a:rPr>
              <a:t>initial filing </a:t>
            </a:r>
            <a:r>
              <a:rPr lang="en-US" altLang="ja-JP" sz="1050" b="0" dirty="0">
                <a:solidFill>
                  <a:srgbClr val="000000"/>
                </a:solidFill>
                <a:latin typeface="Calibri" panose="020F0502020204030204" pitchFamily="34" charset="0"/>
              </a:rPr>
              <a:t>range </a:t>
            </a:r>
            <a:r>
              <a:rPr lang="en-US" altLang="ja-JP" sz="1000" b="0" dirty="0">
                <a:solidFill>
                  <a:srgbClr val="000000"/>
                </a:solidFill>
                <a:latin typeface="Calibri" panose="020F0502020204030204" pitchFamily="34" charset="0"/>
              </a:rPr>
              <a:t>of </a:t>
            </a:r>
            <a:r>
              <a:rPr lang="en-US" altLang="ja-JP" sz="1000" b="0" dirty="0" smtClean="0">
                <a:solidFill>
                  <a:srgbClr val="000000"/>
                </a:solidFill>
                <a:latin typeface="Calibri" panose="020F0502020204030204" pitchFamily="34" charset="0"/>
              </a:rPr>
              <a:t>$19 </a:t>
            </a:r>
            <a:r>
              <a:rPr lang="en-US" altLang="ja-JP" sz="1000" b="0" dirty="0">
                <a:solidFill>
                  <a:srgbClr val="000000"/>
                </a:solidFill>
                <a:latin typeface="Calibri" panose="020F0502020204030204" pitchFamily="34" charset="0"/>
              </a:rPr>
              <a:t>- </a:t>
            </a:r>
            <a:r>
              <a:rPr lang="en-US" altLang="ja-JP" sz="1000" b="0" dirty="0" smtClean="0">
                <a:solidFill>
                  <a:srgbClr val="000000"/>
                </a:solidFill>
                <a:latin typeface="Calibri" panose="020F0502020204030204" pitchFamily="34" charset="0"/>
              </a:rPr>
              <a:t>$21</a:t>
            </a:r>
            <a:endParaRPr lang="en-US" altLang="ja-JP" sz="1000" b="0" dirty="0">
              <a:solidFill>
                <a:srgbClr val="000000"/>
              </a:solidFill>
              <a:latin typeface="Calibri" panose="020F0502020204030204" pitchFamily="34" charset="0"/>
            </a:endParaRPr>
          </a:p>
          <a:p>
            <a:pPr marL="228600" indent="-228600" defTabSz="1019175" eaLnBrk="1" hangingPunct="1">
              <a:lnSpc>
                <a:spcPct val="140000"/>
              </a:lnSpc>
              <a:spcBef>
                <a:spcPts val="0"/>
              </a:spcBef>
              <a:spcAft>
                <a:spcPts val="0"/>
              </a:spcAft>
              <a:buSzPct val="80000"/>
              <a:buFont typeface="Wingdings" pitchFamily="2" charset="2"/>
              <a:buChar char="n"/>
            </a:pPr>
            <a:r>
              <a:rPr lang="en-US" altLang="ja-JP" sz="1000" b="0" dirty="0" smtClean="0">
                <a:solidFill>
                  <a:srgbClr val="000000"/>
                </a:solidFill>
                <a:latin typeface="Calibri" panose="020F0502020204030204" pitchFamily="34" charset="0"/>
              </a:rPr>
              <a:t>Finished more </a:t>
            </a:r>
            <a:r>
              <a:rPr lang="en-US" altLang="ja-JP" sz="1000" b="0" dirty="0">
                <a:solidFill>
                  <a:srgbClr val="000000"/>
                </a:solidFill>
                <a:latin typeface="Calibri" panose="020F0502020204030204" pitchFamily="34" charset="0"/>
              </a:rPr>
              <a:t>than </a:t>
            </a:r>
            <a:r>
              <a:rPr lang="en-US" altLang="ja-JP" sz="1000" dirty="0">
                <a:solidFill>
                  <a:srgbClr val="000000"/>
                </a:solidFill>
                <a:latin typeface="Calibri" panose="020F0502020204030204" pitchFamily="34" charset="0"/>
              </a:rPr>
              <a:t>3</a:t>
            </a:r>
            <a:r>
              <a:rPr lang="en-US" altLang="ja-JP" sz="1050" dirty="0" smtClean="0">
                <a:solidFill>
                  <a:srgbClr val="000000"/>
                </a:solidFill>
                <a:latin typeface="Calibri" panose="020F0502020204030204" pitchFamily="34" charset="0"/>
              </a:rPr>
              <a:t>0x </a:t>
            </a:r>
            <a:r>
              <a:rPr lang="en-US" altLang="ja-JP" sz="1050" dirty="0">
                <a:solidFill>
                  <a:srgbClr val="000000"/>
                </a:solidFill>
                <a:latin typeface="Calibri" panose="020F0502020204030204" pitchFamily="34" charset="0"/>
              </a:rPr>
              <a:t>oversubscribed </a:t>
            </a:r>
            <a:r>
              <a:rPr lang="en-US" altLang="ja-JP" sz="1000" b="0" dirty="0">
                <a:solidFill>
                  <a:srgbClr val="000000"/>
                </a:solidFill>
                <a:latin typeface="Calibri" panose="020F0502020204030204" pitchFamily="34" charset="0"/>
              </a:rPr>
              <a:t>based on indications of </a:t>
            </a:r>
            <a:r>
              <a:rPr lang="en-US" altLang="ja-JP" sz="1000" b="0" dirty="0" smtClean="0">
                <a:solidFill>
                  <a:srgbClr val="000000"/>
                </a:solidFill>
                <a:latin typeface="Calibri" panose="020F0502020204030204" pitchFamily="34" charset="0"/>
              </a:rPr>
              <a:t>interest</a:t>
            </a:r>
            <a:endParaRPr lang="en-US" altLang="ja-JP" sz="1000" b="0" dirty="0" smtClean="0">
              <a:latin typeface="Calibri" panose="020F0502020204030204" pitchFamily="34" charset="0"/>
            </a:endParaRPr>
          </a:p>
          <a:p>
            <a:pPr marL="228600" indent="-228600" defTabSz="1019175" eaLnBrk="1" hangingPunct="1">
              <a:lnSpc>
                <a:spcPct val="140000"/>
              </a:lnSpc>
              <a:spcBef>
                <a:spcPts val="0"/>
              </a:spcBef>
              <a:spcAft>
                <a:spcPts val="0"/>
              </a:spcAft>
              <a:buSzPct val="80000"/>
              <a:buFont typeface="Wingdings" pitchFamily="2" charset="2"/>
              <a:buChar char="n"/>
            </a:pPr>
            <a:r>
              <a:rPr lang="en-US" altLang="ja-JP" sz="1000" b="0" dirty="0" smtClean="0">
                <a:latin typeface="Calibri" panose="020F0502020204030204" pitchFamily="34" charset="0"/>
              </a:rPr>
              <a:t>Offer / 1-Day:</a:t>
            </a:r>
            <a:r>
              <a:rPr lang="en-US" altLang="ja-JP" sz="1000" b="0" dirty="0" smtClean="0">
                <a:solidFill>
                  <a:schemeClr val="accent2"/>
                </a:solidFill>
                <a:latin typeface="Calibri" panose="020F0502020204030204" pitchFamily="34" charset="0"/>
              </a:rPr>
              <a:t> </a:t>
            </a:r>
            <a:r>
              <a:rPr lang="en-US" altLang="ja-JP" sz="1050" b="0" dirty="0" smtClean="0">
                <a:latin typeface="Calibri" panose="020F0502020204030204" pitchFamily="34" charset="0"/>
              </a:rPr>
              <a:t>+163.0%</a:t>
            </a:r>
            <a:endParaRPr lang="en-US" altLang="ja-JP" sz="1050" b="0" dirty="0">
              <a:latin typeface="Calibri" panose="020F0502020204030204" pitchFamily="34" charset="0"/>
            </a:endParaRPr>
          </a:p>
          <a:p>
            <a:pPr marL="228600" indent="-228600" defTabSz="1019175" eaLnBrk="1" hangingPunct="1">
              <a:lnSpc>
                <a:spcPct val="140000"/>
              </a:lnSpc>
              <a:spcBef>
                <a:spcPts val="0"/>
              </a:spcBef>
              <a:spcAft>
                <a:spcPts val="0"/>
              </a:spcAft>
              <a:buSzPct val="80000"/>
              <a:buFont typeface="Wingdings" pitchFamily="2" charset="2"/>
              <a:buChar char="n"/>
            </a:pPr>
            <a:endParaRPr lang="en-US" altLang="ja-JP" sz="1000" b="0" dirty="0" smtClean="0">
              <a:latin typeface="Calibri" panose="020F0502020204030204" pitchFamily="34" charset="0"/>
            </a:endParaRPr>
          </a:p>
        </p:txBody>
      </p:sp>
      <p:pic>
        <p:nvPicPr>
          <p:cNvPr id="181" name="Picture 180"/>
          <p:cNvPicPr>
            <a:picLocks noChangeAspect="1"/>
          </p:cNvPicPr>
          <p:nvPr/>
        </p:nvPicPr>
        <p:blipFill>
          <a:blip r:embed="rId54">
            <a:clrChange>
              <a:clrFrom>
                <a:srgbClr val="FFFFFF"/>
              </a:clrFrom>
              <a:clrTo>
                <a:srgbClr val="FFFFFF">
                  <a:alpha val="0"/>
                </a:srgbClr>
              </a:clrTo>
            </a:clrChange>
          </a:blip>
          <a:stretch>
            <a:fillRect/>
          </a:stretch>
        </p:blipFill>
        <p:spPr>
          <a:xfrm>
            <a:off x="5611655" y="6176005"/>
            <a:ext cx="583317" cy="256020"/>
          </a:xfrm>
          <a:prstGeom prst="rect">
            <a:avLst/>
          </a:prstGeom>
        </p:spPr>
      </p:pic>
      <p:grpSp>
        <p:nvGrpSpPr>
          <p:cNvPr id="220" name="Group 219"/>
          <p:cNvGrpSpPr/>
          <p:nvPr/>
        </p:nvGrpSpPr>
        <p:grpSpPr>
          <a:xfrm>
            <a:off x="14925399" y="11758616"/>
            <a:ext cx="1144046" cy="1058124"/>
            <a:chOff x="5312344" y="6051560"/>
            <a:chExt cx="1144046" cy="1058124"/>
          </a:xfrm>
        </p:grpSpPr>
        <p:grpSp>
          <p:nvGrpSpPr>
            <p:cNvPr id="221" name="Group 223"/>
            <p:cNvGrpSpPr>
              <a:grpSpLocks/>
            </p:cNvGrpSpPr>
            <p:nvPr>
              <p:custDataLst>
                <p:tags r:id="rId40"/>
              </p:custDataLst>
            </p:nvPr>
          </p:nvGrpSpPr>
          <p:grpSpPr bwMode="auto">
            <a:xfrm>
              <a:off x="5403082" y="6167352"/>
              <a:ext cx="1053308" cy="942332"/>
              <a:chOff x="3572" y="3222"/>
              <a:chExt cx="403" cy="512"/>
            </a:xfrm>
          </p:grpSpPr>
          <p:grpSp>
            <p:nvGrpSpPr>
              <p:cNvPr id="224" name="Group 224"/>
              <p:cNvGrpSpPr>
                <a:grpSpLocks/>
              </p:cNvGrpSpPr>
              <p:nvPr/>
            </p:nvGrpSpPr>
            <p:grpSpPr bwMode="auto">
              <a:xfrm>
                <a:off x="3572" y="3222"/>
                <a:ext cx="403" cy="512"/>
                <a:chOff x="192" y="2640"/>
                <a:chExt cx="403" cy="512"/>
              </a:xfrm>
            </p:grpSpPr>
            <p:sp>
              <p:nvSpPr>
                <p:cNvPr id="228" name="Rectangle 225"/>
                <p:cNvSpPr>
                  <a:spLocks noChangeArrowheads="1"/>
                </p:cNvSpPr>
                <p:nvPr>
                  <p:custDataLst>
                    <p:tags r:id="rId44"/>
                  </p:custDataLst>
                </p:nvPr>
              </p:nvSpPr>
              <p:spPr bwMode="auto">
                <a:xfrm>
                  <a:off x="192" y="2640"/>
                  <a:ext cx="403" cy="512"/>
                </a:xfrm>
                <a:prstGeom prst="rect">
                  <a:avLst/>
                </a:prstGeom>
                <a:noFill/>
                <a:ln w="2857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sp>
              <p:nvSpPr>
                <p:cNvPr id="229" name="Rectangle 226"/>
                <p:cNvSpPr>
                  <a:spLocks noChangeArrowheads="1"/>
                </p:cNvSpPr>
                <p:nvPr>
                  <p:custDataLst>
                    <p:tags r:id="rId45"/>
                  </p:custDataLst>
                </p:nvPr>
              </p:nvSpPr>
              <p:spPr bwMode="auto">
                <a:xfrm>
                  <a:off x="212" y="2660"/>
                  <a:ext cx="363" cy="472"/>
                </a:xfrm>
                <a:prstGeom prst="rect">
                  <a:avLst/>
                </a:prstGeom>
                <a:noFill/>
                <a:ln w="952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grpSp>
          <p:sp>
            <p:nvSpPr>
              <p:cNvPr id="225" name="Rectangle 227"/>
              <p:cNvSpPr>
                <a:spLocks noChangeArrowheads="1"/>
              </p:cNvSpPr>
              <p:nvPr>
                <p:custDataLst>
                  <p:tags r:id="rId41"/>
                </p:custDataLst>
              </p:nvPr>
            </p:nvSpPr>
            <p:spPr bwMode="gray">
              <a:xfrm>
                <a:off x="3606" y="3255"/>
                <a:ext cx="358" cy="50"/>
              </a:xfrm>
              <a:prstGeom prst="rect">
                <a:avLst/>
              </a:prstGeom>
              <a:noFill/>
              <a:ln w="12700" algn="ctr">
                <a:noFill/>
                <a:miter lim="800000"/>
                <a:headEnd/>
                <a:tailEnd/>
              </a:ln>
            </p:spPr>
            <p:txBody>
              <a:bodyPr lIns="0" tIns="0" rIns="0" bIns="0">
                <a:spAutoFit/>
              </a:bodyPr>
              <a:lstStyle/>
              <a:p>
                <a:pPr algn="l" eaLnBrk="1" hangingPunct="1"/>
                <a:r>
                  <a:rPr lang="en-US" sz="600" dirty="0" smtClean="0">
                    <a:solidFill>
                      <a:srgbClr val="000000"/>
                    </a:solidFill>
                    <a:latin typeface="Calibri" panose="020F0502020204030204" pitchFamily="34" charset="0"/>
                    <a:ea typeface="MS PGothic"/>
                    <a:cs typeface="Calibri" pitchFamily="34" charset="0"/>
                  </a:rPr>
                  <a:t>$240,625,000</a:t>
                </a:r>
                <a:endParaRPr lang="en-US" sz="600" dirty="0">
                  <a:solidFill>
                    <a:srgbClr val="000000"/>
                  </a:solidFill>
                  <a:latin typeface="Calibri" panose="020F0502020204030204" pitchFamily="34" charset="0"/>
                  <a:ea typeface="MS PGothic"/>
                  <a:cs typeface="Calibri" pitchFamily="34" charset="0"/>
                </a:endParaRPr>
              </a:p>
            </p:txBody>
          </p:sp>
          <p:sp>
            <p:nvSpPr>
              <p:cNvPr id="226" name="Rectangle 228"/>
              <p:cNvSpPr>
                <a:spLocks noChangeArrowheads="1"/>
              </p:cNvSpPr>
              <p:nvPr>
                <p:custDataLst>
                  <p:tags r:id="rId42"/>
                </p:custDataLst>
              </p:nvPr>
            </p:nvSpPr>
            <p:spPr bwMode="gray">
              <a:xfrm>
                <a:off x="3606" y="3518"/>
                <a:ext cx="362" cy="32"/>
              </a:xfrm>
              <a:prstGeom prst="rect">
                <a:avLst/>
              </a:prstGeom>
              <a:noFill/>
              <a:ln w="12700">
                <a:noFill/>
                <a:miter lim="800000"/>
                <a:headEnd/>
                <a:tailEnd/>
              </a:ln>
            </p:spPr>
            <p:txBody>
              <a:bodyPr lIns="0" tIns="0" rIns="0" bIns="0" anchor="ctr"/>
              <a:lstStyle/>
              <a:p>
                <a:pPr algn="l" eaLnBrk="1" hangingPunct="1"/>
                <a:endParaRPr lang="en-US" sz="600" dirty="0" smtClean="0">
                  <a:solidFill>
                    <a:srgbClr val="000000"/>
                  </a:solidFill>
                  <a:latin typeface="Calibri" panose="020F0502020204030204" pitchFamily="34" charset="0"/>
                  <a:ea typeface="MS PGothic"/>
                  <a:cs typeface="Calibri" pitchFamily="34" charset="0"/>
                </a:endParaRPr>
              </a:p>
              <a:p>
                <a:pPr algn="l" eaLnBrk="1" hangingPunct="1"/>
                <a:endParaRPr lang="en-US" sz="600" dirty="0" smtClean="0">
                  <a:solidFill>
                    <a:srgbClr val="000000"/>
                  </a:solidFill>
                  <a:latin typeface="Calibri" panose="020F0502020204030204" pitchFamily="34" charset="0"/>
                  <a:ea typeface="MS PGothic"/>
                  <a:cs typeface="Calibri" pitchFamily="34" charset="0"/>
                </a:endParaRPr>
              </a:p>
              <a:p>
                <a:pPr algn="l" eaLnBrk="1" hangingPunct="1"/>
                <a:endParaRPr lang="en-US" sz="600" dirty="0">
                  <a:solidFill>
                    <a:srgbClr val="000000"/>
                  </a:solidFill>
                  <a:latin typeface="Calibri" panose="020F0502020204030204" pitchFamily="34" charset="0"/>
                  <a:ea typeface="MS PGothic"/>
                  <a:cs typeface="Calibri" pitchFamily="34" charset="0"/>
                </a:endParaRPr>
              </a:p>
              <a:p>
                <a:pPr algn="l" eaLnBrk="1" hangingPunct="1"/>
                <a:r>
                  <a:rPr lang="en-US" sz="600" dirty="0">
                    <a:solidFill>
                      <a:srgbClr val="000000"/>
                    </a:solidFill>
                    <a:latin typeface="Calibri" panose="020F0502020204030204" pitchFamily="34" charset="0"/>
                    <a:ea typeface="MS PGothic"/>
                    <a:cs typeface="Calibri" pitchFamily="34" charset="0"/>
                  </a:rPr>
                  <a:t>Initial Public Offering</a:t>
                </a:r>
              </a:p>
              <a:p>
                <a:pPr algn="l" eaLnBrk="1" hangingPunct="1"/>
                <a:r>
                  <a:rPr lang="en-US" sz="600" dirty="0" smtClean="0">
                    <a:solidFill>
                      <a:srgbClr val="000000"/>
                    </a:solidFill>
                    <a:latin typeface="Calibri" panose="020F0502020204030204" pitchFamily="34" charset="0"/>
                    <a:ea typeface="MS PGothic"/>
                    <a:cs typeface="Calibri" pitchFamily="34" charset="0"/>
                  </a:rPr>
                  <a:t>May 1, 2019</a:t>
                </a:r>
              </a:p>
              <a:p>
                <a:pPr algn="l" eaLnBrk="1" hangingPunct="1"/>
                <a:endParaRPr lang="en-US" sz="400" dirty="0" smtClean="0">
                  <a:solidFill>
                    <a:srgbClr val="000000"/>
                  </a:solidFill>
                  <a:latin typeface="Calibri" panose="020F0502020204030204" pitchFamily="34" charset="0"/>
                  <a:ea typeface="MS PGothic"/>
                  <a:cs typeface="Calibri" pitchFamily="34" charset="0"/>
                </a:endParaRPr>
              </a:p>
              <a:p>
                <a:pPr algn="l" eaLnBrk="1" hangingPunct="1"/>
                <a:r>
                  <a:rPr lang="en-US" sz="600" i="1" dirty="0" err="1" smtClean="0">
                    <a:solidFill>
                      <a:srgbClr val="000000"/>
                    </a:solidFill>
                    <a:latin typeface="Calibri" panose="020F0502020204030204" pitchFamily="34" charset="0"/>
                    <a:ea typeface="MS PGothic"/>
                    <a:cs typeface="Calibri" pitchFamily="34" charset="0"/>
                  </a:rPr>
                  <a:t>BofAML</a:t>
                </a:r>
                <a:r>
                  <a:rPr lang="en-US" sz="600" i="1" dirty="0" smtClean="0">
                    <a:solidFill>
                      <a:srgbClr val="000000"/>
                    </a:solidFill>
                    <a:latin typeface="Calibri" panose="020F0502020204030204" pitchFamily="34" charset="0"/>
                    <a:ea typeface="MS PGothic"/>
                    <a:cs typeface="Calibri" pitchFamily="34" charset="0"/>
                  </a:rPr>
                  <a:t> Joint </a:t>
                </a:r>
                <a:r>
                  <a:rPr lang="en-US" sz="600" i="1" dirty="0" err="1" smtClean="0">
                    <a:solidFill>
                      <a:srgbClr val="000000"/>
                    </a:solidFill>
                    <a:latin typeface="Calibri" panose="020F0502020204030204" pitchFamily="34" charset="0"/>
                    <a:ea typeface="MS PGothic"/>
                    <a:cs typeface="Calibri" pitchFamily="34" charset="0"/>
                  </a:rPr>
                  <a:t>Bookrunner</a:t>
                </a:r>
                <a:endParaRPr lang="en-US" sz="600" i="1" dirty="0" smtClean="0">
                  <a:solidFill>
                    <a:srgbClr val="000000"/>
                  </a:solidFill>
                  <a:latin typeface="Calibri" panose="020F0502020204030204" pitchFamily="34" charset="0"/>
                  <a:ea typeface="MS PGothic"/>
                  <a:cs typeface="Calibri" pitchFamily="34" charset="0"/>
                </a:endParaRPr>
              </a:p>
            </p:txBody>
          </p:sp>
          <p:sp>
            <p:nvSpPr>
              <p:cNvPr id="227" name="Rectangle 229"/>
              <p:cNvSpPr>
                <a:spLocks noChangeArrowheads="1"/>
              </p:cNvSpPr>
              <p:nvPr>
                <p:custDataLst>
                  <p:tags r:id="rId43"/>
                </p:custDataLst>
              </p:nvPr>
            </p:nvSpPr>
            <p:spPr bwMode="gray">
              <a:xfrm>
                <a:off x="3606" y="3669"/>
                <a:ext cx="358" cy="35"/>
              </a:xfrm>
              <a:prstGeom prst="rect">
                <a:avLst/>
              </a:prstGeom>
              <a:noFill/>
              <a:ln w="12700">
                <a:noFill/>
                <a:miter lim="800000"/>
                <a:headEnd/>
                <a:tailEnd/>
              </a:ln>
            </p:spPr>
            <p:txBody>
              <a:bodyPr lIns="0" tIns="0" rIns="0" bIns="0" anchor="ctr"/>
              <a:lstStyle/>
              <a:p>
                <a:pPr algn="l" eaLnBrk="1" hangingPunct="1"/>
                <a:endParaRPr lang="en-US" sz="400" i="1" dirty="0">
                  <a:solidFill>
                    <a:srgbClr val="000000"/>
                  </a:solidFill>
                  <a:latin typeface="Calibri" panose="020F0502020204030204" pitchFamily="34" charset="0"/>
                  <a:ea typeface="MS PGothic"/>
                  <a:cs typeface="Calibri" pitchFamily="34" charset="0"/>
                </a:endParaRPr>
              </a:p>
            </p:txBody>
          </p:sp>
        </p:grpSp>
        <p:sp>
          <p:nvSpPr>
            <p:cNvPr id="222" name="5-Point Star 221"/>
            <p:cNvSpPr/>
            <p:nvPr/>
          </p:nvSpPr>
          <p:spPr bwMode="auto">
            <a:xfrm>
              <a:off x="5312344" y="6051560"/>
              <a:ext cx="238973" cy="226708"/>
            </a:xfrm>
            <a:prstGeom prst="star5">
              <a:avLst/>
            </a:prstGeom>
            <a:solidFill>
              <a:srgbClr val="80A1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pic>
          <p:nvPicPr>
            <p:cNvPr id="223" name="Picture 222"/>
            <p:cNvPicPr>
              <a:picLocks noChangeAspect="1"/>
            </p:cNvPicPr>
            <p:nvPr/>
          </p:nvPicPr>
          <p:blipFill>
            <a:blip r:embed="rId54">
              <a:clrChange>
                <a:clrFrom>
                  <a:srgbClr val="FFFFFF"/>
                </a:clrFrom>
                <a:clrTo>
                  <a:srgbClr val="FFFFFF">
                    <a:alpha val="0"/>
                  </a:srgbClr>
                </a:clrTo>
              </a:clrChange>
            </a:blip>
            <a:stretch>
              <a:fillRect/>
            </a:stretch>
          </p:blipFill>
          <p:spPr>
            <a:xfrm>
              <a:off x="5544527" y="6386090"/>
              <a:ext cx="693450" cy="304358"/>
            </a:xfrm>
            <a:prstGeom prst="rect">
              <a:avLst/>
            </a:prstGeom>
          </p:spPr>
        </p:pic>
      </p:grpSp>
      <p:grpSp>
        <p:nvGrpSpPr>
          <p:cNvPr id="230" name="Group 229"/>
          <p:cNvGrpSpPr/>
          <p:nvPr/>
        </p:nvGrpSpPr>
        <p:grpSpPr>
          <a:xfrm>
            <a:off x="14925400" y="10678078"/>
            <a:ext cx="1144046" cy="1058124"/>
            <a:chOff x="5312345" y="4971022"/>
            <a:chExt cx="1144046" cy="1058124"/>
          </a:xfrm>
        </p:grpSpPr>
        <p:grpSp>
          <p:nvGrpSpPr>
            <p:cNvPr id="231" name="Group 223"/>
            <p:cNvGrpSpPr>
              <a:grpSpLocks/>
            </p:cNvGrpSpPr>
            <p:nvPr>
              <p:custDataLst>
                <p:tags r:id="rId34"/>
              </p:custDataLst>
            </p:nvPr>
          </p:nvGrpSpPr>
          <p:grpSpPr bwMode="auto">
            <a:xfrm>
              <a:off x="5403083" y="5086814"/>
              <a:ext cx="1053308" cy="942332"/>
              <a:chOff x="3572" y="3222"/>
              <a:chExt cx="403" cy="512"/>
            </a:xfrm>
          </p:grpSpPr>
          <p:grpSp>
            <p:nvGrpSpPr>
              <p:cNvPr id="234" name="Group 224"/>
              <p:cNvGrpSpPr>
                <a:grpSpLocks/>
              </p:cNvGrpSpPr>
              <p:nvPr/>
            </p:nvGrpSpPr>
            <p:grpSpPr bwMode="auto">
              <a:xfrm>
                <a:off x="3572" y="3222"/>
                <a:ext cx="403" cy="512"/>
                <a:chOff x="192" y="2640"/>
                <a:chExt cx="403" cy="512"/>
              </a:xfrm>
            </p:grpSpPr>
            <p:sp>
              <p:nvSpPr>
                <p:cNvPr id="238" name="Rectangle 225"/>
                <p:cNvSpPr>
                  <a:spLocks noChangeArrowheads="1"/>
                </p:cNvSpPr>
                <p:nvPr>
                  <p:custDataLst>
                    <p:tags r:id="rId38"/>
                  </p:custDataLst>
                </p:nvPr>
              </p:nvSpPr>
              <p:spPr bwMode="auto">
                <a:xfrm>
                  <a:off x="192" y="2640"/>
                  <a:ext cx="403" cy="512"/>
                </a:xfrm>
                <a:prstGeom prst="rect">
                  <a:avLst/>
                </a:prstGeom>
                <a:noFill/>
                <a:ln w="2857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sp>
              <p:nvSpPr>
                <p:cNvPr id="239" name="Rectangle 226"/>
                <p:cNvSpPr>
                  <a:spLocks noChangeArrowheads="1"/>
                </p:cNvSpPr>
                <p:nvPr>
                  <p:custDataLst>
                    <p:tags r:id="rId39"/>
                  </p:custDataLst>
                </p:nvPr>
              </p:nvSpPr>
              <p:spPr bwMode="auto">
                <a:xfrm>
                  <a:off x="212" y="2660"/>
                  <a:ext cx="363" cy="472"/>
                </a:xfrm>
                <a:prstGeom prst="rect">
                  <a:avLst/>
                </a:prstGeom>
                <a:noFill/>
                <a:ln w="952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grpSp>
          <p:sp>
            <p:nvSpPr>
              <p:cNvPr id="235" name="Rectangle 227"/>
              <p:cNvSpPr>
                <a:spLocks noChangeArrowheads="1"/>
              </p:cNvSpPr>
              <p:nvPr>
                <p:custDataLst>
                  <p:tags r:id="rId35"/>
                </p:custDataLst>
              </p:nvPr>
            </p:nvSpPr>
            <p:spPr bwMode="gray">
              <a:xfrm>
                <a:off x="3606" y="3255"/>
                <a:ext cx="358" cy="50"/>
              </a:xfrm>
              <a:prstGeom prst="rect">
                <a:avLst/>
              </a:prstGeom>
              <a:noFill/>
              <a:ln w="12700" algn="ctr">
                <a:noFill/>
                <a:miter lim="800000"/>
                <a:headEnd/>
                <a:tailEnd/>
              </a:ln>
            </p:spPr>
            <p:txBody>
              <a:bodyPr lIns="0" tIns="0" rIns="0" bIns="0">
                <a:spAutoFit/>
              </a:bodyPr>
              <a:lstStyle/>
              <a:p>
                <a:pPr algn="l" eaLnBrk="1" hangingPunct="1"/>
                <a:r>
                  <a:rPr lang="en-US" sz="600" dirty="0" smtClean="0">
                    <a:solidFill>
                      <a:srgbClr val="000000"/>
                    </a:solidFill>
                    <a:latin typeface="Calibri" panose="020F0502020204030204" pitchFamily="34" charset="0"/>
                    <a:ea typeface="MS PGothic"/>
                    <a:cs typeface="Calibri" pitchFamily="34" charset="0"/>
                  </a:rPr>
                  <a:t>$8,100,000,000</a:t>
                </a:r>
                <a:endParaRPr lang="en-US" sz="600" dirty="0">
                  <a:solidFill>
                    <a:srgbClr val="000000"/>
                  </a:solidFill>
                  <a:latin typeface="Calibri" panose="020F0502020204030204" pitchFamily="34" charset="0"/>
                  <a:ea typeface="MS PGothic"/>
                  <a:cs typeface="Calibri" pitchFamily="34" charset="0"/>
                </a:endParaRPr>
              </a:p>
            </p:txBody>
          </p:sp>
          <p:sp>
            <p:nvSpPr>
              <p:cNvPr id="236" name="Rectangle 228"/>
              <p:cNvSpPr>
                <a:spLocks noChangeArrowheads="1"/>
              </p:cNvSpPr>
              <p:nvPr>
                <p:custDataLst>
                  <p:tags r:id="rId36"/>
                </p:custDataLst>
              </p:nvPr>
            </p:nvSpPr>
            <p:spPr bwMode="gray">
              <a:xfrm>
                <a:off x="3606" y="3522"/>
                <a:ext cx="362" cy="32"/>
              </a:xfrm>
              <a:prstGeom prst="rect">
                <a:avLst/>
              </a:prstGeom>
              <a:noFill/>
              <a:ln w="12700">
                <a:noFill/>
                <a:miter lim="800000"/>
                <a:headEnd/>
                <a:tailEnd/>
              </a:ln>
            </p:spPr>
            <p:txBody>
              <a:bodyPr lIns="0" tIns="0" rIns="0" bIns="0" anchor="ctr"/>
              <a:lstStyle/>
              <a:p>
                <a:pPr algn="l" eaLnBrk="1" hangingPunct="1"/>
                <a:endParaRPr lang="en-US" sz="600" dirty="0" smtClean="0">
                  <a:solidFill>
                    <a:srgbClr val="000000"/>
                  </a:solidFill>
                  <a:latin typeface="Calibri" panose="020F0502020204030204" pitchFamily="34" charset="0"/>
                  <a:ea typeface="MS PGothic"/>
                  <a:cs typeface="Calibri" pitchFamily="34" charset="0"/>
                </a:endParaRPr>
              </a:p>
              <a:p>
                <a:pPr algn="l" eaLnBrk="1" hangingPunct="1"/>
                <a:endParaRPr lang="en-US" sz="600" dirty="0">
                  <a:solidFill>
                    <a:srgbClr val="000000"/>
                  </a:solidFill>
                  <a:latin typeface="Calibri" panose="020F0502020204030204" pitchFamily="34" charset="0"/>
                  <a:ea typeface="MS PGothic"/>
                  <a:cs typeface="Calibri" pitchFamily="34" charset="0"/>
                </a:endParaRPr>
              </a:p>
              <a:p>
                <a:pPr algn="l" eaLnBrk="1" hangingPunct="1"/>
                <a:r>
                  <a:rPr lang="en-US" sz="600" dirty="0">
                    <a:solidFill>
                      <a:srgbClr val="000000"/>
                    </a:solidFill>
                    <a:latin typeface="Calibri" panose="020F0502020204030204" pitchFamily="34" charset="0"/>
                    <a:ea typeface="MS PGothic"/>
                    <a:cs typeface="Calibri" pitchFamily="34" charset="0"/>
                  </a:rPr>
                  <a:t>Initial Public Offering</a:t>
                </a:r>
              </a:p>
              <a:p>
                <a:pPr algn="l" eaLnBrk="1" hangingPunct="1"/>
                <a:r>
                  <a:rPr lang="en-US" sz="600" dirty="0" smtClean="0">
                    <a:solidFill>
                      <a:srgbClr val="000000"/>
                    </a:solidFill>
                    <a:latin typeface="Calibri" panose="020F0502020204030204" pitchFamily="34" charset="0"/>
                    <a:ea typeface="MS PGothic"/>
                    <a:cs typeface="Calibri" pitchFamily="34" charset="0"/>
                  </a:rPr>
                  <a:t>May 9, 2019</a:t>
                </a:r>
              </a:p>
              <a:p>
                <a:pPr algn="l" eaLnBrk="1" hangingPunct="1"/>
                <a:endParaRPr lang="en-US" sz="400" dirty="0" smtClean="0">
                  <a:solidFill>
                    <a:srgbClr val="000000"/>
                  </a:solidFill>
                  <a:latin typeface="Calibri" panose="020F0502020204030204" pitchFamily="34" charset="0"/>
                  <a:ea typeface="MS PGothic"/>
                  <a:cs typeface="Calibri" pitchFamily="34" charset="0"/>
                </a:endParaRPr>
              </a:p>
              <a:p>
                <a:pPr algn="l" eaLnBrk="1" hangingPunct="1"/>
                <a:r>
                  <a:rPr lang="en-US" sz="600" i="1" dirty="0" err="1" smtClean="0">
                    <a:solidFill>
                      <a:srgbClr val="000000"/>
                    </a:solidFill>
                    <a:latin typeface="Calibri" panose="020F0502020204030204" pitchFamily="34" charset="0"/>
                    <a:ea typeface="MS PGothic"/>
                    <a:cs typeface="Calibri" pitchFamily="34" charset="0"/>
                  </a:rPr>
                  <a:t>BofAML</a:t>
                </a:r>
                <a:r>
                  <a:rPr lang="en-US" sz="600" i="1" dirty="0" smtClean="0">
                    <a:solidFill>
                      <a:srgbClr val="000000"/>
                    </a:solidFill>
                    <a:latin typeface="Calibri" panose="020F0502020204030204" pitchFamily="34" charset="0"/>
                    <a:ea typeface="MS PGothic"/>
                    <a:cs typeface="Calibri" pitchFamily="34" charset="0"/>
                  </a:rPr>
                  <a:t> lead Book-running manager</a:t>
                </a:r>
              </a:p>
            </p:txBody>
          </p:sp>
          <p:sp>
            <p:nvSpPr>
              <p:cNvPr id="237" name="Rectangle 229"/>
              <p:cNvSpPr>
                <a:spLocks noChangeArrowheads="1"/>
              </p:cNvSpPr>
              <p:nvPr>
                <p:custDataLst>
                  <p:tags r:id="rId37"/>
                </p:custDataLst>
              </p:nvPr>
            </p:nvSpPr>
            <p:spPr bwMode="gray">
              <a:xfrm>
                <a:off x="3606" y="3669"/>
                <a:ext cx="358" cy="35"/>
              </a:xfrm>
              <a:prstGeom prst="rect">
                <a:avLst/>
              </a:prstGeom>
              <a:noFill/>
              <a:ln w="12700">
                <a:noFill/>
                <a:miter lim="800000"/>
                <a:headEnd/>
                <a:tailEnd/>
              </a:ln>
            </p:spPr>
            <p:txBody>
              <a:bodyPr lIns="0" tIns="0" rIns="0" bIns="0" anchor="ctr"/>
              <a:lstStyle/>
              <a:p>
                <a:pPr algn="l" eaLnBrk="1" hangingPunct="1"/>
                <a:endParaRPr lang="en-US" sz="400" i="1" dirty="0">
                  <a:solidFill>
                    <a:srgbClr val="000000"/>
                  </a:solidFill>
                  <a:latin typeface="Calibri" panose="020F0502020204030204" pitchFamily="34" charset="0"/>
                  <a:ea typeface="MS PGothic"/>
                  <a:cs typeface="Calibri" pitchFamily="34" charset="0"/>
                </a:endParaRPr>
              </a:p>
            </p:txBody>
          </p:sp>
        </p:grpSp>
        <p:sp>
          <p:nvSpPr>
            <p:cNvPr id="232" name="5-Point Star 231"/>
            <p:cNvSpPr/>
            <p:nvPr/>
          </p:nvSpPr>
          <p:spPr bwMode="auto">
            <a:xfrm>
              <a:off x="5312345" y="4971022"/>
              <a:ext cx="238973" cy="226708"/>
            </a:xfrm>
            <a:prstGeom prst="star5">
              <a:avLst/>
            </a:prstGeom>
            <a:solidFill>
              <a:srgbClr val="80A1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pic>
          <p:nvPicPr>
            <p:cNvPr id="233" name="Graphic (1 KB .emf)"/>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5577751" y="5296234"/>
              <a:ext cx="622176" cy="210267"/>
            </a:xfrm>
            <a:prstGeom prst="rect">
              <a:avLst/>
            </a:prstGeom>
          </p:spPr>
        </p:pic>
      </p:grpSp>
      <p:sp>
        <p:nvSpPr>
          <p:cNvPr id="242" name="Isosceles Triangle 241"/>
          <p:cNvSpPr/>
          <p:nvPr/>
        </p:nvSpPr>
        <p:spPr bwMode="auto">
          <a:xfrm rot="5400000">
            <a:off x="6312771" y="6171323"/>
            <a:ext cx="1068164" cy="438519"/>
          </a:xfrm>
          <a:prstGeom prst="triangle">
            <a:avLst/>
          </a:prstGeom>
          <a:solidFill>
            <a:srgbClr val="012169">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264" name="Isosceles Triangle 263"/>
          <p:cNvSpPr/>
          <p:nvPr/>
        </p:nvSpPr>
        <p:spPr bwMode="auto">
          <a:xfrm rot="5400000">
            <a:off x="6309879" y="5005167"/>
            <a:ext cx="1068164" cy="438519"/>
          </a:xfrm>
          <a:prstGeom prst="triangle">
            <a:avLst/>
          </a:prstGeom>
          <a:solidFill>
            <a:srgbClr val="012169">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pic>
        <p:nvPicPr>
          <p:cNvPr id="22" name="Picture 21"/>
          <p:cNvPicPr>
            <a:picLocks noChangeAspect="1"/>
          </p:cNvPicPr>
          <p:nvPr>
            <p:custDataLst>
              <p:tags r:id="rId10"/>
            </p:custDataLst>
          </p:nvPr>
        </p:nvPicPr>
        <p:blipFill>
          <a:blip r:embed="rId56"/>
          <a:stretch>
            <a:fillRect/>
          </a:stretch>
        </p:blipFill>
        <p:spPr>
          <a:xfrm>
            <a:off x="770082" y="3521992"/>
            <a:ext cx="4292732" cy="1511802"/>
          </a:xfrm>
          <a:prstGeom prst="rect">
            <a:avLst/>
          </a:prstGeom>
        </p:spPr>
      </p:pic>
      <p:pic>
        <p:nvPicPr>
          <p:cNvPr id="25" name="Picture 24"/>
          <p:cNvPicPr>
            <a:picLocks noChangeAspect="1"/>
          </p:cNvPicPr>
          <p:nvPr>
            <p:custDataLst>
              <p:tags r:id="rId11"/>
            </p:custDataLst>
          </p:nvPr>
        </p:nvPicPr>
        <p:blipFill>
          <a:blip r:embed="rId57"/>
          <a:stretch>
            <a:fillRect/>
          </a:stretch>
        </p:blipFill>
        <p:spPr>
          <a:xfrm>
            <a:off x="759313" y="1371489"/>
            <a:ext cx="4297681" cy="1603894"/>
          </a:xfrm>
          <a:prstGeom prst="rect">
            <a:avLst/>
          </a:prstGeom>
        </p:spPr>
      </p:pic>
      <p:grpSp>
        <p:nvGrpSpPr>
          <p:cNvPr id="265" name="Group 223"/>
          <p:cNvGrpSpPr>
            <a:grpSpLocks/>
          </p:cNvGrpSpPr>
          <p:nvPr>
            <p:custDataLst>
              <p:tags r:id="rId12"/>
            </p:custDataLst>
          </p:nvPr>
        </p:nvGrpSpPr>
        <p:grpSpPr bwMode="auto">
          <a:xfrm>
            <a:off x="5401944" y="4750964"/>
            <a:ext cx="1053308" cy="942332"/>
            <a:chOff x="3572" y="3222"/>
            <a:chExt cx="403" cy="512"/>
          </a:xfrm>
        </p:grpSpPr>
        <p:grpSp>
          <p:nvGrpSpPr>
            <p:cNvPr id="266" name="Group 224"/>
            <p:cNvGrpSpPr>
              <a:grpSpLocks/>
            </p:cNvGrpSpPr>
            <p:nvPr/>
          </p:nvGrpSpPr>
          <p:grpSpPr bwMode="auto">
            <a:xfrm>
              <a:off x="3572" y="3222"/>
              <a:ext cx="403" cy="512"/>
              <a:chOff x="192" y="2640"/>
              <a:chExt cx="403" cy="512"/>
            </a:xfrm>
          </p:grpSpPr>
          <p:sp>
            <p:nvSpPr>
              <p:cNvPr id="270" name="Rectangle 225"/>
              <p:cNvSpPr>
                <a:spLocks noChangeArrowheads="1"/>
              </p:cNvSpPr>
              <p:nvPr>
                <p:custDataLst>
                  <p:tags r:id="rId32"/>
                </p:custDataLst>
              </p:nvPr>
            </p:nvSpPr>
            <p:spPr bwMode="auto">
              <a:xfrm>
                <a:off x="192" y="2640"/>
                <a:ext cx="403" cy="512"/>
              </a:xfrm>
              <a:prstGeom prst="rect">
                <a:avLst/>
              </a:prstGeom>
              <a:noFill/>
              <a:ln w="2857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sp>
            <p:nvSpPr>
              <p:cNvPr id="271" name="Rectangle 226"/>
              <p:cNvSpPr>
                <a:spLocks noChangeArrowheads="1"/>
              </p:cNvSpPr>
              <p:nvPr>
                <p:custDataLst>
                  <p:tags r:id="rId33"/>
                </p:custDataLst>
              </p:nvPr>
            </p:nvSpPr>
            <p:spPr bwMode="auto">
              <a:xfrm>
                <a:off x="212" y="2660"/>
                <a:ext cx="363" cy="472"/>
              </a:xfrm>
              <a:prstGeom prst="rect">
                <a:avLst/>
              </a:prstGeom>
              <a:noFill/>
              <a:ln w="9525">
                <a:solidFill>
                  <a:srgbClr val="857363"/>
                </a:solidFill>
                <a:miter lim="800000"/>
                <a:headEnd/>
                <a:tailEnd/>
              </a:ln>
            </p:spPr>
            <p:txBody>
              <a:bodyPr wrap="none" anchor="ctr"/>
              <a:lstStyle/>
              <a:p>
                <a:endParaRPr lang="en-US" dirty="0">
                  <a:latin typeface="Calibri" panose="020F0502020204030204" pitchFamily="34" charset="0"/>
                  <a:cs typeface="Calibri" pitchFamily="34" charset="0"/>
                </a:endParaRPr>
              </a:p>
            </p:txBody>
          </p:sp>
        </p:grpSp>
        <p:sp>
          <p:nvSpPr>
            <p:cNvPr id="267" name="Rectangle 227"/>
            <p:cNvSpPr>
              <a:spLocks noChangeArrowheads="1"/>
            </p:cNvSpPr>
            <p:nvPr>
              <p:custDataLst>
                <p:tags r:id="rId29"/>
              </p:custDataLst>
            </p:nvPr>
          </p:nvSpPr>
          <p:spPr bwMode="gray">
            <a:xfrm>
              <a:off x="3606" y="3255"/>
              <a:ext cx="358" cy="50"/>
            </a:xfrm>
            <a:prstGeom prst="rect">
              <a:avLst/>
            </a:prstGeom>
            <a:noFill/>
            <a:ln w="12700" algn="ctr">
              <a:noFill/>
              <a:miter lim="800000"/>
              <a:headEnd/>
              <a:tailEnd/>
            </a:ln>
          </p:spPr>
          <p:txBody>
            <a:bodyPr lIns="0" tIns="0" rIns="0" bIns="0">
              <a:spAutoFit/>
            </a:bodyPr>
            <a:lstStyle/>
            <a:p>
              <a:pPr algn="l" eaLnBrk="1" hangingPunct="1"/>
              <a:r>
                <a:rPr lang="en-US" sz="600" dirty="0" smtClean="0">
                  <a:solidFill>
                    <a:srgbClr val="000000"/>
                  </a:solidFill>
                  <a:latin typeface="Calibri" panose="020F0502020204030204" pitchFamily="34" charset="0"/>
                  <a:ea typeface="MS PGothic"/>
                  <a:cs typeface="Calibri" pitchFamily="34" charset="0"/>
                </a:rPr>
                <a:t>$345,000,000</a:t>
              </a:r>
              <a:endParaRPr lang="en-US" sz="600" dirty="0">
                <a:solidFill>
                  <a:srgbClr val="000000"/>
                </a:solidFill>
                <a:latin typeface="Calibri" panose="020F0502020204030204" pitchFamily="34" charset="0"/>
                <a:ea typeface="MS PGothic"/>
                <a:cs typeface="Calibri" pitchFamily="34" charset="0"/>
              </a:endParaRPr>
            </a:p>
          </p:txBody>
        </p:sp>
        <p:sp>
          <p:nvSpPr>
            <p:cNvPr id="268" name="Rectangle 228"/>
            <p:cNvSpPr>
              <a:spLocks noChangeArrowheads="1"/>
            </p:cNvSpPr>
            <p:nvPr>
              <p:custDataLst>
                <p:tags r:id="rId30"/>
              </p:custDataLst>
            </p:nvPr>
          </p:nvSpPr>
          <p:spPr bwMode="gray">
            <a:xfrm>
              <a:off x="3606" y="3576"/>
              <a:ext cx="362" cy="32"/>
            </a:xfrm>
            <a:prstGeom prst="rect">
              <a:avLst/>
            </a:prstGeom>
            <a:noFill/>
            <a:ln w="12700">
              <a:noFill/>
              <a:miter lim="800000"/>
              <a:headEnd/>
              <a:tailEnd/>
            </a:ln>
          </p:spPr>
          <p:txBody>
            <a:bodyPr lIns="0" tIns="0" rIns="0" bIns="0" anchor="ctr"/>
            <a:lstStyle/>
            <a:p>
              <a:pPr algn="l" eaLnBrk="1" hangingPunct="1"/>
              <a:endParaRPr lang="en-US" sz="600" dirty="0" smtClean="0">
                <a:solidFill>
                  <a:srgbClr val="000000"/>
                </a:solidFill>
                <a:latin typeface="Calibri" panose="020F0502020204030204" pitchFamily="34" charset="0"/>
                <a:ea typeface="MS PGothic"/>
                <a:cs typeface="Calibri" pitchFamily="34" charset="0"/>
              </a:endParaRPr>
            </a:p>
            <a:p>
              <a:pPr algn="l" eaLnBrk="1" hangingPunct="1"/>
              <a:endParaRPr lang="en-US" sz="600" dirty="0">
                <a:solidFill>
                  <a:srgbClr val="000000"/>
                </a:solidFill>
                <a:latin typeface="Calibri" panose="020F0502020204030204" pitchFamily="34" charset="0"/>
                <a:ea typeface="MS PGothic"/>
                <a:cs typeface="Calibri" pitchFamily="34" charset="0"/>
              </a:endParaRPr>
            </a:p>
            <a:p>
              <a:pPr algn="l" eaLnBrk="1" hangingPunct="1"/>
              <a:r>
                <a:rPr lang="en-US" sz="600" dirty="0">
                  <a:solidFill>
                    <a:srgbClr val="000000"/>
                  </a:solidFill>
                  <a:latin typeface="Calibri" panose="020F0502020204030204" pitchFamily="34" charset="0"/>
                  <a:ea typeface="MS PGothic"/>
                  <a:cs typeface="Calibri" pitchFamily="34" charset="0"/>
                </a:rPr>
                <a:t>Initial Public Offering</a:t>
              </a:r>
            </a:p>
            <a:p>
              <a:pPr algn="l" eaLnBrk="1" hangingPunct="1"/>
              <a:r>
                <a:rPr lang="en-US" sz="600" dirty="0" smtClean="0">
                  <a:solidFill>
                    <a:srgbClr val="000000"/>
                  </a:solidFill>
                  <a:latin typeface="Calibri" panose="020F0502020204030204" pitchFamily="34" charset="0"/>
                  <a:ea typeface="MS PGothic"/>
                  <a:cs typeface="Calibri" pitchFamily="34" charset="0"/>
                </a:rPr>
                <a:t>June 27, 2019</a:t>
              </a:r>
            </a:p>
            <a:p>
              <a:pPr algn="l" eaLnBrk="1" hangingPunct="1"/>
              <a:endParaRPr lang="en-US" sz="400" dirty="0" smtClean="0">
                <a:solidFill>
                  <a:srgbClr val="000000"/>
                </a:solidFill>
                <a:latin typeface="Calibri" panose="020F0502020204030204" pitchFamily="34" charset="0"/>
                <a:ea typeface="MS PGothic"/>
                <a:cs typeface="Calibri" pitchFamily="34" charset="0"/>
              </a:endParaRPr>
            </a:p>
          </p:txBody>
        </p:sp>
        <p:sp>
          <p:nvSpPr>
            <p:cNvPr id="269" name="Rectangle 229"/>
            <p:cNvSpPr>
              <a:spLocks noChangeArrowheads="1"/>
            </p:cNvSpPr>
            <p:nvPr>
              <p:custDataLst>
                <p:tags r:id="rId31"/>
              </p:custDataLst>
            </p:nvPr>
          </p:nvSpPr>
          <p:spPr bwMode="gray">
            <a:xfrm>
              <a:off x="3606" y="3669"/>
              <a:ext cx="358" cy="35"/>
            </a:xfrm>
            <a:prstGeom prst="rect">
              <a:avLst/>
            </a:prstGeom>
            <a:noFill/>
            <a:ln w="12700">
              <a:noFill/>
              <a:miter lim="800000"/>
              <a:headEnd/>
              <a:tailEnd/>
            </a:ln>
          </p:spPr>
          <p:txBody>
            <a:bodyPr lIns="0" tIns="0" rIns="0" bIns="0" anchor="ctr"/>
            <a:lstStyle/>
            <a:p>
              <a:pPr algn="l" eaLnBrk="1" hangingPunct="1"/>
              <a:endParaRPr lang="en-US" sz="400" i="1" dirty="0">
                <a:solidFill>
                  <a:srgbClr val="000000"/>
                </a:solidFill>
                <a:latin typeface="Calibri" panose="020F0502020204030204" pitchFamily="34" charset="0"/>
                <a:ea typeface="MS PGothic"/>
                <a:cs typeface="Calibri" pitchFamily="34" charset="0"/>
              </a:endParaRPr>
            </a:p>
          </p:txBody>
        </p:sp>
      </p:grpSp>
      <p:sp>
        <p:nvSpPr>
          <p:cNvPr id="272" name="5-Point Star 271"/>
          <p:cNvSpPr/>
          <p:nvPr/>
        </p:nvSpPr>
        <p:spPr bwMode="auto">
          <a:xfrm>
            <a:off x="5311206" y="4635172"/>
            <a:ext cx="238973" cy="226708"/>
          </a:xfrm>
          <a:prstGeom prst="star5">
            <a:avLst/>
          </a:prstGeom>
          <a:solidFill>
            <a:srgbClr val="80A1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273" name="Rectangle 2"/>
          <p:cNvSpPr>
            <a:spLocks noChangeArrowheads="1"/>
          </p:cNvSpPr>
          <p:nvPr>
            <p:custDataLst>
              <p:tags r:id="rId13"/>
            </p:custDataLst>
          </p:nvPr>
        </p:nvSpPr>
        <p:spPr bwMode="gray">
          <a:xfrm>
            <a:off x="7086600" y="4724400"/>
            <a:ext cx="2771921" cy="1169551"/>
          </a:xfrm>
          <a:prstGeom prst="rect">
            <a:avLst/>
          </a:prstGeom>
          <a:noFill/>
          <a:ln w="12700">
            <a:noFill/>
            <a:miter lim="800000"/>
            <a:headEnd/>
            <a:tailEnd/>
          </a:ln>
          <a:effectLst/>
        </p:spPr>
        <p:txBody>
          <a:bodyPr wrap="square" lIns="0" rIns="0">
            <a:spAutoFit/>
          </a:bodyPr>
          <a:lstStyle/>
          <a:p>
            <a:pPr marL="228600" indent="-228600" defTabSz="1019175" eaLnBrk="1" hangingPunct="1">
              <a:lnSpc>
                <a:spcPct val="140000"/>
              </a:lnSpc>
              <a:spcBef>
                <a:spcPts val="0"/>
              </a:spcBef>
              <a:spcAft>
                <a:spcPts val="0"/>
              </a:spcAft>
              <a:buSzPct val="80000"/>
              <a:buFont typeface="Wingdings" pitchFamily="2" charset="2"/>
              <a:buChar char="n"/>
            </a:pPr>
            <a:r>
              <a:rPr lang="en-US" altLang="ja-JP" sz="1000" b="0" dirty="0" smtClean="0">
                <a:solidFill>
                  <a:srgbClr val="000000"/>
                </a:solidFill>
                <a:latin typeface="Calibri" panose="020F0502020204030204" pitchFamily="34" charset="0"/>
              </a:rPr>
              <a:t>Priced $1 above the high end of the initial filing range of $17 - $19</a:t>
            </a:r>
          </a:p>
          <a:p>
            <a:pPr marL="228600" indent="-228600" defTabSz="1019175" eaLnBrk="1" hangingPunct="1">
              <a:lnSpc>
                <a:spcPct val="140000"/>
              </a:lnSpc>
              <a:spcBef>
                <a:spcPts val="0"/>
              </a:spcBef>
              <a:spcAft>
                <a:spcPts val="0"/>
              </a:spcAft>
              <a:buSzPct val="80000"/>
              <a:buFont typeface="Wingdings" pitchFamily="2" charset="2"/>
              <a:buChar char="n"/>
            </a:pPr>
            <a:r>
              <a:rPr lang="en-US" altLang="ja-JP" sz="1000" b="0" dirty="0" smtClean="0">
                <a:solidFill>
                  <a:srgbClr val="000000"/>
                </a:solidFill>
                <a:latin typeface="Calibri" panose="020F0502020204030204" pitchFamily="34" charset="0"/>
              </a:rPr>
              <a:t>The transaction finished over </a:t>
            </a:r>
            <a:br>
              <a:rPr lang="en-US" altLang="ja-JP" sz="1000" b="0" dirty="0" smtClean="0">
                <a:solidFill>
                  <a:srgbClr val="000000"/>
                </a:solidFill>
                <a:latin typeface="Calibri" panose="020F0502020204030204" pitchFamily="34" charset="0"/>
              </a:rPr>
            </a:br>
            <a:r>
              <a:rPr lang="en-US" altLang="ja-JP" sz="1000" dirty="0" smtClean="0">
                <a:solidFill>
                  <a:srgbClr val="000000"/>
                </a:solidFill>
                <a:latin typeface="Calibri" panose="020F0502020204030204" pitchFamily="34" charset="0"/>
              </a:rPr>
              <a:t>23x oversubscribed</a:t>
            </a:r>
          </a:p>
          <a:p>
            <a:pPr marL="228600" indent="-228600" defTabSz="1019175" eaLnBrk="1" hangingPunct="1">
              <a:lnSpc>
                <a:spcPct val="140000"/>
              </a:lnSpc>
              <a:spcBef>
                <a:spcPts val="0"/>
              </a:spcBef>
              <a:spcAft>
                <a:spcPts val="0"/>
              </a:spcAft>
              <a:buSzPct val="80000"/>
              <a:buFont typeface="Wingdings" pitchFamily="2" charset="2"/>
              <a:buChar char="n"/>
            </a:pPr>
            <a:r>
              <a:rPr lang="en-US" altLang="ja-JP" sz="1000" b="0" dirty="0" smtClean="0">
                <a:solidFill>
                  <a:srgbClr val="000000"/>
                </a:solidFill>
                <a:latin typeface="Calibri" panose="020F0502020204030204" pitchFamily="34" charset="0"/>
              </a:rPr>
              <a:t>Achieved an outstanding 1x1 hit rate of over 90%</a:t>
            </a:r>
          </a:p>
        </p:txBody>
      </p:sp>
      <p:pic>
        <p:nvPicPr>
          <p:cNvPr id="275" name="Graphic (3 KB .emf)"/>
          <p:cNvPicPr>
            <a:picLocks noChangeAspect="1"/>
          </p:cNvPicPr>
          <p:nvPr/>
        </p:nvPicPr>
        <p:blipFill>
          <a:blip r:embed="rId58" cstate="print">
            <a:extLst>
              <a:ext uri="{28A0092B-C50C-407E-A947-70E740481C1C}">
                <a14:useLocalDpi xmlns:a14="http://schemas.microsoft.com/office/drawing/2010/main" val="0"/>
              </a:ext>
            </a:extLst>
          </a:blip>
          <a:stretch>
            <a:fillRect/>
          </a:stretch>
        </p:blipFill>
        <p:spPr>
          <a:xfrm>
            <a:off x="5518953" y="5088695"/>
            <a:ext cx="787392" cy="110808"/>
          </a:xfrm>
          <a:prstGeom prst="rect">
            <a:avLst/>
          </a:prstGeom>
        </p:spPr>
      </p:pic>
      <p:pic>
        <p:nvPicPr>
          <p:cNvPr id="18" name="Graphic (15 KB .wmf)"/>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6027517" y="3526025"/>
            <a:ext cx="661074" cy="168486"/>
          </a:xfrm>
          <a:prstGeom prst="rect">
            <a:avLst/>
          </a:prstGeom>
        </p:spPr>
      </p:pic>
      <p:pic>
        <p:nvPicPr>
          <p:cNvPr id="19" name="Graphic (97 KB .emf)"/>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6050205" y="3765204"/>
            <a:ext cx="615699" cy="133307"/>
          </a:xfrm>
          <a:prstGeom prst="rect">
            <a:avLst/>
          </a:prstGeom>
        </p:spPr>
      </p:pic>
      <p:sp>
        <p:nvSpPr>
          <p:cNvPr id="191" name="TextBox 190"/>
          <p:cNvSpPr txBox="1"/>
          <p:nvPr/>
        </p:nvSpPr>
        <p:spPr>
          <a:xfrm>
            <a:off x="5611655" y="3058212"/>
            <a:ext cx="1492799" cy="215444"/>
          </a:xfrm>
          <a:prstGeom prst="rect">
            <a:avLst/>
          </a:prstGeom>
          <a:noFill/>
        </p:spPr>
        <p:txBody>
          <a:bodyPr wrap="square" rtlCol="0">
            <a:spAutoFit/>
          </a:bodyPr>
          <a:lstStyle/>
          <a:p>
            <a:pPr algn="ctr">
              <a:spcBef>
                <a:spcPts val="1560"/>
              </a:spcBef>
            </a:pPr>
            <a:r>
              <a:rPr lang="en-US" sz="750" b="1" dirty="0" smtClean="0">
                <a:solidFill>
                  <a:srgbClr val="000000"/>
                </a:solidFill>
                <a:latin typeface="Calibri" panose="020F0502020204030204" pitchFamily="34" charset="0"/>
              </a:rPr>
              <a:t>Wanda Sports Group</a:t>
            </a:r>
          </a:p>
        </p:txBody>
      </p:sp>
      <p:pic>
        <p:nvPicPr>
          <p:cNvPr id="24" name="Picture 23"/>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6043383" y="3327036"/>
            <a:ext cx="629342" cy="125868"/>
          </a:xfrm>
          <a:prstGeom prst="rect">
            <a:avLst/>
          </a:prstGeom>
        </p:spPr>
      </p:pic>
      <p:grpSp>
        <p:nvGrpSpPr>
          <p:cNvPr id="254" name="Group 56"/>
          <p:cNvGrpSpPr/>
          <p:nvPr>
            <p:custDataLst>
              <p:tags r:id="rId14"/>
            </p:custDataLst>
          </p:nvPr>
        </p:nvGrpSpPr>
        <p:grpSpPr>
          <a:xfrm>
            <a:off x="1809737" y="4974408"/>
            <a:ext cx="2212670" cy="235593"/>
            <a:chOff x="2132761" y="5117024"/>
            <a:chExt cx="2210087" cy="235594"/>
          </a:xfrm>
        </p:grpSpPr>
        <p:sp>
          <p:nvSpPr>
            <p:cNvPr id="256" name="TextBox 255"/>
            <p:cNvSpPr txBox="1"/>
            <p:nvPr/>
          </p:nvSpPr>
          <p:spPr>
            <a:xfrm>
              <a:off x="2267266" y="5121786"/>
              <a:ext cx="653276" cy="230832"/>
            </a:xfrm>
            <a:prstGeom prst="rect">
              <a:avLst/>
            </a:prstGeom>
            <a:noFill/>
          </p:spPr>
          <p:txBody>
            <a:bodyPr wrap="square" rtlCol="0">
              <a:spAutoFit/>
            </a:bodyPr>
            <a:lstStyle/>
            <a:p>
              <a:pPr>
                <a:spcBef>
                  <a:spcPts val="1560"/>
                </a:spcBef>
              </a:pPr>
              <a:r>
                <a:rPr lang="en-US" sz="900" b="1" dirty="0" smtClean="0">
                  <a:solidFill>
                    <a:srgbClr val="000000"/>
                  </a:solidFill>
                  <a:latin typeface="Calibri" panose="020F0502020204030204" pitchFamily="34" charset="0"/>
                  <a:cs typeface="Calibri" pitchFamily="34" charset="0"/>
                </a:rPr>
                <a:t>Above</a:t>
              </a:r>
            </a:p>
          </p:txBody>
        </p:sp>
        <p:sp>
          <p:nvSpPr>
            <p:cNvPr id="257" name="TextBox 256"/>
            <p:cNvSpPr txBox="1"/>
            <p:nvPr/>
          </p:nvSpPr>
          <p:spPr>
            <a:xfrm>
              <a:off x="2983372" y="5119405"/>
              <a:ext cx="752475" cy="230832"/>
            </a:xfrm>
            <a:prstGeom prst="rect">
              <a:avLst/>
            </a:prstGeom>
            <a:noFill/>
          </p:spPr>
          <p:txBody>
            <a:bodyPr wrap="square" rtlCol="0">
              <a:spAutoFit/>
            </a:bodyPr>
            <a:lstStyle/>
            <a:p>
              <a:pPr>
                <a:spcBef>
                  <a:spcPts val="1560"/>
                </a:spcBef>
              </a:pPr>
              <a:r>
                <a:rPr lang="en-US" sz="900" b="1" dirty="0" smtClean="0">
                  <a:solidFill>
                    <a:srgbClr val="000000"/>
                  </a:solidFill>
                  <a:latin typeface="Calibri" panose="020F0502020204030204" pitchFamily="34" charset="0"/>
                  <a:cs typeface="Calibri" pitchFamily="34" charset="0"/>
                </a:rPr>
                <a:t>In Range</a:t>
              </a:r>
            </a:p>
          </p:txBody>
        </p:sp>
        <p:sp>
          <p:nvSpPr>
            <p:cNvPr id="258" name="TextBox 257"/>
            <p:cNvSpPr txBox="1"/>
            <p:nvPr/>
          </p:nvSpPr>
          <p:spPr>
            <a:xfrm>
              <a:off x="3733248" y="5117024"/>
              <a:ext cx="609600" cy="230832"/>
            </a:xfrm>
            <a:prstGeom prst="rect">
              <a:avLst/>
            </a:prstGeom>
            <a:noFill/>
          </p:spPr>
          <p:txBody>
            <a:bodyPr wrap="square" rtlCol="0">
              <a:spAutoFit/>
            </a:bodyPr>
            <a:lstStyle/>
            <a:p>
              <a:pPr>
                <a:spcBef>
                  <a:spcPts val="1560"/>
                </a:spcBef>
              </a:pPr>
              <a:r>
                <a:rPr lang="en-US" sz="900" b="1" dirty="0" smtClean="0">
                  <a:solidFill>
                    <a:srgbClr val="000000"/>
                  </a:solidFill>
                  <a:latin typeface="Calibri" panose="020F0502020204030204" pitchFamily="34" charset="0"/>
                  <a:cs typeface="Calibri" pitchFamily="34" charset="0"/>
                </a:rPr>
                <a:t>Below</a:t>
              </a:r>
            </a:p>
          </p:txBody>
        </p:sp>
        <p:sp>
          <p:nvSpPr>
            <p:cNvPr id="259" name="Rectangle 258"/>
            <p:cNvSpPr/>
            <p:nvPr/>
          </p:nvSpPr>
          <p:spPr bwMode="auto">
            <a:xfrm>
              <a:off x="2132761" y="5176555"/>
              <a:ext cx="109728" cy="109728"/>
            </a:xfrm>
            <a:prstGeom prst="rect">
              <a:avLst/>
            </a:prstGeom>
            <a:solidFill>
              <a:srgbClr val="5E973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260" name="Rectangle 259"/>
            <p:cNvSpPr/>
            <p:nvPr/>
          </p:nvSpPr>
          <p:spPr bwMode="auto">
            <a:xfrm>
              <a:off x="2848868" y="5176555"/>
              <a:ext cx="109728" cy="109728"/>
            </a:xfrm>
            <a:prstGeom prst="rect">
              <a:avLst/>
            </a:prstGeom>
            <a:solidFill>
              <a:srgbClr val="B5CD9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261" name="Rectangle 260"/>
            <p:cNvSpPr/>
            <p:nvPr/>
          </p:nvSpPr>
          <p:spPr bwMode="auto">
            <a:xfrm>
              <a:off x="3598743" y="5176555"/>
              <a:ext cx="109728" cy="109728"/>
            </a:xfrm>
            <a:prstGeom prst="rect">
              <a:avLst/>
            </a:prstGeom>
            <a:solidFill>
              <a:srgbClr val="B3231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grpSp>
      <p:sp>
        <p:nvSpPr>
          <p:cNvPr id="262" name="Text Box 9"/>
          <p:cNvSpPr txBox="1">
            <a:spLocks noChangeArrowheads="1"/>
          </p:cNvSpPr>
          <p:nvPr>
            <p:custDataLst>
              <p:tags r:id="rId15"/>
            </p:custDataLst>
          </p:nvPr>
        </p:nvSpPr>
        <p:spPr bwMode="auto">
          <a:xfrm>
            <a:off x="762173" y="2871918"/>
            <a:ext cx="577850" cy="246221"/>
          </a:xfrm>
          <a:prstGeom prst="rect">
            <a:avLst/>
          </a:prstGeom>
          <a:noFill/>
          <a:ln w="9525">
            <a:noFill/>
            <a:miter lim="800000"/>
            <a:headEnd/>
            <a:tailEnd/>
          </a:ln>
          <a:effectLst/>
        </p:spPr>
        <p:txBody>
          <a:bodyPr wrap="square" lIns="0" tIns="0" rIns="0" bIns="0">
            <a:spAutoFit/>
          </a:bodyPr>
          <a:lstStyle/>
          <a:p>
            <a:pPr algn="l">
              <a:spcBef>
                <a:spcPct val="50000"/>
              </a:spcBef>
            </a:pPr>
            <a:r>
              <a:rPr lang="en-US" sz="800" b="1" dirty="0" smtClean="0">
                <a:solidFill>
                  <a:srgbClr val="000000"/>
                </a:solidFill>
                <a:latin typeface="Calibri" panose="020F0502020204030204" pitchFamily="34" charset="0"/>
                <a:cs typeface="Calibri" pitchFamily="34" charset="0"/>
              </a:rPr>
              <a:t>Volume ($</a:t>
            </a:r>
            <a:r>
              <a:rPr lang="en-US" sz="800" b="1" dirty="0" err="1" smtClean="0">
                <a:solidFill>
                  <a:srgbClr val="000000"/>
                </a:solidFill>
                <a:latin typeface="Calibri" panose="020F0502020204030204" pitchFamily="34" charset="0"/>
                <a:cs typeface="Calibri" pitchFamily="34" charset="0"/>
              </a:rPr>
              <a:t>bn</a:t>
            </a:r>
            <a:r>
              <a:rPr lang="en-US" sz="800" b="1" dirty="0" smtClean="0">
                <a:solidFill>
                  <a:srgbClr val="000000"/>
                </a:solidFill>
                <a:latin typeface="Calibri" panose="020F0502020204030204" pitchFamily="34" charset="0"/>
                <a:cs typeface="Calibri" pitchFamily="34" charset="0"/>
              </a:rPr>
              <a:t>):</a:t>
            </a:r>
            <a:endParaRPr lang="en-US" sz="800" b="1" baseline="30000" dirty="0">
              <a:solidFill>
                <a:srgbClr val="000000"/>
              </a:solidFill>
              <a:latin typeface="Calibri" panose="020F0502020204030204" pitchFamily="34" charset="0"/>
              <a:cs typeface="Calibri" pitchFamily="34" charset="0"/>
            </a:endParaRPr>
          </a:p>
        </p:txBody>
      </p:sp>
      <p:sp>
        <p:nvSpPr>
          <p:cNvPr id="263" name="TextBox 262"/>
          <p:cNvSpPr txBox="1">
            <a:spLocks/>
          </p:cNvSpPr>
          <p:nvPr>
            <p:custDataLst>
              <p:tags r:id="rId16"/>
            </p:custDataLst>
          </p:nvPr>
        </p:nvSpPr>
        <p:spPr>
          <a:xfrm>
            <a:off x="600903" y="5341624"/>
            <a:ext cx="4337911" cy="292388"/>
          </a:xfrm>
          <a:prstGeom prst="rect">
            <a:avLst/>
          </a:prstGeom>
          <a:noFill/>
        </p:spPr>
        <p:txBody>
          <a:bodyPr vert="horz" wrap="square" rtlCol="0">
            <a:spAutoFit/>
          </a:bodyPr>
          <a:lstStyle/>
          <a:p>
            <a:pPr>
              <a:spcBef>
                <a:spcPts val="1560"/>
              </a:spcBef>
            </a:pPr>
            <a:r>
              <a:rPr lang="en-US" smtClean="0">
                <a:solidFill>
                  <a:srgbClr val="000000"/>
                </a:solidFill>
                <a:latin typeface="Calibri" panose="020F0502020204030204" pitchFamily="34" charset="0"/>
                <a:cs typeface="Calibri" pitchFamily="34" charset="0"/>
              </a:rPr>
              <a:t> </a:t>
            </a:r>
            <a:endParaRPr lang="en-US" dirty="0" smtClean="0">
              <a:solidFill>
                <a:srgbClr val="000000"/>
              </a:solidFill>
              <a:latin typeface="Calibri" panose="020F0502020204030204" pitchFamily="34" charset="0"/>
              <a:cs typeface="Calibri" pitchFamily="34" charset="0"/>
            </a:endParaRPr>
          </a:p>
        </p:txBody>
      </p:sp>
      <p:sp>
        <p:nvSpPr>
          <p:cNvPr id="274" name="Topic Heading"/>
          <p:cNvSpPr txBox="1">
            <a:spLocks noChangeArrowheads="1"/>
          </p:cNvSpPr>
          <p:nvPr>
            <p:custDataLst>
              <p:tags r:id="rId17"/>
            </p:custDataLst>
          </p:nvPr>
        </p:nvSpPr>
        <p:spPr bwMode="auto">
          <a:xfrm>
            <a:off x="733712" y="1143000"/>
            <a:ext cx="4634924" cy="297517"/>
          </a:xfrm>
          <a:prstGeom prst="rect">
            <a:avLst/>
          </a:prstGeom>
          <a:noFill/>
          <a:ln w="12700">
            <a:noFill/>
            <a:prstDash val="dash"/>
            <a:miter lim="800000"/>
            <a:headEnd/>
            <a:tailEnd/>
          </a:ln>
          <a:effectLst/>
        </p:spPr>
        <p:txBody>
          <a:bodyPr wrap="square" lIns="0" tIns="50800" rIns="0" bIns="0">
            <a:spAutoFit/>
          </a:bodyPr>
          <a:lstStyle/>
          <a:p>
            <a:pPr algn="l" eaLnBrk="1" hangingPunct="1"/>
            <a:r>
              <a:rPr lang="en-US" sz="1600" b="1" dirty="0" smtClean="0">
                <a:solidFill>
                  <a:srgbClr val="000000"/>
                </a:solidFill>
                <a:latin typeface="Calibri" panose="020F0502020204030204" pitchFamily="34" charset="0"/>
                <a:ea typeface="ＭＳ Ｐゴシック"/>
                <a:cs typeface="Calibri" pitchFamily="34" charset="0"/>
              </a:rPr>
              <a:t>IPO Activity Has Accelerated</a:t>
            </a:r>
            <a:endParaRPr lang="en-US" sz="1600" b="1" baseline="30000" dirty="0">
              <a:solidFill>
                <a:srgbClr val="000000"/>
              </a:solidFill>
              <a:latin typeface="Calibri" panose="020F0502020204030204" pitchFamily="34" charset="0"/>
              <a:ea typeface="ＭＳ Ｐゴシック"/>
              <a:cs typeface="Calibri" pitchFamily="34" charset="0"/>
            </a:endParaRPr>
          </a:p>
        </p:txBody>
      </p:sp>
      <p:sp>
        <p:nvSpPr>
          <p:cNvPr id="277" name="Topic Heading"/>
          <p:cNvSpPr txBox="1">
            <a:spLocks noChangeArrowheads="1"/>
          </p:cNvSpPr>
          <p:nvPr>
            <p:custDataLst>
              <p:tags r:id="rId18"/>
            </p:custDataLst>
          </p:nvPr>
        </p:nvSpPr>
        <p:spPr bwMode="auto">
          <a:xfrm>
            <a:off x="733712" y="3253062"/>
            <a:ext cx="4634924" cy="297517"/>
          </a:xfrm>
          <a:prstGeom prst="rect">
            <a:avLst/>
          </a:prstGeom>
          <a:noFill/>
          <a:ln w="12700">
            <a:noFill/>
            <a:prstDash val="dash"/>
            <a:miter lim="800000"/>
            <a:headEnd/>
            <a:tailEnd/>
          </a:ln>
          <a:effectLst/>
        </p:spPr>
        <p:txBody>
          <a:bodyPr wrap="square" lIns="0" tIns="50800" rIns="0" bIns="0">
            <a:spAutoFit/>
          </a:bodyPr>
          <a:lstStyle/>
          <a:p>
            <a:pPr algn="l" eaLnBrk="1" hangingPunct="1"/>
            <a:r>
              <a:rPr lang="en-US" sz="1600" b="1" dirty="0" smtClean="0">
                <a:solidFill>
                  <a:srgbClr val="000000"/>
                </a:solidFill>
                <a:latin typeface="Calibri" panose="020F0502020204030204" pitchFamily="34" charset="0"/>
                <a:ea typeface="ＭＳ Ｐゴシック"/>
                <a:cs typeface="Calibri" pitchFamily="34" charset="0"/>
              </a:rPr>
              <a:t>…With Pricing Reflecting Investor Appetite…</a:t>
            </a:r>
            <a:endParaRPr lang="en-US" sz="1600" b="1" baseline="30000" dirty="0">
              <a:solidFill>
                <a:srgbClr val="000000"/>
              </a:solidFill>
              <a:latin typeface="Calibri" panose="020F0502020204030204" pitchFamily="34" charset="0"/>
              <a:ea typeface="ＭＳ Ｐゴシック"/>
              <a:cs typeface="Calibri" pitchFamily="34" charset="0"/>
            </a:endParaRPr>
          </a:p>
        </p:txBody>
      </p:sp>
      <p:sp>
        <p:nvSpPr>
          <p:cNvPr id="278" name="Rounded Rectangle 277"/>
          <p:cNvSpPr/>
          <p:nvPr>
            <p:custDataLst>
              <p:tags r:id="rId19"/>
            </p:custDataLst>
          </p:nvPr>
        </p:nvSpPr>
        <p:spPr bwMode="auto">
          <a:xfrm rot="16200000">
            <a:off x="-320300" y="5962719"/>
            <a:ext cx="1645920" cy="309129"/>
          </a:xfrm>
          <a:prstGeom prst="roundRect">
            <a:avLst/>
          </a:prstGeom>
          <a:solidFill>
            <a:srgbClr val="7CB8CB"/>
          </a:solidFill>
          <a:ln w="19050" cap="flat" cmpd="sng" algn="ctr">
            <a:noFill/>
            <a:prstDash val="solid"/>
            <a:round/>
            <a:headEnd type="none" w="med" len="med"/>
            <a:tailEnd type="none" w="med" len="med"/>
          </a:ln>
          <a:effectLst/>
        </p:spPr>
        <p:txBody>
          <a:bodyPr vert="horz" wrap="square" lIns="0" tIns="45718" rIns="0" bIns="45719" numCol="1" rtlCol="0" anchor="ctr" anchorCtr="0" compatLnSpc="1">
            <a:prstTxWarp prst="textNoShape">
              <a:avLst/>
            </a:prstTxWarp>
          </a:bodyPr>
          <a:lstStyle/>
          <a:p>
            <a:pPr algn="ctr"/>
            <a:r>
              <a:rPr lang="en-US" sz="1200" b="1" dirty="0" smtClean="0">
                <a:solidFill>
                  <a:srgbClr val="F9F8F5"/>
                </a:solidFill>
                <a:latin typeface="Calibri" panose="020F0502020204030204" pitchFamily="34" charset="0"/>
                <a:cs typeface="Calibri" pitchFamily="34" charset="0"/>
              </a:rPr>
              <a:t>IPO Offer / 1 Month</a:t>
            </a:r>
          </a:p>
        </p:txBody>
      </p:sp>
      <p:sp>
        <p:nvSpPr>
          <p:cNvPr id="279" name="Rounded Rectangle 278"/>
          <p:cNvSpPr/>
          <p:nvPr>
            <p:custDataLst>
              <p:tags r:id="rId20"/>
            </p:custDataLst>
          </p:nvPr>
        </p:nvSpPr>
        <p:spPr bwMode="auto">
          <a:xfrm rot="16200000">
            <a:off x="-323330" y="2209388"/>
            <a:ext cx="1645920" cy="309129"/>
          </a:xfrm>
          <a:prstGeom prst="roundRect">
            <a:avLst/>
          </a:prstGeom>
          <a:solidFill>
            <a:srgbClr val="7CB8CB"/>
          </a:solidFill>
          <a:ln w="19050" cap="flat" cmpd="sng" algn="ctr">
            <a:noFill/>
            <a:prstDash val="solid"/>
            <a:round/>
            <a:headEnd type="none" w="med" len="med"/>
            <a:tailEnd type="none" w="med" len="med"/>
          </a:ln>
          <a:effectLst/>
        </p:spPr>
        <p:txBody>
          <a:bodyPr vert="horz" wrap="square" lIns="0" tIns="45718" rIns="0" bIns="45719" numCol="1" rtlCol="0" anchor="ctr" anchorCtr="0" compatLnSpc="1">
            <a:prstTxWarp prst="textNoShape">
              <a:avLst/>
            </a:prstTxWarp>
          </a:bodyPr>
          <a:lstStyle/>
          <a:p>
            <a:pPr algn="ctr"/>
            <a:r>
              <a:rPr lang="en-US" sz="1200" b="1" dirty="0" smtClean="0">
                <a:solidFill>
                  <a:srgbClr val="F9F8F5"/>
                </a:solidFill>
                <a:latin typeface="Calibri" panose="020F0502020204030204" pitchFamily="34" charset="0"/>
                <a:cs typeface="Calibri" pitchFamily="34" charset="0"/>
              </a:rPr>
              <a:t>Yearly IPO Issuance</a:t>
            </a:r>
          </a:p>
        </p:txBody>
      </p:sp>
      <p:sp>
        <p:nvSpPr>
          <p:cNvPr id="280" name="Rounded Rectangle 279"/>
          <p:cNvSpPr/>
          <p:nvPr>
            <p:custDataLst>
              <p:tags r:id="rId21"/>
            </p:custDataLst>
          </p:nvPr>
        </p:nvSpPr>
        <p:spPr bwMode="auto">
          <a:xfrm rot="16200000">
            <a:off x="-323331" y="4033031"/>
            <a:ext cx="1645920" cy="309129"/>
          </a:xfrm>
          <a:prstGeom prst="roundRect">
            <a:avLst/>
          </a:prstGeom>
          <a:solidFill>
            <a:srgbClr val="7CB8CB"/>
          </a:solidFill>
          <a:ln w="19050" cap="flat" cmpd="sng" algn="ctr">
            <a:noFill/>
            <a:prstDash val="solid"/>
            <a:round/>
            <a:headEnd type="none" w="med" len="med"/>
            <a:tailEnd type="none" w="med" len="med"/>
          </a:ln>
          <a:effectLst/>
        </p:spPr>
        <p:txBody>
          <a:bodyPr vert="horz" wrap="square" lIns="0" tIns="45718" rIns="0" bIns="45719" numCol="1" rtlCol="0" anchor="ctr" anchorCtr="0" compatLnSpc="1">
            <a:prstTxWarp prst="textNoShape">
              <a:avLst/>
            </a:prstTxWarp>
          </a:bodyPr>
          <a:lstStyle/>
          <a:p>
            <a:pPr algn="ctr"/>
            <a:r>
              <a:rPr lang="en-US" sz="1200" b="1" dirty="0" smtClean="0">
                <a:solidFill>
                  <a:srgbClr val="F9F8F5"/>
                </a:solidFill>
                <a:latin typeface="Calibri" panose="020F0502020204030204" pitchFamily="34" charset="0"/>
                <a:cs typeface="Calibri" pitchFamily="34" charset="0"/>
              </a:rPr>
              <a:t>Pricings: Last 4 Years</a:t>
            </a:r>
          </a:p>
        </p:txBody>
      </p:sp>
      <p:sp>
        <p:nvSpPr>
          <p:cNvPr id="281" name="Text Box 31"/>
          <p:cNvSpPr txBox="1">
            <a:spLocks noChangeArrowheads="1"/>
          </p:cNvSpPr>
          <p:nvPr>
            <p:custDataLst>
              <p:tags r:id="rId22"/>
            </p:custDataLst>
          </p:nvPr>
        </p:nvSpPr>
        <p:spPr bwMode="auto">
          <a:xfrm>
            <a:off x="2265220" y="2926418"/>
            <a:ext cx="387350" cy="123111"/>
          </a:xfrm>
          <a:prstGeom prst="rect">
            <a:avLst/>
          </a:prstGeom>
          <a:noFill/>
          <a:ln w="9525">
            <a:noFill/>
            <a:miter lim="800000"/>
            <a:headEnd/>
            <a:tailEnd/>
          </a:ln>
          <a:effectLst/>
        </p:spPr>
        <p:txBody>
          <a:bodyPr wrap="square" lIns="0" tIns="0" rIns="0" bIns="0">
            <a:spAutoFit/>
          </a:bodyPr>
          <a:lstStyle/>
          <a:p>
            <a:pPr algn="ctr">
              <a:spcBef>
                <a:spcPct val="50000"/>
              </a:spcBef>
            </a:pPr>
            <a:r>
              <a:rPr lang="en-US" sz="800" dirty="0" smtClean="0">
                <a:solidFill>
                  <a:srgbClr val="000000"/>
                </a:solidFill>
                <a:latin typeface="Calibri" panose="020F0502020204030204" pitchFamily="34" charset="0"/>
                <a:cs typeface="Calibri" pitchFamily="34" charset="0"/>
              </a:rPr>
              <a:t>$33.5</a:t>
            </a:r>
            <a:endParaRPr lang="en-US" sz="800" baseline="30000" dirty="0" smtClean="0">
              <a:solidFill>
                <a:srgbClr val="000000"/>
              </a:solidFill>
              <a:latin typeface="Calibri" panose="020F0502020204030204" pitchFamily="34" charset="0"/>
              <a:cs typeface="Calibri" pitchFamily="34" charset="0"/>
            </a:endParaRPr>
          </a:p>
        </p:txBody>
      </p:sp>
      <p:sp>
        <p:nvSpPr>
          <p:cNvPr id="282" name="Text Box 31"/>
          <p:cNvSpPr txBox="1">
            <a:spLocks noChangeArrowheads="1"/>
          </p:cNvSpPr>
          <p:nvPr>
            <p:custDataLst>
              <p:tags r:id="rId23"/>
            </p:custDataLst>
          </p:nvPr>
        </p:nvSpPr>
        <p:spPr bwMode="auto">
          <a:xfrm>
            <a:off x="1220738" y="2926418"/>
            <a:ext cx="384175" cy="123111"/>
          </a:xfrm>
          <a:prstGeom prst="rect">
            <a:avLst/>
          </a:prstGeom>
          <a:noFill/>
          <a:ln w="9525">
            <a:noFill/>
            <a:miter lim="800000"/>
            <a:headEnd/>
            <a:tailEnd/>
          </a:ln>
          <a:effectLst/>
        </p:spPr>
        <p:txBody>
          <a:bodyPr wrap="square" lIns="0" tIns="0" rIns="0" bIns="0">
            <a:spAutoFit/>
          </a:bodyPr>
          <a:lstStyle/>
          <a:p>
            <a:pPr algn="ctr">
              <a:spcBef>
                <a:spcPct val="50000"/>
              </a:spcBef>
            </a:pPr>
            <a:r>
              <a:rPr lang="en-US" sz="800" dirty="0" smtClean="0">
                <a:solidFill>
                  <a:srgbClr val="000000"/>
                </a:solidFill>
                <a:latin typeface="Calibri" panose="020F0502020204030204" pitchFamily="34" charset="0"/>
                <a:cs typeface="Calibri" pitchFamily="34" charset="0"/>
              </a:rPr>
              <a:t>$18.4</a:t>
            </a:r>
          </a:p>
        </p:txBody>
      </p:sp>
      <p:sp>
        <p:nvSpPr>
          <p:cNvPr id="283" name="Text Box 31"/>
          <p:cNvSpPr txBox="1">
            <a:spLocks noChangeArrowheads="1"/>
          </p:cNvSpPr>
          <p:nvPr>
            <p:custDataLst>
              <p:tags r:id="rId24"/>
            </p:custDataLst>
          </p:nvPr>
        </p:nvSpPr>
        <p:spPr bwMode="auto">
          <a:xfrm>
            <a:off x="3262221" y="2926418"/>
            <a:ext cx="387350" cy="123111"/>
          </a:xfrm>
          <a:prstGeom prst="rect">
            <a:avLst/>
          </a:prstGeom>
          <a:noFill/>
          <a:ln w="9525">
            <a:noFill/>
            <a:miter lim="800000"/>
            <a:headEnd/>
            <a:tailEnd/>
          </a:ln>
          <a:effectLst/>
        </p:spPr>
        <p:txBody>
          <a:bodyPr wrap="square" lIns="0" tIns="0" rIns="0" bIns="0">
            <a:spAutoFit/>
          </a:bodyPr>
          <a:lstStyle/>
          <a:p>
            <a:pPr algn="ctr">
              <a:spcBef>
                <a:spcPct val="50000"/>
              </a:spcBef>
            </a:pPr>
            <a:r>
              <a:rPr lang="en-US" sz="800" dirty="0" smtClean="0">
                <a:solidFill>
                  <a:srgbClr val="000000"/>
                </a:solidFill>
                <a:latin typeface="Calibri" panose="020F0502020204030204" pitchFamily="34" charset="0"/>
                <a:cs typeface="Calibri" pitchFamily="34" charset="0"/>
              </a:rPr>
              <a:t>$47.1</a:t>
            </a:r>
            <a:endParaRPr lang="en-US" sz="800" baseline="30000" dirty="0" smtClean="0">
              <a:solidFill>
                <a:srgbClr val="000000"/>
              </a:solidFill>
              <a:latin typeface="Calibri" panose="020F0502020204030204" pitchFamily="34" charset="0"/>
              <a:cs typeface="Calibri" pitchFamily="34" charset="0"/>
            </a:endParaRPr>
          </a:p>
        </p:txBody>
      </p:sp>
      <p:sp>
        <p:nvSpPr>
          <p:cNvPr id="284" name="Text Box 31"/>
          <p:cNvSpPr txBox="1">
            <a:spLocks noChangeArrowheads="1"/>
          </p:cNvSpPr>
          <p:nvPr>
            <p:custDataLst>
              <p:tags r:id="rId25"/>
            </p:custDataLst>
          </p:nvPr>
        </p:nvSpPr>
        <p:spPr bwMode="auto">
          <a:xfrm>
            <a:off x="4260229" y="2926418"/>
            <a:ext cx="387350" cy="123111"/>
          </a:xfrm>
          <a:prstGeom prst="rect">
            <a:avLst/>
          </a:prstGeom>
          <a:noFill/>
          <a:ln w="9525">
            <a:noFill/>
            <a:miter lim="800000"/>
            <a:headEnd/>
            <a:tailEnd/>
          </a:ln>
          <a:effectLst/>
        </p:spPr>
        <p:txBody>
          <a:bodyPr wrap="square" lIns="0" tIns="0" rIns="0" bIns="0">
            <a:spAutoFit/>
          </a:bodyPr>
          <a:lstStyle/>
          <a:p>
            <a:pPr algn="ctr">
              <a:spcBef>
                <a:spcPct val="50000"/>
              </a:spcBef>
            </a:pPr>
            <a:r>
              <a:rPr lang="en-US" sz="800" dirty="0" smtClean="0">
                <a:solidFill>
                  <a:srgbClr val="000000"/>
                </a:solidFill>
                <a:latin typeface="Calibri" panose="020F0502020204030204" pitchFamily="34" charset="0"/>
                <a:cs typeface="Calibri" pitchFamily="34" charset="0"/>
              </a:rPr>
              <a:t>$35.0</a:t>
            </a:r>
            <a:endParaRPr lang="en-US" sz="800" baseline="30000" dirty="0" smtClean="0">
              <a:solidFill>
                <a:srgbClr val="000000"/>
              </a:solidFill>
              <a:latin typeface="Calibri" panose="020F0502020204030204" pitchFamily="34" charset="0"/>
              <a:cs typeface="Calibri" pitchFamily="34" charset="0"/>
            </a:endParaRPr>
          </a:p>
        </p:txBody>
      </p:sp>
      <p:sp>
        <p:nvSpPr>
          <p:cNvPr id="285" name="Rectangle 284"/>
          <p:cNvSpPr/>
          <p:nvPr/>
        </p:nvSpPr>
        <p:spPr bwMode="auto">
          <a:xfrm>
            <a:off x="4107075" y="2042678"/>
            <a:ext cx="699911" cy="674474"/>
          </a:xfrm>
          <a:prstGeom prst="rect">
            <a:avLst/>
          </a:prstGeom>
          <a:noFill/>
          <a:ln w="19050" cap="flat" cmpd="sng" algn="ctr">
            <a:solidFill>
              <a:srgbClr val="007749"/>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sp>
        <p:nvSpPr>
          <p:cNvPr id="286" name="TextBox 285"/>
          <p:cNvSpPr txBox="1"/>
          <p:nvPr/>
        </p:nvSpPr>
        <p:spPr>
          <a:xfrm>
            <a:off x="4015724" y="1712734"/>
            <a:ext cx="870751" cy="215444"/>
          </a:xfrm>
          <a:prstGeom prst="rect">
            <a:avLst/>
          </a:prstGeom>
          <a:noFill/>
        </p:spPr>
        <p:txBody>
          <a:bodyPr wrap="none" rtlCol="0">
            <a:spAutoFit/>
          </a:bodyPr>
          <a:lstStyle/>
          <a:p>
            <a:pPr>
              <a:spcBef>
                <a:spcPts val="0"/>
              </a:spcBef>
            </a:pPr>
            <a:r>
              <a:rPr lang="en-US" sz="800" b="1" dirty="0" smtClean="0">
                <a:solidFill>
                  <a:srgbClr val="007749"/>
                </a:solidFill>
                <a:latin typeface="Calibri" panose="020F0502020204030204" pitchFamily="34" charset="0"/>
              </a:rPr>
              <a:t>2019 Projected:</a:t>
            </a:r>
          </a:p>
        </p:txBody>
      </p:sp>
      <p:sp>
        <p:nvSpPr>
          <p:cNvPr id="287" name="TextBox 286"/>
          <p:cNvSpPr txBox="1"/>
          <p:nvPr/>
        </p:nvSpPr>
        <p:spPr>
          <a:xfrm>
            <a:off x="4281822" y="1827234"/>
            <a:ext cx="338554" cy="215444"/>
          </a:xfrm>
          <a:prstGeom prst="rect">
            <a:avLst/>
          </a:prstGeom>
          <a:noFill/>
        </p:spPr>
        <p:txBody>
          <a:bodyPr wrap="none" rtlCol="0">
            <a:spAutoFit/>
          </a:bodyPr>
          <a:lstStyle/>
          <a:p>
            <a:pPr>
              <a:spcBef>
                <a:spcPts val="0"/>
              </a:spcBef>
            </a:pPr>
            <a:r>
              <a:rPr lang="en-US" sz="800" b="1" dirty="0" smtClean="0">
                <a:solidFill>
                  <a:srgbClr val="007749"/>
                </a:solidFill>
                <a:latin typeface="Calibri" panose="020F0502020204030204" pitchFamily="34" charset="0"/>
              </a:rPr>
              <a:t>123</a:t>
            </a:r>
          </a:p>
        </p:txBody>
      </p:sp>
      <p:sp>
        <p:nvSpPr>
          <p:cNvPr id="288" name="TextBox 287"/>
          <p:cNvSpPr txBox="1"/>
          <p:nvPr/>
        </p:nvSpPr>
        <p:spPr>
          <a:xfrm>
            <a:off x="4024527" y="2997717"/>
            <a:ext cx="870751" cy="215444"/>
          </a:xfrm>
          <a:prstGeom prst="rect">
            <a:avLst/>
          </a:prstGeom>
          <a:noFill/>
        </p:spPr>
        <p:txBody>
          <a:bodyPr wrap="none" rtlCol="0">
            <a:spAutoFit/>
          </a:bodyPr>
          <a:lstStyle/>
          <a:p>
            <a:pPr>
              <a:spcBef>
                <a:spcPts val="0"/>
              </a:spcBef>
            </a:pPr>
            <a:r>
              <a:rPr lang="en-US" sz="800" b="1" dirty="0" smtClean="0">
                <a:solidFill>
                  <a:srgbClr val="007749"/>
                </a:solidFill>
                <a:latin typeface="Calibri" panose="020F0502020204030204" pitchFamily="34" charset="0"/>
              </a:rPr>
              <a:t>2019 Projected:</a:t>
            </a:r>
          </a:p>
        </p:txBody>
      </p:sp>
      <p:sp>
        <p:nvSpPr>
          <p:cNvPr id="289" name="TextBox 288"/>
          <p:cNvSpPr txBox="1"/>
          <p:nvPr/>
        </p:nvSpPr>
        <p:spPr>
          <a:xfrm>
            <a:off x="4196849" y="3108179"/>
            <a:ext cx="526106" cy="215444"/>
          </a:xfrm>
          <a:prstGeom prst="rect">
            <a:avLst/>
          </a:prstGeom>
          <a:noFill/>
        </p:spPr>
        <p:txBody>
          <a:bodyPr wrap="none" rtlCol="0">
            <a:spAutoFit/>
          </a:bodyPr>
          <a:lstStyle/>
          <a:p>
            <a:pPr>
              <a:spcBef>
                <a:spcPts val="0"/>
              </a:spcBef>
            </a:pPr>
            <a:r>
              <a:rPr lang="en-US" sz="800" b="1" dirty="0" smtClean="0">
                <a:solidFill>
                  <a:srgbClr val="007749"/>
                </a:solidFill>
                <a:latin typeface="Calibri" panose="020F0502020204030204" pitchFamily="34" charset="0"/>
              </a:rPr>
              <a:t>$51.3bn</a:t>
            </a:r>
          </a:p>
        </p:txBody>
      </p:sp>
      <p:sp>
        <p:nvSpPr>
          <p:cNvPr id="290" name="Topic Heading"/>
          <p:cNvSpPr txBox="1">
            <a:spLocks noChangeArrowheads="1"/>
          </p:cNvSpPr>
          <p:nvPr>
            <p:custDataLst>
              <p:tags r:id="rId26"/>
            </p:custDataLst>
          </p:nvPr>
        </p:nvSpPr>
        <p:spPr bwMode="auto">
          <a:xfrm>
            <a:off x="733712" y="5250109"/>
            <a:ext cx="4634924" cy="297517"/>
          </a:xfrm>
          <a:prstGeom prst="rect">
            <a:avLst/>
          </a:prstGeom>
          <a:noFill/>
          <a:ln w="12700">
            <a:noFill/>
            <a:prstDash val="dash"/>
            <a:miter lim="800000"/>
            <a:headEnd/>
            <a:tailEnd/>
          </a:ln>
          <a:effectLst/>
        </p:spPr>
        <p:txBody>
          <a:bodyPr wrap="square" lIns="0" tIns="50800" rIns="0" bIns="0">
            <a:spAutoFit/>
          </a:bodyPr>
          <a:lstStyle/>
          <a:p>
            <a:pPr algn="l" eaLnBrk="1" hangingPunct="1"/>
            <a:r>
              <a:rPr lang="en-US" sz="1600" b="1" dirty="0" smtClean="0">
                <a:solidFill>
                  <a:srgbClr val="000000"/>
                </a:solidFill>
                <a:latin typeface="Calibri" panose="020F0502020204030204" pitchFamily="34" charset="0"/>
                <a:ea typeface="ＭＳ Ｐゴシック"/>
                <a:cs typeface="Calibri" pitchFamily="34" charset="0"/>
              </a:rPr>
              <a:t>…As Does the Supportive Aftermarket Performance </a:t>
            </a:r>
            <a:endParaRPr lang="en-US" sz="1600" b="1" baseline="30000" dirty="0">
              <a:solidFill>
                <a:srgbClr val="000000"/>
              </a:solidFill>
              <a:latin typeface="Calibri" panose="020F0502020204030204" pitchFamily="34" charset="0"/>
              <a:ea typeface="ＭＳ Ｐゴシック"/>
              <a:cs typeface="Calibri" pitchFamily="34" charset="0"/>
            </a:endParaRPr>
          </a:p>
        </p:txBody>
      </p:sp>
      <p:pic>
        <p:nvPicPr>
          <p:cNvPr id="291" name="Picture 290"/>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6023451" y="2615151"/>
            <a:ext cx="669207" cy="187602"/>
          </a:xfrm>
          <a:prstGeom prst="rect">
            <a:avLst/>
          </a:prstGeom>
        </p:spPr>
      </p:pic>
      <p:pic>
        <p:nvPicPr>
          <p:cNvPr id="13" name="Picture 12"/>
          <p:cNvPicPr>
            <a:picLocks noChangeAspect="1"/>
          </p:cNvPicPr>
          <p:nvPr/>
        </p:nvPicPr>
        <p:blipFill>
          <a:blip r:embed="rId6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56116" y="2842257"/>
            <a:ext cx="203876" cy="182129"/>
          </a:xfrm>
          <a:prstGeom prst="rect">
            <a:avLst/>
          </a:prstGeom>
        </p:spPr>
      </p:pic>
      <p:sp>
        <p:nvSpPr>
          <p:cNvPr id="292" name="5-Point Star 291"/>
          <p:cNvSpPr/>
          <p:nvPr/>
        </p:nvSpPr>
        <p:spPr bwMode="auto">
          <a:xfrm>
            <a:off x="5311206" y="5801615"/>
            <a:ext cx="238973" cy="226708"/>
          </a:xfrm>
          <a:prstGeom prst="star5">
            <a:avLst/>
          </a:prstGeom>
          <a:solidFill>
            <a:srgbClr val="80A1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anose="020F0502020204030204" pitchFamily="34" charset="0"/>
              <a:cs typeface="Calibri" pitchFamily="34" charset="0"/>
            </a:endParaRPr>
          </a:p>
        </p:txBody>
      </p:sp>
      <p:pic>
        <p:nvPicPr>
          <p:cNvPr id="15" name="Picture 14"/>
          <p:cNvPicPr>
            <a:picLocks noChangeAspect="1"/>
          </p:cNvPicPr>
          <p:nvPr/>
        </p:nvPicPr>
        <p:blipFill rotWithShape="1">
          <a:blip r:embed="rId64" cstate="print">
            <a:clrChange>
              <a:clrFrom>
                <a:srgbClr val="FEFEFE"/>
              </a:clrFrom>
              <a:clrTo>
                <a:srgbClr val="FEFEFE">
                  <a:alpha val="0"/>
                </a:srgbClr>
              </a:clrTo>
            </a:clrChange>
            <a:extLst>
              <a:ext uri="{28A0092B-C50C-407E-A947-70E740481C1C}">
                <a14:useLocalDpi xmlns:a14="http://schemas.microsoft.com/office/drawing/2010/main" val="0"/>
              </a:ext>
            </a:extLst>
          </a:blip>
          <a:srcRect r="28794"/>
          <a:stretch/>
        </p:blipFill>
        <p:spPr>
          <a:xfrm>
            <a:off x="6125492" y="2418450"/>
            <a:ext cx="465125" cy="140566"/>
          </a:xfrm>
          <a:prstGeom prst="rect">
            <a:avLst/>
          </a:prstGeom>
        </p:spPr>
      </p:pic>
      <p:sp>
        <p:nvSpPr>
          <p:cNvPr id="194" name="TextBox 193"/>
          <p:cNvSpPr txBox="1"/>
          <p:nvPr/>
        </p:nvSpPr>
        <p:spPr>
          <a:xfrm>
            <a:off x="5611655" y="2149218"/>
            <a:ext cx="1492799" cy="215444"/>
          </a:xfrm>
          <a:prstGeom prst="rect">
            <a:avLst/>
          </a:prstGeom>
          <a:noFill/>
        </p:spPr>
        <p:txBody>
          <a:bodyPr wrap="square" rtlCol="0">
            <a:spAutoFit/>
          </a:bodyPr>
          <a:lstStyle/>
          <a:p>
            <a:pPr algn="ctr">
              <a:spcBef>
                <a:spcPts val="1560"/>
              </a:spcBef>
            </a:pPr>
            <a:r>
              <a:rPr lang="en-US" sz="750" b="1" dirty="0" err="1" smtClean="0">
                <a:solidFill>
                  <a:srgbClr val="000000"/>
                </a:solidFill>
                <a:latin typeface="Calibri" panose="020F0502020204030204" pitchFamily="34" charset="0"/>
              </a:rPr>
              <a:t>InMode</a:t>
            </a:r>
            <a:r>
              <a:rPr lang="en-US" sz="750" b="1" dirty="0" smtClean="0">
                <a:solidFill>
                  <a:srgbClr val="000000"/>
                </a:solidFill>
                <a:latin typeface="Calibri" panose="020F0502020204030204" pitchFamily="34" charset="0"/>
              </a:rPr>
              <a:t> Ltd.</a:t>
            </a:r>
          </a:p>
        </p:txBody>
      </p:sp>
      <p:pic>
        <p:nvPicPr>
          <p:cNvPr id="16" name="Picture 15"/>
          <p:cNvPicPr>
            <a:picLocks noChangeAspect="1"/>
          </p:cNvPicPr>
          <p:nvPr/>
        </p:nvPicPr>
        <p:blipFill>
          <a:blip r:embed="rId65">
            <a:clrChange>
              <a:clrFrom>
                <a:srgbClr val="FFFFFF"/>
              </a:clrFrom>
              <a:clrTo>
                <a:srgbClr val="FFFFFF">
                  <a:alpha val="0"/>
                </a:srgbClr>
              </a:clrTo>
            </a:clrChange>
          </a:blip>
          <a:stretch>
            <a:fillRect/>
          </a:stretch>
        </p:blipFill>
        <p:spPr>
          <a:xfrm>
            <a:off x="6097894" y="1733102"/>
            <a:ext cx="520321" cy="133516"/>
          </a:xfrm>
          <a:prstGeom prst="rect">
            <a:avLst/>
          </a:prstGeom>
        </p:spPr>
      </p:pic>
      <p:pic>
        <p:nvPicPr>
          <p:cNvPr id="17" name="Picture 16"/>
          <p:cNvPicPr>
            <a:picLocks noChangeAspect="1"/>
          </p:cNvPicPr>
          <p:nvPr/>
        </p:nvPicPr>
        <p:blipFill>
          <a:blip r:embed="rId66">
            <a:clrChange>
              <a:clrFrom>
                <a:srgbClr val="FFFFFF"/>
              </a:clrFrom>
              <a:clrTo>
                <a:srgbClr val="FFFFFF">
                  <a:alpha val="0"/>
                </a:srgbClr>
              </a:clrTo>
            </a:clrChange>
          </a:blip>
          <a:stretch>
            <a:fillRect/>
          </a:stretch>
        </p:blipFill>
        <p:spPr>
          <a:xfrm>
            <a:off x="6195887" y="1939739"/>
            <a:ext cx="324335" cy="191074"/>
          </a:xfrm>
          <a:prstGeom prst="rect">
            <a:avLst/>
          </a:prstGeom>
        </p:spPr>
      </p:pic>
      <p:pic>
        <p:nvPicPr>
          <p:cNvPr id="7" name="Picture 6"/>
          <p:cNvPicPr>
            <a:picLocks noChangeAspect="1"/>
          </p:cNvPicPr>
          <p:nvPr>
            <p:custDataLst>
              <p:tags r:id="rId27"/>
            </p:custDataLst>
          </p:nvPr>
        </p:nvPicPr>
        <p:blipFill>
          <a:blip r:embed="rId67"/>
          <a:stretch>
            <a:fillRect/>
          </a:stretch>
        </p:blipFill>
        <p:spPr>
          <a:xfrm>
            <a:off x="770082" y="5547626"/>
            <a:ext cx="4297680" cy="1465617"/>
          </a:xfrm>
          <a:prstGeom prst="rect">
            <a:avLst/>
          </a:prstGeom>
        </p:spPr>
      </p:pic>
      <p:sp>
        <p:nvSpPr>
          <p:cNvPr id="164" name="Main Heading"/>
          <p:cNvSpPr>
            <a:spLocks noChangeArrowheads="1"/>
          </p:cNvSpPr>
          <p:nvPr>
            <p:custDataLst>
              <p:tags r:id="rId28"/>
            </p:custDataLst>
          </p:nvPr>
        </p:nvSpPr>
        <p:spPr bwMode="gray">
          <a:xfrm>
            <a:off x="276229" y="455783"/>
            <a:ext cx="7757370" cy="289529"/>
          </a:xfrm>
          <a:prstGeom prst="rect">
            <a:avLst/>
          </a:prstGeom>
          <a:noFill/>
          <a:ln w="12700">
            <a:noFill/>
            <a:prstDash val="dash"/>
            <a:miter lim="800000"/>
            <a:headEnd/>
            <a:tailEnd/>
          </a:ln>
        </p:spPr>
        <p:txBody>
          <a:bodyPr lIns="0" tIns="0" rIns="0" bIns="0"/>
          <a:lstStyle/>
          <a:p>
            <a:pPr eaLnBrk="1" hangingPunct="1">
              <a:lnSpc>
                <a:spcPts val="2100"/>
              </a:lnSpc>
            </a:pPr>
            <a:r>
              <a:rPr lang="en-US" sz="2800" b="0" dirty="0">
                <a:solidFill>
                  <a:srgbClr val="000000"/>
                </a:solidFill>
                <a:cs typeface="Calibri" panose="020F0502020204030204" pitchFamily="34" charset="0"/>
              </a:rPr>
              <a:t> Resilient IPO Market Despite Market Concerns</a:t>
            </a:r>
          </a:p>
        </p:txBody>
      </p:sp>
    </p:spTree>
    <p:custDataLst>
      <p:tags r:id="rId1"/>
    </p:custDataLst>
    <p:extLst>
      <p:ext uri="{BB962C8B-B14F-4D97-AF65-F5344CB8AC3E}">
        <p14:creationId xmlns:p14="http://schemas.microsoft.com/office/powerpoint/2010/main" val="3582143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PLIT_ISLASTINSERIES" val="True"/>
  <p:tag name="DISCNAME" val="English"/>
  <p:tag name="DISCTEXT" val="Merrill Lynch prohibits (a) employees from, directly or indirectly, offering a favorable research rating or specific price target, or offering to change such rating or price target, as consideration or inducement for the receipt of business or for compensation, and (b) Research Analysts from being compensated for involvement in investment banking transactions except to the extent that such participation is intended to benefit investor clients."/>
  <p:tag name="DISC_TOC" val="True"/>
  <p:tag name="DRAFT20H" val="TRUE"/>
  <p:tag name="REBRANDED" val="True"/>
  <p:tag name="BAC_REBRANDED" val="True"/>
  <p:tag name="ISMLPITCHBOOK" val="True"/>
  <p:tag name="PITCHBOOKCOLORSCHEME" val="3.5"/>
  <p:tag name="CLIENTLOGOPATH" val="False~@~0"/>
  <p:tag name="SHOWCOVERBULL" val="True"/>
  <p:tag name="SHOWFOOTERBULL" val="True"/>
  <p:tag name="SHOWPRESENTATIONTOSTAMP" val="True"/>
  <p:tag name="USESCUSTOMDOCID" val="False"/>
  <p:tag name="TOC_USEDIVIDERS" val="True"/>
  <p:tag name="TOC_USESUBDIVIDERS" val="False"/>
  <p:tag name="TOC_USEHEADINGS" val="False"/>
  <p:tag name="TOC_USESUBHEADINGS" val="False"/>
  <p:tag name="TOC_USETOPICHEADINGS" val="False"/>
  <p:tag name="TOC_NUMBERDIVIDERENTRIES" val="True"/>
  <p:tag name="TOC_NUMBERSUBDIVIDERENTRIES" val="False"/>
  <p:tag name="TOC_INDENTAPPENDIXDIVIDERS" val="False"/>
  <p:tag name="TOCSHOWPAGENUMS" val="False"/>
  <p:tag name="TOCUPDATEALL" val="True"/>
  <p:tag name="TOC_DIVIDERNUMBERINGFORMAT" val="1"/>
  <p:tag name="TOC_SUBDIVIDERNUMBERINGFORMAT" val="1"/>
  <p:tag name="TOC_UPDATEDIVIDERTITLE" val="False"/>
  <p:tag name="TOC_UPDATESUBDIVIDERTITLE" val="False"/>
  <p:tag name="STARTINGPAGENUMBER" val="1"/>
  <p:tag name="NUMBEROFSLIDEINPITCHBOOK" val="3"/>
  <p:tag name="BLACKLOGOS" val="True"/>
  <p:tag name="LEGALDAYONE" val="True"/>
  <p:tag name="CLIENTDAYONE" val="True"/>
  <p:tag name="SAVEPATTERN" val="01"/>
  <p:tag name="COVERGRAPHICSIZE" val="1"/>
  <p:tag name="JAZZCOMPLIANT" val="True"/>
  <p:tag name="NEWTABLESELECTED" val="TRUE"/>
  <p:tag name="OLETHUMBNAILS" val="TRUE"/>
  <p:tag name="PRINTOPTIONSDEFAULTIDVALUE" val="None"/>
  <p:tag name="LAYOUTINDICATORPREFERENCE" val="Hide"/>
  <p:tag name="LASTCOLORAPPLIED" val="12734976"/>
  <p:tag name="VALIDTOCONTINUE" val="True"/>
  <p:tag name="OPENEVENT" val="43760.4768055556"/>
  <p:tag name="DETHEME_RUN" val="True"/>
  <p:tag name="COBRANDLOGODIVIDERPOSITION" val="0"/>
  <p:tag name="COBRANDEDDIALOGSETTING" val="0"/>
  <p:tag name="PITCHTYPEBACANDMERRILL" val="12"/>
  <p:tag name="SHOWCOVERCONFIDENTIALSTAMP" val="False"/>
  <p:tag name="SHOWFOOTERCONFIDENTIALSTAMP" val="False"/>
  <p:tag name="SHOWCOVERDRAFTSTAMP" val="False"/>
  <p:tag name="SHOWFOOTERDRAFTSTAMP" val="False"/>
  <p:tag name="COLORHEADERCLIENTLOGO" val="True"/>
  <p:tag name="SHOWCOVERCLIENTLOGO" val="True"/>
  <p:tag name="SHOWHEADERCLIENTLOGO" val="True"/>
  <p:tag name="PBTEMPLATEVERSION" val="20190924"/>
  <p:tag name="NUMBERDIVIDERPAGES" val="False"/>
  <p:tag name="NUMBERNORTHPAGES" val="False"/>
  <p:tag name="DONOTSHOWPAGENUMBER" val="False"/>
  <p:tag name="PITCHBOOKPRINTDATE" val=" 43760.5289236111"/>
  <p:tag name="PITCHBOOKSAVETIME" val=" 43760.5302893519"/>
  <p:tag name="SAVEDUSING2007" val="TRUE"/>
</p:tagLst>
</file>

<file path=ppt/tags/tag10.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Lst>
</file>

<file path=ppt/tags/tag100.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SLIDEELEMTYPE" val="74"/>
  <p:tag name="JAZZCOMPLIANT" val="True"/>
  <p:tag name="ISLOCKED" val="False"/>
</p:tagLst>
</file>

<file path=ppt/tags/tag101.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JAZZCOMPLIANT" val="True"/>
  <p:tag name="SLIDEELEMTYPE" val="74"/>
  <p:tag name="ISLOCKED" val="False"/>
</p:tagLst>
</file>

<file path=ppt/tags/tag102.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SLIDEELEMTYPE" val="74"/>
  <p:tag name="JAZZCOMPLIANT" val="True"/>
  <p:tag name="ISLOCKED" val="False"/>
</p:tagLst>
</file>

<file path=ppt/tags/tag103.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SLIDEELEMTYPE" val="74"/>
  <p:tag name="JAZZCOMPLIANT" val="True"/>
  <p:tag name="ISLOCKED" val="False"/>
</p:tagLst>
</file>

<file path=ppt/tags/tag10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10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09.06 IPO Database v1.xlsx&quot; Path=&quot;\\corp\ds_dfs\Equities\Global Equity Capital Markets\ECM_ECM Originations\Team Growth\Market Pages\Backups\IPO Database&quot; Landmark=&quot;Chart 29 (3) (1) (1) (1) (2) (4) (1) (1) (17) (1) (1) (1) (3) (1) (1) (3)&quot; LMFriendly=&quot;Chart 29 (3) (1) (1) (1) (2) (4) (1) (1) (17) (1) (1) (1) (3) (1) (1) (3) (ICR)&quot; SheetSlideName=&quot;_bdm.851c9a423def4eb3917b66ec8d2d0d70.edm&quot; Address=&quot;ICR!Chart 29 (3) (1) (1) (1) (2) (4) (1) (1) (17) (1) (1) (1) (3) (1) (1) (3)&quot; AddrAdjusted=&quot;ICR!Chart 29 (3) (1) (1) (1) (2) (4) (1) (1) (17) (1) (1) (1) (3) (1) (1) (3)&quot; LastUpdate=&quot;2019.09.06:22.06.39&quot; FileDesc=&quot;2019.09.06 IPO Database v1.xlsx&quot; Text=&quot;&quot; Value=&quot;&quot; Inst=&quot;0&quot; SBR=&quot;False&quot; SBC=&quot;False&quot; DestType=&quot;1&quot; HeaderRows=&quot;0&quot; TableRowIndex=&quot;0&quot; TableColIndex=&quot;0&quot; /&gt;&#10;&lt;/Data&gt;"/>
</p:tagLst>
</file>

<file path=ppt/tags/tag106.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HEIGHT" val="23.5"/>
  <p:tag name="DEFAULTWIDTH" val="504"/>
  <p:tag name="DEFAULTTOP" val="75"/>
  <p:tag name="DEFAULTLEFT" val="234.125"/>
  <p:tag name="ISLOCKED" val="False"/>
  <p:tag name="TOC_GUID" val="0592E99F-AACF-4E01-91DD-D0629BD36C57"/>
</p:tagLst>
</file>

<file path=ppt/tags/tag107.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08.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09.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1.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Lst>
</file>

<file path=ppt/tags/tag110.xml><?xml version="1.0" encoding="utf-8"?>
<p:tagLst xmlns:a="http://schemas.openxmlformats.org/drawingml/2006/main" xmlns:r="http://schemas.openxmlformats.org/officeDocument/2006/relationships" xmlns:p="http://schemas.openxmlformats.org/presentationml/2006/main">
  <p:tag name="PITCHBOOKPALETTE" val="3.5"/>
</p:tagLst>
</file>

<file path=ppt/tags/tag111.xml><?xml version="1.0" encoding="utf-8"?>
<p:tagLst xmlns:a="http://schemas.openxmlformats.org/drawingml/2006/main" xmlns:r="http://schemas.openxmlformats.org/officeDocument/2006/relationships" xmlns:p="http://schemas.openxmlformats.org/presentationml/2006/main">
  <p:tag name="PITCHBOOKPALETTE" val="3.5"/>
</p:tagLst>
</file>

<file path=ppt/tags/tag11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3.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14.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15.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16.xml><?xml version="1.0" encoding="utf-8"?>
<p:tagLst xmlns:a="http://schemas.openxmlformats.org/drawingml/2006/main" xmlns:r="http://schemas.openxmlformats.org/officeDocument/2006/relationships" xmlns:p="http://schemas.openxmlformats.org/presentationml/2006/main">
  <p:tag name="PITCHBOOKPALETTE" val="3.5"/>
</p:tagLst>
</file>

<file path=ppt/tags/tag117.xml><?xml version="1.0" encoding="utf-8"?>
<p:tagLst xmlns:a="http://schemas.openxmlformats.org/drawingml/2006/main" xmlns:r="http://schemas.openxmlformats.org/officeDocument/2006/relationships" xmlns:p="http://schemas.openxmlformats.org/presentationml/2006/main">
  <p:tag name="PITCHBOOKPALETTE" val="3.5"/>
</p:tagLst>
</file>

<file path=ppt/tags/tag11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9.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2.xml><?xml version="1.0" encoding="utf-8"?>
<p:tagLst xmlns:a="http://schemas.openxmlformats.org/drawingml/2006/main" xmlns:r="http://schemas.openxmlformats.org/officeDocument/2006/relationships" xmlns:p="http://schemas.openxmlformats.org/presentationml/2006/main">
  <p:tag name="INCLUDEINTOC" val="0"/>
  <p:tag name="WSPAGENUMBER" val="1"/>
  <p:tag name="SLIDETYPE" val="2"/>
  <p:tag name="SPACEBETWEENOBJECTS" val="18"/>
  <p:tag name="FONTRATIO" val="1"/>
  <p:tag name="SLIDELEFTMARGIN" val="36"/>
  <p:tag name="SLIDERIGHTMARGIN" val="756"/>
  <p:tag name="SLIDETOPMARGIN" val="36"/>
  <p:tag name="SLIDEBOTTOMMARGIN" val="576"/>
  <p:tag name="LEFTCOLLEFTMARGIN" val="36"/>
  <p:tag name="LEFTCOLRIGHTMARGIN" val="738"/>
  <p:tag name="LEFTCOLTOPMARGIN" val="126"/>
  <p:tag name="LEFTCOLBOTTOMMARGIN" val="540"/>
  <p:tag name="RIGHTCOLLEFTMARGIN" val="0"/>
  <p:tag name="RIGHTCOLRIGHTMARGIN" val="0"/>
  <p:tag name="RIGHTCOLTOPMARGIN" val="0"/>
  <p:tag name="RIGHTCOLBOTTOMMARGIN" val="0"/>
  <p:tag name="TAGORIENTATION" val="Letter"/>
  <p:tag name="JAZZCOMPLIANT" val="True"/>
  <p:tag name="ARRANGETOGRID" val="False"/>
  <p:tag name="SLIDEPAGENUMBER" val="1"/>
</p:tagLst>
</file>

<file path=ppt/tags/tag120.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21.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22.xml><?xml version="1.0" encoding="utf-8"?>
<p:tagLst xmlns:a="http://schemas.openxmlformats.org/drawingml/2006/main" xmlns:r="http://schemas.openxmlformats.org/officeDocument/2006/relationships" xmlns:p="http://schemas.openxmlformats.org/presentationml/2006/main">
  <p:tag name="PITCHBOOKPALETTE" val="3.5"/>
</p:tagLst>
</file>

<file path=ppt/tags/tag123.xml><?xml version="1.0" encoding="utf-8"?>
<p:tagLst xmlns:a="http://schemas.openxmlformats.org/drawingml/2006/main" xmlns:r="http://schemas.openxmlformats.org/officeDocument/2006/relationships" xmlns:p="http://schemas.openxmlformats.org/presentationml/2006/main">
  <p:tag name="PITCHBOOKPALETTE" val="3.5"/>
</p:tagLst>
</file>

<file path=ppt/tags/tag124.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25.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26.xml><?xml version="1.0" encoding="utf-8"?>
<p:tagLst xmlns:a="http://schemas.openxmlformats.org/drawingml/2006/main" xmlns:r="http://schemas.openxmlformats.org/officeDocument/2006/relationships" xmlns:p="http://schemas.openxmlformats.org/presentationml/2006/main">
  <p:tag name="TMBSHAPENAME" val="TransactionAmount"/>
  <p:tag name="PITCHBOOKPALETTE" val="3.5"/>
  <p:tag name="LEGALDAYONE" val="True"/>
</p:tagLst>
</file>

<file path=ppt/tags/tag127.xml><?xml version="1.0" encoding="utf-8"?>
<p:tagLst xmlns:a="http://schemas.openxmlformats.org/drawingml/2006/main" xmlns:r="http://schemas.openxmlformats.org/officeDocument/2006/relationships" xmlns:p="http://schemas.openxmlformats.org/presentationml/2006/main">
  <p:tag name="PITCHBOOKPALETTE" val="3.5"/>
</p:tagLst>
</file>

<file path=ppt/tags/tag128.xml><?xml version="1.0" encoding="utf-8"?>
<p:tagLst xmlns:a="http://schemas.openxmlformats.org/drawingml/2006/main" xmlns:r="http://schemas.openxmlformats.org/officeDocument/2006/relationships" xmlns:p="http://schemas.openxmlformats.org/presentationml/2006/main">
  <p:tag name="PITCHBOOKPALETTE" val="3.5"/>
</p:tagLst>
</file>

<file path=ppt/tags/tag12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TAGORIENTATION" val="Letter"/>
  <p:tag name="RIGHTCOLBOTTOMMARGIN" val="p535"/>
  <p:tag name="LEFTCOLBOTTOMMARGIN" val="p535"/>
  <p:tag name="RIGHTCOLTOPMARGIN" val="p126"/>
  <p:tag name="LEFTCOLTOPMARGIN" val="p126"/>
  <p:tag name="ARRANGETOGRID" val="False"/>
  <p:tag name="JAZZCOMPLIANT" val="True"/>
  <p:tag name="SLIDEPAGENUMBER" val="9"/>
</p:tagLst>
</file>

<file path=ppt/tags/tag13.xml><?xml version="1.0" encoding="utf-8"?>
<p:tagLst xmlns:a="http://schemas.openxmlformats.org/drawingml/2006/main" xmlns:r="http://schemas.openxmlformats.org/officeDocument/2006/relationships" xmlns:p="http://schemas.openxmlformats.org/presentationml/2006/main">
  <p:tag name="DEFAULTLEFT" val="p0!1250"/>
  <p:tag name="DEFAULTTOP" val="p395!2800"/>
  <p:tag name="ISLOCKED" val="True"/>
  <p:tag name="JAZZ" val="Cover Graphic Text Narrow"/>
  <p:tag name="SLIDEELEMTYPE" val="95"/>
  <p:tag name="DEFAULTWIDTHA4" val="792.8504"/>
  <p:tag name="DEFAULTWIDTHLETTER" val="792.8504"/>
  <p:tag name="DEFAULTHEIGHTA4" val="85.27331"/>
  <p:tag name="DEFAULTHEIGHTLETTER" val="85.27331"/>
  <p:tag name="DEFAULTLEFTA4" val="24.84"/>
  <p:tag name="DEFAULTLEFTLETTER" val="0"/>
  <p:tag name="JAZZCOMPLIANT" val="True"/>
  <p:tag name="DEFAULTWIDTH" val="p793!9007"/>
  <p:tag name="DEFAULTHEIGHT" val="p87!4211"/>
  <p:tag name="DEFAULTTOPLETTER" val="424.7998"/>
  <p:tag name="DEFAULTTOPA4" val="411.1211"/>
</p:tagLst>
</file>

<file path=ppt/tags/tag13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13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MA_Market_Trends_September_2019_v01.xlsx&quot; Path=&quot;\\Corp\ml\IBK_NYC\Mergers_Acquisitions\Mergers_Acquisitions\Mergers_Acquisitions_2018\Mergers_Acquisitions_2018\M-P\M&amp;amp;A Market Update\2019\09.2019&quot; Landmark=&quot;_bdm.d093e84bad004ef1a3c184670d6b984a.edm&quot; LMFriendly=&quot;Auto-generated range name&quot; SheetSlideName=&quot;_bdm.67BA68CDAE98428492298BADAD7A2CEA.edm&quot; Address=&quot;'AMRS M&amp;amp;A - Chart'!B4:Q32&quot; AddrAdjusted=&quot;'AMRS M&amp;amp;A - Chart'!B4&quot; LastUpdate=&quot;2019.10.02:12.09.59&quot; FileDesc=&quot;MA_Market_Trends_September_2019_v01.xlsx&quot; Text=&quot;&quot; Value=&quot;&quot; Inst=&quot;0&quot; SBR=&quot;False&quot; SBC=&quot;False&quot; DestType=&quot;1&quot; HeaderRows=&quot;0&quot; TableRowIndex=&quot;0&quot; TableColIndex=&quot;0&quot; /&gt;&#10;&lt;/Data&gt;"/>
  <p:tag name="STRETCHHEIGHT" val="False"/>
</p:tagLst>
</file>

<file path=ppt/tags/tag13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4.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LEGALDAYONE" val="True"/>
  <p:tag name="PITCHBOOKPALETTE" val="3.5"/>
  <p:tag name="JAZZCOMPLIANT" val="True"/>
</p:tagLst>
</file>

<file path=ppt/tags/tag135.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LEGALDAYONE" val="True"/>
  <p:tag name="PITCHBOOKPALETTE" val="3.5"/>
  <p:tag name="JAZZCOMPLIANT" val="True"/>
  <p:tag name="TOC_GUID" val="CEE0E932-1EF0-43D8-97FE-A216B8D97DA4"/>
</p:tagLst>
</file>

<file path=ppt/tags/tag136.xml><?xml version="1.0" encoding="utf-8"?>
<p:tagLst xmlns:a="http://schemas.openxmlformats.org/drawingml/2006/main" xmlns:r="http://schemas.openxmlformats.org/officeDocument/2006/relationships" xmlns:p="http://schemas.openxmlformats.org/presentationml/2006/main">
  <p:tag name="DEFAULTTOP" val="97"/>
  <p:tag name="PRESERVEASPECTRATIO" val="False"/>
  <p:tag name="DEFAULTHEIGHT" val="23.5"/>
  <p:tag name="DEFAULTWIDTH" val="504"/>
  <p:tag name="DEFAULTONLEFT" val="234"/>
  <p:tag name="DEFAULTOFFLEFT" val="-524"/>
  <p:tag name="DEFAULTLEFT" val="234"/>
  <p:tag name="SLIDEELEMTYPE" val="2"/>
  <p:tag name="BULLETSTYLE" val="BulletStyle"/>
  <p:tag name="LEGALDAYONE" val="True"/>
  <p:tag name="PITCHBOOKPALETTE" val="3.5"/>
  <p:tag name="JAZZCOMPLIANT" val="True"/>
</p:tagLst>
</file>

<file path=ppt/tags/tag137.xml><?xml version="1.0" encoding="utf-8"?>
<p:tagLst xmlns:a="http://schemas.openxmlformats.org/drawingml/2006/main" xmlns:r="http://schemas.openxmlformats.org/officeDocument/2006/relationships" xmlns:p="http://schemas.openxmlformats.org/presentationml/2006/main">
  <p:tag name="SLIDEELEMTYPE" val="17"/>
  <p:tag name="LEGALDAYONE" val="True"/>
  <p:tag name="DEFAULTLEFT" val="p186!5000"/>
  <p:tag name="DEFAULTTOP" val="p557"/>
  <p:tag name="DEFAULTWIDTH" val="p447!1250"/>
  <p:tag name="DEFAULTHEIGHT" val="p16!7500"/>
  <p:tag name="ISLOCKED" val="True"/>
  <p:tag name="PITCHBOOKPALETTE" val="3.5"/>
  <p:tag name="JAZZCOMPLIANT" val="True"/>
</p:tagLst>
</file>

<file path=ppt/tags/tag138.xml><?xml version="1.0" encoding="utf-8"?>
<p:tagLst xmlns:a="http://schemas.openxmlformats.org/drawingml/2006/main" xmlns:r="http://schemas.openxmlformats.org/officeDocument/2006/relationships" xmlns:p="http://schemas.openxmlformats.org/presentationml/2006/main">
  <p:tag name="LEGALDAYONE" val="True"/>
  <p:tag name="DEFAULTLEFT" val="p258"/>
  <p:tag name="DEFAULTTOP" val="p517!5000"/>
  <p:tag name="DEFAULTWIDTH" val="p293!6250"/>
  <p:tag name="DEFAULTHEIGHT" val="p19!2500"/>
  <p:tag name="ISLOCKED" val="True"/>
  <p:tag name="PITCHBOOKPALETTE" val="3.5"/>
</p:tagLst>
</file>

<file path=ppt/tags/tag139.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PITCHBOOKPALETTE" val="3.5"/>
  <p:tag name="SLIDEELEMTYPE" val="3"/>
  <p:tag name="JAZZCOMPLIANT" val="True"/>
</p:tagLst>
</file>

<file path=ppt/tags/tag1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8.xml><?xml version="1.0" encoding="utf-8"?>
<p:tagLst xmlns:a="http://schemas.openxmlformats.org/drawingml/2006/main" xmlns:r="http://schemas.openxmlformats.org/officeDocument/2006/relationships" xmlns:p="http://schemas.openxmlformats.org/presentationml/2006/main">
  <p:tag name="PITCHBOOKPALETTE" val="3.5"/>
</p:tagLst>
</file>

<file path=ppt/tags/tag149.xml><?xml version="1.0" encoding="utf-8"?>
<p:tagLst xmlns:a="http://schemas.openxmlformats.org/drawingml/2006/main" xmlns:r="http://schemas.openxmlformats.org/officeDocument/2006/relationships" xmlns:p="http://schemas.openxmlformats.org/presentationml/2006/main">
  <p:tag name="PITCHBOOKPALETTE" val="3.5"/>
</p:tagLst>
</file>

<file path=ppt/tags/tag15.xml><?xml version="1.0" encoding="utf-8"?>
<p:tagLst xmlns:a="http://schemas.openxmlformats.org/drawingml/2006/main" xmlns:r="http://schemas.openxmlformats.org/officeDocument/2006/relationships" xmlns:p="http://schemas.openxmlformats.org/presentationml/2006/main">
  <p:tag name="JAZZ" val="Date"/>
  <p:tag name="DEFAULTLEFT" val="p28!2500"/>
  <p:tag name="DEFAULTTOP" val="p252"/>
  <p:tag name="DEFAULTWIDTH" val="p736!3751"/>
  <p:tag name="DEFAULTHEIGHT" val="p19!8425"/>
  <p:tag name="ISLOCKED" val="True"/>
  <p:tag name="SLIDEELEMTYPE" val="23"/>
  <p:tag name="JAZZCOMPLIANT" val="True"/>
</p:tagLst>
</file>

<file path=ppt/tags/tag150.xml><?xml version="1.0" encoding="utf-8"?>
<p:tagLst xmlns:a="http://schemas.openxmlformats.org/drawingml/2006/main" xmlns:r="http://schemas.openxmlformats.org/officeDocument/2006/relationships" xmlns:p="http://schemas.openxmlformats.org/presentationml/2006/main">
  <p:tag name="PITCHBOOKPALETTE" val="3.5"/>
</p:tagLst>
</file>

<file path=ppt/tags/tag151.xml><?xml version="1.0" encoding="utf-8"?>
<p:tagLst xmlns:a="http://schemas.openxmlformats.org/drawingml/2006/main" xmlns:r="http://schemas.openxmlformats.org/officeDocument/2006/relationships" xmlns:p="http://schemas.openxmlformats.org/presentationml/2006/main">
  <p:tag name="PITCHBOOKPALETTE" val="3.5"/>
</p:tagLst>
</file>

<file path=ppt/tags/tag152.xml><?xml version="1.0" encoding="utf-8"?>
<p:tagLst xmlns:a="http://schemas.openxmlformats.org/drawingml/2006/main" xmlns:r="http://schemas.openxmlformats.org/officeDocument/2006/relationships" xmlns:p="http://schemas.openxmlformats.org/presentationml/2006/main">
  <p:tag name="PITCHBOOKPALETTE" val="3.5"/>
</p:tagLst>
</file>

<file path=ppt/tags/tag153.xml><?xml version="1.0" encoding="utf-8"?>
<p:tagLst xmlns:a="http://schemas.openxmlformats.org/drawingml/2006/main" xmlns:r="http://schemas.openxmlformats.org/officeDocument/2006/relationships" xmlns:p="http://schemas.openxmlformats.org/presentationml/2006/main">
  <p:tag name="PITCHBOOKPALETTE" val="3.5"/>
</p:tagLst>
</file>

<file path=ppt/tags/tag154.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NAME" val="6 Object Slide"/>
  <p:tag name="GUID" val="F97D7757-E752-11D6-A507-88PIAB8E9ED9"/>
  <p:tag name="TAGORIENTATION" val="Letter"/>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ARRANGETOGRID" val="False"/>
  <p:tag name="JAZZCOMPLIANT" val="True"/>
  <p:tag name="SLIDEPAGENUMBER" val="8"/>
</p:tagLst>
</file>

<file path=ppt/tags/tag15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156.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3.1&quot; XMLVersion=&quot;C591227E-C126-49DE-B816-0EB840665770&quot; iXMLVersion=&quot;1&quot;&gt;&#10;  &lt;Main FileType=&quot;2&quot; FileUID=&quot;&quot; FileName=&quot;MA_Market_Trends_September_2019_v01.xlsx&quot; Path=&quot;\\Corp\ml\IBK_NYC\Mergers_Acquisitions\Mergers_Acquisitions\Mergers_Acquisitions_2018\Mergers_Acquisitions_2018\M-P\M&amp;amp;A Market Update\2019\09.2019&quot; Landmark=&quot;Chart 2 (3)&quot; LMFriendly=&quot;Chart 2 (3) (Market Volatilty)&quot; SheetSlideName=&quot;_bdm.078b3d64fc504bc399b59f253cef3d52.edm&quot; Address=&quot;Market Volatilty!Chart 2 (3)&quot; AddrAdjusted=&quot;Market Volatilty!Chart 2 (3)&quot; LastUpdate=&quot;2019.10.02:11.45.24&quot; FileDesc=&quot;MA_Market_Trends_September_2019_v01.xlsx&quot; Text=&quot;&quot; Value=&quot;&quot; Inst=&quot;0&quot; SBR=&quot;False&quot; SBC=&quot;False&quot; DestType=&quot;1&quot; HeaderRows=&quot;0&quot; TableRowIndex=&quot;0&quot; TableColIndex=&quot;0&quot; /&gt;&#10;&lt;/Data&gt;"/>
</p:tagLst>
</file>

<file path=ppt/tags/tag157.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PITCHBOOKPALETTE" val="3.5"/>
  <p:tag name="SLIDEELEMTYPE" val="3"/>
  <p:tag name="JAZZCOMPLIANT" val="True"/>
</p:tagLst>
</file>

<file path=ppt/tags/tag158.xml><?xml version="1.0" encoding="utf-8"?>
<p:tagLst xmlns:a="http://schemas.openxmlformats.org/drawingml/2006/main" xmlns:r="http://schemas.openxmlformats.org/officeDocument/2006/relationships" xmlns:p="http://schemas.openxmlformats.org/presentationml/2006/main">
  <p:tag name="BULLETSTYLE" val="BulletStyle"/>
  <p:tag name="PRESERVEASPECTRATIO" val="PreserveAspectRatio"/>
  <p:tag name="DEFAULTHEIGHT" val="DefaultHeight"/>
  <p:tag name="DEFAULTWIDTH" val="DefaultWidth"/>
  <p:tag name="DEFAULTONLEFT" val="DefaultOnLeft"/>
  <p:tag name="DEFAULTOFFLEFT " val="DefaultOffLeft "/>
  <p:tag name="DEFAULTTOP" val="DefaultTop"/>
  <p:tag name="DEFAULTLEFT" val="DefaultLeft"/>
  <p:tag name="PITCHBOOKPALETTE" val="3.5"/>
  <p:tag name="SLIDEELEMTYPE" val="3"/>
  <p:tag name="JAZZCOMPLIANT" val="True"/>
</p:tagLst>
</file>

<file path=ppt/tags/tag159.xml><?xml version="1.0" encoding="utf-8"?>
<p:tagLst xmlns:a="http://schemas.openxmlformats.org/drawingml/2006/main" xmlns:r="http://schemas.openxmlformats.org/officeDocument/2006/relationships" xmlns:p="http://schemas.openxmlformats.org/presentationml/2006/main">
  <p:tag name="DEFAULTHEIGHT" val="0"/>
  <p:tag name="DEFAULTWIDTH" val="0"/>
  <p:tag name="DEFAULTLEFT" val="0"/>
  <p:tag name="DEFAULTTOP" val="0"/>
  <p:tag name="ISLOCKED" val="False"/>
  <p:tag name="SLIDEELEMTYPE" val="17"/>
  <p:tag name="LEGALDAYONE" val="True"/>
  <p:tag name="PITCHBOOKPALETTE" val="3.5"/>
  <p:tag name="JAZZCOMPLIANT" val="True"/>
</p:tagLst>
</file>

<file path=ppt/tags/tag16.xml><?xml version="1.0" encoding="utf-8"?>
<p:tagLst xmlns:a="http://schemas.openxmlformats.org/drawingml/2006/main" xmlns:r="http://schemas.openxmlformats.org/officeDocument/2006/relationships" xmlns:p="http://schemas.openxmlformats.org/presentationml/2006/main">
  <p:tag name="JAZZ" val="Author"/>
  <p:tag name="DEFAULTLEFT" val="p28!2500"/>
  <p:tag name="DEFAULTTOP" val="p228!9600"/>
  <p:tag name="DEFAULTWIDTH" val="p736!3751"/>
  <p:tag name="DEFAULTHEIGHT" val="p22!6772"/>
  <p:tag name="ISLOCKED" val="True"/>
  <p:tag name="SLIDEELEMTYPE" val="101"/>
  <p:tag name="JAZZCOMPLIANT" val="True"/>
</p:tagLst>
</file>

<file path=ppt/tags/tag160.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DEFAULTTOP" val="p156"/>
  <p:tag name="DEFAULTLEFT" val="p36"/>
  <p:tag name="DEFAULTWIDTH" val="p228"/>
  <p:tag name="DEFAULTHEIGHT" val="p186"/>
  <p:tag name="ISLOCKED" val="True"/>
  <p:tag name="LEGALDAYONE" val="True"/>
  <p:tag name="PITCHBOOKPALETTE" val="3.5"/>
  <p:tag name="JAZZCOMPLIANT" val="True"/>
</p:tagLst>
</file>

<file path=ppt/tags/tag161.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 name="JAZZCOMPLIANT" val="True"/>
</p:tagLst>
</file>

<file path=ppt/tags/tag162.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LEGALDAYONE" val="True"/>
  <p:tag name="PITCHBOOKPALETTE" val="3.5"/>
  <p:tag name="JAZZCOMPLIANT" val="True"/>
  <p:tag name="TOC_GUID" val="409B84D0-D29F-44D7-AE40-AC5D4AD6B74A"/>
</p:tagLst>
</file>

<file path=ppt/tags/tag163.xml><?xml version="1.0" encoding="utf-8"?>
<p:tagLst xmlns:a="http://schemas.openxmlformats.org/drawingml/2006/main" xmlns:r="http://schemas.openxmlformats.org/officeDocument/2006/relationships" xmlns:p="http://schemas.openxmlformats.org/presentationml/2006/main">
  <p:tag name="DEFAULTTOP" val="97"/>
  <p:tag name="PRESERVEASPECTRATIO" val="False"/>
  <p:tag name="DEFAULTHEIGHT" val="23.5"/>
  <p:tag name="DEFAULTWIDTH" val="504"/>
  <p:tag name="DEFAULTONLEFT" val="234"/>
  <p:tag name="DEFAULTOFFLEFT" val="-524"/>
  <p:tag name="DEFAULTLEFT" val="234"/>
  <p:tag name="SLIDEELEMTYPE" val="2"/>
  <p:tag name="BULLETSTYLE" val="BulletStyle"/>
  <p:tag name="LEGALDAYONE" val="True"/>
  <p:tag name="PITCHBOOKPALETTE" val="3.5"/>
  <p:tag name="JAZZCOMPLIANT" val="True"/>
</p:tagLst>
</file>

<file path=ppt/tags/tag164.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PITCHBOOKPALETTE" val="3.5"/>
  <p:tag name="SLIDEELEMTYPE" val="3"/>
  <p:tag name="JAZZCOMPLIANT" val="True"/>
</p:tagLst>
</file>

<file path=ppt/tags/tag16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6.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LEGALDAYONE" val="True"/>
  <p:tag name="PITCHBOOKPALETTE" val="3.5"/>
  <p:tag name="DEFAULTLEFT" val="p88!5000"/>
  <p:tag name="DEFAULTTOP" val="p151!6250"/>
  <p:tag name="DEFAULTWIDTH" val="p60"/>
  <p:tag name="DEFAULTHEIGHT" val="p16!8750"/>
  <p:tag name="ISLOCKED" val="True"/>
  <p:tag name="JAZZCOMPLIANT" val="True"/>
</p:tagLst>
</file>

<file path=ppt/tags/tag167.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EFAULTLEFT" val="p96"/>
  <p:tag name="DEFAULTTOP" val="p157!3750"/>
  <p:tag name="DEFAULTWIDTH" val="p6"/>
  <p:tag name="DEFAULTHEIGHT" val="p5!8750"/>
  <p:tag name="ISLOCKED" val="True"/>
</p:tagLst>
</file>

<file path=ppt/tags/tag16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9.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PITCHBOOKPALETTE" val="3.5"/>
  <p:tag name="SLIDEELEMTYPE" val="3"/>
  <p:tag name="JAZZCOMPLIANT" val="True"/>
</p:tagLst>
</file>

<file path=ppt/tags/tag17.xml><?xml version="1.0" encoding="utf-8"?>
<p:tagLst xmlns:a="http://schemas.openxmlformats.org/drawingml/2006/main" xmlns:r="http://schemas.openxmlformats.org/officeDocument/2006/relationships" xmlns:p="http://schemas.openxmlformats.org/presentationml/2006/main">
  <p:tag name="JAZZ" val="Subtitle"/>
  <p:tag name="DEFAULTLEFT" val="p28!2500"/>
  <p:tag name="DEFAULTTOP" val="p177!8400"/>
  <p:tag name="DEFAULTWIDTH" val="p736!3125"/>
  <p:tag name="DEFAULTHEIGHT" val="p28!3465"/>
  <p:tag name="ISLOCKED" val="True"/>
  <p:tag name="SLIDEELEMTYPE" val="22"/>
  <p:tag name="JAZZCOMPLIANT" val="True"/>
</p:tagLst>
</file>

<file path=ppt/tags/tag170.xml><?xml version="1.0" encoding="utf-8"?>
<p:tagLst xmlns:a="http://schemas.openxmlformats.org/drawingml/2006/main" xmlns:r="http://schemas.openxmlformats.org/officeDocument/2006/relationships" xmlns:p="http://schemas.openxmlformats.org/presentationml/2006/main">
  <p:tag name="SLIDEELEMTYPE" val="3"/>
  <p:tag name="BULLETSTYLE" val="BulletStyle"/>
  <p:tag name="PRESERVEASPECTRATIO" val="PreserveAspectRatio"/>
  <p:tag name="DEFAULTHEIGHT" val="DefaultHeight"/>
  <p:tag name="DEFAULTWIDTH" val="DefaultWidth"/>
  <p:tag name="DEFAULTONLEFT" val="DefaultOnLeft"/>
  <p:tag name="DEFAULTOFFLEFT " val="DefaultOffLeft "/>
  <p:tag name="DEFAULTTOP" val="DefaultTop"/>
  <p:tag name="DEFAULTLEFT" val="DefaultLeft"/>
  <p:tag name="PITCHBOOKPALETTE" val="3.5"/>
  <p:tag name="LEGALDAYONE" val="True"/>
</p:tagLst>
</file>

<file path=ppt/tags/tag171.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3.1&quot; XMLVersion=&quot;C591227E-C126-49DE-B816-0EB840665770&quot; iXMLVersion=&quot;1&quot;&gt;&#10;  &lt;Main FileType=&quot;2&quot; FileUID=&quot;&quot; FileName=&quot;MA_Market_Trends_September_2019_v01.xlsx&quot; Path=&quot;\\Corp\ml\IBK_NYC\Mergers_Acquisitions\Mergers_Acquisitions\Mergers_Acquisitions_2018\Mergers_Acquisitions_2018\M-P\M&amp;amp;A Market Update\2019\09.2019&quot; Landmark=&quot;Chart 2 (4)&quot; LMFriendly=&quot;Chart 2 (4) (GDP and CorpBondA)&quot; SheetSlideName=&quot;_bdm.2807B9074B71452B9EDD856245468C1E.edm&quot; Address=&quot;GDP and CorpBondA!Chart 2 (4)&quot; AddrAdjusted=&quot;GDP and CorpBondA!Chart 2 (4)&quot; LastUpdate=&quot;2019.10.02:11.34.56&quot; FileDesc=&quot;MA_Market_Trends_September_2019_v01.xlsx&quot; Text=&quot;&quot; Value=&quot;&quot; Inst=&quot;0&quot; SBR=&quot;False&quot; SBC=&quot;False&quot; DestType=&quot;1&quot; HeaderRows=&quot;0&quot; TableRowIndex=&quot;0&quot; TableColIndex=&quot;0&quot; /&gt;&#10;&lt;/Data&gt;"/>
</p:tagLst>
</file>

<file path=ppt/tags/tag172.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3.1&quot; XMLVersion=&quot;C591227E-C126-49DE-B816-0EB840665770&quot; iXMLVersion=&quot;1&quot;&gt;&#10;  &lt;Main FileType=&quot;2&quot; FileUID=&quot;&quot; FileName=&quot;MA_Market_Trends_September_2019_v01.xlsx&quot; Path=&quot;\\Corp\ml\IBK_NYC\Mergers_Acquisitions\Mergers_Acquisitions\Mergers_Acquisitions_2018\Mergers_Acquisitions_2018\M-P\M&amp;amp;A Market Update\2019\09.2019&quot; Landmark=&quot;Chart 5&quot; LMFriendly=&quot;Chart 5 (S&amp;amp;P Cash Balance)&quot; SheetSlideName=&quot;_bdm.2DF3577475B743F8A5667BF620487D3D.edm&quot; Address=&quot;S&amp;amp;P Cash Balance!Chart 5&quot; AddrAdjusted=&quot;S&amp;amp;P Cash Balance!Chart 5&quot; LastUpdate=&quot;2019.10.02:11.36.25&quot; FileDesc=&quot;MA_Market_Trends_September_2019_v01.xlsx&quot; Text=&quot;&quot; Value=&quot;&quot; Inst=&quot;0&quot; SBR=&quot;False&quot; SBC=&quot;False&quot; DestType=&quot;1&quot; HeaderRows=&quot;0&quot; TableRowIndex=&quot;0&quot; TableColIndex=&quot;0&quot; /&gt;&#10;&lt;/Data&gt;"/>
</p:tagLst>
</file>

<file path=ppt/tags/tag17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MA_Market_Trends_September_2019_v01.xlsx&quot; Path=&quot;\\Corp\ml\IBK_NYC\Mergers_Acquisitions\Mergers_Acquisitions\Mergers_Acquisitions_2018\Mergers_Acquisitions_2018\M-P\M&amp;amp;A Market Update\2019\09.2019&quot; Landmark=&quot;_bdm.ed0932b8f8b7475e90bf47ca4b7ee344.edm&quot; LMFriendly=&quot;Auto-generated range name&quot; SheetSlideName=&quot;_bdm.5BE57D3CDC7E40C4BB2EEE0C6F183D73.edm&quot; Address=&quot;'DJIA &amp;amp; BBB Spread'!V19:AE42&quot; AddrAdjusted=&quot;'DJIA &amp;amp; BBB Spread'!V19&quot; LastUpdate=&quot;2019.10.02:09.48.28&quot; FileDesc=&quot;MA_Market_Trends_September_2019_v01.xlsx&quot; Text=&quot;&quot; Value=&quot;&quot; Inst=&quot;0&quot; SBR=&quot;False&quot; SBC=&quot;False&quot; DestType=&quot;1&quot; HeaderRows=&quot;0&quot; TableRowIndex=&quot;0&quot; TableColIndex=&quot;0&quot; /&gt;&#10;&lt;/Data&gt;"/>
  <p:tag name="STRETCHHEIGHT" val="False"/>
</p:tagLst>
</file>

<file path=ppt/tags/tag175.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TAGORIENTATION" val="Letter"/>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27"/>
</p:tagLst>
</file>

<file path=ppt/tags/tag176.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17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178.xml><?xml version="1.0" encoding="utf-8"?>
<p:tagLst xmlns:a="http://schemas.openxmlformats.org/drawingml/2006/main" xmlns:r="http://schemas.openxmlformats.org/officeDocument/2006/relationships" xmlns:p="http://schemas.openxmlformats.org/presentationml/2006/main">
  <p:tag name="SLIDEELEMTYPE" val="14"/>
</p:tagLst>
</file>

<file path=ppt/tags/tag179.xml><?xml version="1.0" encoding="utf-8"?>
<p:tagLst xmlns:a="http://schemas.openxmlformats.org/drawingml/2006/main" xmlns:r="http://schemas.openxmlformats.org/officeDocument/2006/relationships" xmlns:p="http://schemas.openxmlformats.org/presentationml/2006/main">
  <p:tag name="JAZZCOMPLIANT" val="True"/>
  <p:tag name="SLIDETYPE" val="6"/>
  <p:tag name="SLIDEPAGENUMBER" val="11"/>
</p:tagLst>
</file>

<file path=ppt/tags/tag18.xml><?xml version="1.0" encoding="utf-8"?>
<p:tagLst xmlns:a="http://schemas.openxmlformats.org/drawingml/2006/main" xmlns:r="http://schemas.openxmlformats.org/officeDocument/2006/relationships" xmlns:p="http://schemas.openxmlformats.org/presentationml/2006/main">
  <p:tag name="JAZZ" val="Title"/>
  <p:tag name="DEFAULTLEFT" val="p28!2500"/>
  <p:tag name="DEFAULTTOP" val="p108"/>
  <p:tag name="DEFAULTWIDTH" val="p736!3751"/>
  <p:tag name="DEFAULTHEIGHT" val="p56!6929"/>
  <p:tag name="ISLOCKED" val="True"/>
  <p:tag name="SLIDEELEMTYPE" val="21"/>
  <p:tag name="JAZZCOMPLIANT" val="True"/>
</p:tagLst>
</file>

<file path=ppt/tags/tag18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181.xml><?xml version="1.0" encoding="utf-8"?>
<p:tagLst xmlns:a="http://schemas.openxmlformats.org/drawingml/2006/main" xmlns:r="http://schemas.openxmlformats.org/officeDocument/2006/relationships" xmlns:p="http://schemas.openxmlformats.org/presentationml/2006/main">
  <p:tag name="DEFAULTHEIGH" val="36"/>
  <p:tag name="DEFAULTWIDTH" val="444"/>
  <p:tag name="DEFAULTTOP" val="294"/>
  <p:tag name="DEFAULTLEFT" val="228"/>
  <p:tag name="SLIDEELEMTYPE" val="41"/>
  <p:tag name="BULLETSTYLE" val="BulletStyle"/>
  <p:tag name="DEFAULTOFFLEFT" val="-464"/>
  <p:tag name="DEFAULTONLEFT" val="228"/>
  <p:tag name="DEFAULTHEIGHT" val="36"/>
  <p:tag name="PRESERVEASPECTRATIO" val="False"/>
  <p:tag name="JAZZCOMPLIANT" val="True"/>
</p:tagLst>
</file>

<file path=ppt/tags/tag18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RIGHTCOLBOTTOMMARGIN" val="p535"/>
  <p:tag name="LEFTCOLBOTTOMMARGIN" val="p535"/>
  <p:tag name="RIGHTCOLTOPMARGIN" val="p156"/>
  <p:tag name="LEFTCOLTOPMARGIN" val="p156"/>
  <p:tag name="ARRANGETOGRID" val="False"/>
  <p:tag name="TAGORIENTATION" val="Letter"/>
  <p:tag name="SLIDEPAGENUMBER" val="6"/>
</p:tagLst>
</file>

<file path=ppt/tags/tag183.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ISLOCKED" val="True"/>
  <p:tag name="DEFAULTHEIGHT" val="p4"/>
  <p:tag name="DEFAULTWIDTH" val="p792"/>
  <p:tag name="DEFAULTTOP" val="p612!999"/>
  <p:tag name="DEFAULTLEFT" val="p0"/>
</p:tagLst>
</file>

<file path=ppt/tags/tag184.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LEFT" val="234.125"/>
  <p:tag name="DEFAULTTOP" val="75"/>
  <p:tag name="DEFAULTWIDTH" val="504"/>
  <p:tag name="DEFAULTHEIGHT" val="23.5"/>
  <p:tag name="ISLOCKED" val="False"/>
</p:tagLst>
</file>

<file path=ppt/tags/tag185.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ISLOCKED" val="False"/>
  <p:tag name="DEFAULTHEIGHT" val="0"/>
  <p:tag name="DEFAULTWIDTH" val="0"/>
  <p:tag name="DEFAULTTOP" val="0"/>
  <p:tag name="DEFAULTLEFT" val="0"/>
</p:tagLst>
</file>

<file path=ppt/tags/tag186.xml><?xml version="1.0" encoding="utf-8"?>
<p:tagLst xmlns:a="http://schemas.openxmlformats.org/drawingml/2006/main" xmlns:r="http://schemas.openxmlformats.org/officeDocument/2006/relationships" xmlns:p="http://schemas.openxmlformats.org/presentationml/2006/main">
  <p:tag name="SLIDEELEMTYPE" val="14"/>
</p:tagLst>
</file>

<file path=ppt/tags/tag18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10.17 Macro Mkt Pg.v1.xlsx&quot; Path=&quot;\\corp\ds_dfs\Equities\Global Equity Capital Markets\ECM_ECM Originations\Team Growth\Tech Folder\- ECM -\- Standard Materials\- Market Update Slides\XLS&quot; Landmark=&quot;Chart 3 (1) (2) (1) (1) (1) (3) (5) (1) (2) (4) (5) (4) (3) (1) (1) (2)&quot; LMFriendly=&quot;Chart 3 (1) (2) (1) (1) (1) (3) (5) (1) (2) (4) (5) (4) (3) (1) (1) (2) (EPFROutput)&quot; SheetSlideName=&quot;_bdm.04fde24f26d343948f16e8562d6f9c26.edm&quot; Address=&quot;EPFROutput!Chart 3 (1) (2) (1) (1) (1) (3) (5) (1) (2) (4) (5) (4) (3) (1) (1) (2)&quot; AddrAdjusted=&quot;EPFROutput!Chart 3 (1) (2) (1) (1) (1) (3) (5) (1) (2) (4) (5) (4) (3) (1) (1) (2)&quot; LastUpdate=&quot;2019.10.20:13.15.52&quot; FileDesc=&quot;2019.10.17 Macro Mkt Pg.v1.xlsx&quot; Text=&quot;&quot; Value=&quot;&quot; Inst=&quot;0&quot; SBR=&quot;False&quot; SBC=&quot;False&quot; DestType=&quot;1&quot; HeaderRows=&quot;0&quot; TableRowIndex=&quot;0&quot; TableColIndex=&quot;0&quot; /&gt;&#10;&lt;/Data&gt;"/>
</p:tagLst>
</file>

<file path=ppt/tags/tag18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2019.10.04 Macro Mkt Pg.v1.xlsx&quot; Path=&quot;\\corp\ds_dfs\Equities\Global Equity Capital Markets\ECM_ECM Originations\Team Growth\Tech Folder\- ECM -\- Standard Materials\- Market Update Slides\XLS&quot; Landmark=&quot;_bdm.a7c1862f38774379b0b8eae0b32760b3.edm&quot; LMFriendly=&quot;Auto-generated range name&quot; SheetSlideName=&quot;_bdm.04fde24f26d343948f16e8562d6f9c26.edm&quot; Address=&quot;'EPFROutput'!R5:T9&quot; AddrAdjusted=&quot;'EPFROutput'!R5:S5&quot; LastUpdate=&quot;2019.10.20:12.41.59&quot; FileDesc=&quot;2019.10.04 Macro Mkt Pg.v1.xlsx&quot; Text=&quot;&quot; Value=&quot;&quot; Inst=&quot;0&quot; SBR=&quot;False&quot; SBC=&quot;False&quot; DestType=&quot;1&quot; HeaderRows=&quot;0&quot; TableRowIndex=&quot;0&quot; TableColIndex=&quot;0&quot; /&gt;&#10;&lt;/Data&gt;"/>
  <p:tag name="STRETCHHEIGHT" val="False"/>
</p:tagLst>
</file>

<file path=ppt/tags/tag189.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3"/>
  <p:tag name="CREATOR" val="lamk"/>
  <p:tag name="CREATIONDATE" val="Nov. 13, 01"/>
  <p:tag name="CREATION_REGION" val="New York"/>
  <p:tag name="CREATINGOS" val="Windows (32-bit) 4.00"/>
  <p:tag name="CREATINGVERSION" val="8.0b"/>
  <p:tag name="OFFICEBUILD" val="5507 "/>
  <p:tag name="PITCHBOOKBUILD" val="1.2 c"/>
  <p:tag name="SLIDENAME" val="Slide207"/>
  <p:tag name="GUID" val="FEFA4DB2-D85D-11D5-8AA9-00D0B7103C13"/>
  <p:tag name="NAME" val="Full Page, One Object, Chart"/>
  <p:tag name="GREYBORDERS" val="True"/>
  <p:tag name="TAGORIENTATION" val="Letter"/>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17"/>
</p:tagLst>
</file>

<file path=ppt/tags/tag19.xml><?xml version="1.0" encoding="utf-8"?>
<p:tagLst xmlns:a="http://schemas.openxmlformats.org/drawingml/2006/main" xmlns:r="http://schemas.openxmlformats.org/officeDocument/2006/relationships" xmlns:p="http://schemas.openxmlformats.org/presentationml/2006/main">
  <p:tag name="PITCHBOOKPALETTE" val="3.5"/>
  <p:tag name="SLIDEELEMTYPE" val="25"/>
  <p:tag name="JAZZCOMPLIANT" val="True"/>
</p:tagLst>
</file>

<file path=ppt/tags/tag190.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DEFAULTLEFT" val="p0"/>
  <p:tag name="DEFAULTTOP" val="p612!999"/>
  <p:tag name="DEFAULTWIDTH" val="p792"/>
  <p:tag name="DEFAULTHEIGHT" val="p4"/>
  <p:tag name="ISLOCKED" val="True"/>
  <p:tag name="JAZZCOMPLIANT" val="True"/>
</p:tagLst>
</file>

<file path=ppt/tags/tag19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2019.10.10 - Tech Database.v1.xlsx&quot; Path=&quot;\\corp\ds_dfs\Equities\Global Equity Capital Markets\ECM_ECM Originations\Team Growth\Tech Folder\- Tech Templates\Databases\Tech Deals Database&quot; Landmark=&quot;_bdm.4f99f46c219649a197d8e9898c10a53b.edm&quot; LMFriendly=&quot;Auto-generated range name&quot; SheetSlideName=&quot;&quot; Address=&quot;'MKT PAGE_vFB'!AQ5:AU13&quot; AddrAdjusted=&quot;'MKT PAGE_vFB'!AQ5:AR6&quot; LastUpdate=&quot;2019.10.11:17.22.52&quot; FileDesc=&quot;2019.10.10 - Tech Database.v1.xlsx&quot; Text=&quot;&quot; Value=&quot;&quot; Inst=&quot;0&quot; SBR=&quot;False&quot; SBC=&quot;False&quot; DestType=&quot;1&quot; HeaderRows=&quot;0&quot; TableRowIndex=&quot;0&quot; TableColIndex=&quot;0&quot; /&gt;&#10;&lt;/Data&gt;"/>
  <p:tag name="STRETCHHEIGHT" val="False"/>
</p:tagLst>
</file>

<file path=ppt/tags/tag19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09.26 - Tech Database.v2.xlsx&quot; Path=&quot;\\corp\ds_dfs\Equities\Global Equity Capital Markets\ECM_ECM Originations\Team Growth\Tech Folder\- Tech Templates\Tech Deals Database&quot; Landmark=&quot;Chart 45&quot; LMFriendly=&quot;Chart 45 (Market Pages Output)&quot; SheetSlideName=&quot;_bdm.014808706b114f4fab822628aa52a38e.edm&quot; Address=&quot;Market Pages Output!Chart 45&quot; AddrAdjusted=&quot;Market Pages Output!Chart 45&quot; LastUpdate=&quot;2019.09.29:22.02.06&quot; FileDesc=&quot;2019.09.26 - Tech Database.v2.xlsx&quot; Text=&quot;&quot; Value=&quot;&quot; Inst=&quot;0&quot; SBR=&quot;False&quot; SBC=&quot;False&quot; DestType=&quot;1&quot; HeaderRows=&quot;0&quot; TableRowIndex=&quot;0&quot; TableColIndex=&quot;0&quot; /&gt;&#10;&lt;/Data&gt;"/>
</p:tagLst>
</file>

<file path=ppt/tags/tag19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09.26 - Tech Database.v2.xlsx&quot; Path=&quot;\\corp\ds_dfs\Equities\Global Equity Capital Markets\ECM_ECM Originations\Team Growth\Tech Folder\- Tech Templates\Tech Deals Database&quot; Landmark=&quot;Chart 2 (1)&quot; LMFriendly=&quot;Chart 2 (1) (MKT PAGE_vFB)&quot; SheetSlideName=&quot;&quot; Address=&quot;MKT PAGE_vFB!Chart 2 (1)&quot; AddrAdjusted=&quot;MKT PAGE_vFB!Chart 2 (1)&quot; LastUpdate=&quot;2019.09.29:17.53.38&quot; FileDesc=&quot;2019.09.26 - Tech Database.v2.xlsx&quot; Text=&quot;&quot; Value=&quot;&quot; Inst=&quot;0&quot; SBR=&quot;False&quot; SBC=&quot;False&quot; DestType=&quot;1&quot; HeaderRows=&quot;0&quot; TableRowIndex=&quot;0&quot; TableColIndex=&quot;0&quot; /&gt;&#10;&lt;/Data&gt;"/>
</p:tagLst>
</file>

<file path=ppt/tags/tag194.xml><?xml version="1.0" encoding="utf-8"?>
<p:tagLst xmlns:a="http://schemas.openxmlformats.org/drawingml/2006/main" xmlns:r="http://schemas.openxmlformats.org/officeDocument/2006/relationships" xmlns:p="http://schemas.openxmlformats.org/presentationml/2006/main">
  <p:tag name="ISLOCKED" val="False"/>
</p:tagLst>
</file>

<file path=ppt/tags/tag19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07.05 - Tech Database.v1.xlsx&quot; Path=&quot;\\corp\ds_dfs\Equities\Global Equity Capital Markets\ECM_ECM Originations\Team Growth\Tech Folder\- Tech Templates\Tech Deals Database&quot; Landmark=&quot;Chart 117&quot; LMFriendly=&quot;Chart 117 (Market Pages Output)&quot; SheetSlideName=&quot;_bdm.014808706b114f4fab822628aa52a38e.edm&quot; Address=&quot;Market Pages Output!Chart 117&quot; AddrAdjusted=&quot;Market Pages Output!Chart 117&quot; LastUpdate=&quot;2019.07.09:09.09.12&quot; FileDesc=&quot;2019.07.05 - Tech Database.v1.xlsx&quot; Text=&quot;&quot; Value=&quot;&quot; Inst=&quot;0&quot; SBR=&quot;False&quot; SBC=&quot;False&quot; DestType=&quot;1&quot; HeaderRows=&quot;0&quot; TableRowIndex=&quot;0&quot; TableColIndex=&quot;0&quot; /&gt;&#10;&lt;/Data&gt;"/>
</p:tagLst>
</file>

<file path=ppt/tags/tag19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07.05 - Tech Database.v1.xlsx&quot; Path=&quot;\\corp\ds_dfs\Equities\Global Equity Capital Markets\ECM_ECM Originations\Team Growth\Tech Folder\- Tech Templates\Tech Deals Database&quot; Landmark=&quot;Chart 44&quot; LMFriendly=&quot;Chart 44 (Market Pages Output)&quot; SheetSlideName=&quot;_bdm.014808706b114f4fab822628aa52a38e.edm&quot; Address=&quot;Market Pages Output!Chart 44&quot; AddrAdjusted=&quot;Market Pages Output!Chart 44&quot; LastUpdate=&quot;2019.07.09:09.09.01&quot; FileDesc=&quot;2019.07.05 - Tech Database.v1.xlsx&quot; Text=&quot;&quot; Value=&quot;&quot; Inst=&quot;0&quot; SBR=&quot;False&quot; SBC=&quot;False&quot; DestType=&quot;1&quot; HeaderRows=&quot;0&quot; TableRowIndex=&quot;0&quot; TableColIndex=&quot;0&quot; /&gt;&#10;&lt;/Data&gt;"/>
</p:tagLst>
</file>

<file path=ppt/tags/tag19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07.05 - Tech Database.v1.xlsx&quot; Path=&quot;\\corp\ds_dfs\Equities\Global Equity Capital Markets\ECM_ECM Originations\Team Growth\Tech Folder\- Tech Templates\Tech Deals Database&quot; Landmark=&quot;Chart 43&quot; LMFriendly=&quot;Chart 43 (Market Pages Output)&quot; SheetSlideName=&quot;_bdm.014808706b114f4fab822628aa52a38e.edm&quot; Address=&quot;Market Pages Output!Chart 43&quot; AddrAdjusted=&quot;Market Pages Output!Chart 43&quot; LastUpdate=&quot;2019.07.09:09.08.49&quot; FileDesc=&quot;2019.07.05 - Tech Database.v1.xlsx&quot; Text=&quot;&quot; Value=&quot;&quot; Inst=&quot;0&quot; SBR=&quot;False&quot; SBC=&quot;False&quot; DestType=&quot;1&quot; HeaderRows=&quot;0&quot; TableRowIndex=&quot;0&quot; TableColIndex=&quot;0&quot; /&gt;&#10;&lt;/Data&gt;"/>
</p:tagLst>
</file>

<file path=ppt/tags/tag198.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199.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2.xml><?xml version="1.0" encoding="utf-8"?>
<p:tagLst xmlns:a="http://schemas.openxmlformats.org/drawingml/2006/main" xmlns:r="http://schemas.openxmlformats.org/officeDocument/2006/relationships" xmlns:p="http://schemas.openxmlformats.org/presentationml/2006/main">
  <p:tag name="SLIDEELEMTYPE" val="43"/>
  <p:tag name="PITCHBOOKPALETTE" val="3.5"/>
  <p:tag name="JAZZCOMPLIANT" val="True"/>
  <p:tag name="MASTERSLIDESHAPE" val="True"/>
</p:tagLst>
</file>

<file path=ppt/tags/tag20.xml><?xml version="1.0" encoding="utf-8"?>
<p:tagLst xmlns:a="http://schemas.openxmlformats.org/drawingml/2006/main" xmlns:r="http://schemas.openxmlformats.org/officeDocument/2006/relationships" xmlns:p="http://schemas.openxmlformats.org/presentationml/2006/main">
  <p:tag name="PITCHBOOKPALETTE" val="3.5"/>
  <p:tag name="SLIDEELEMTYPE" val="24"/>
  <p:tag name="JAZZCOMPLIANT" val="True"/>
</p:tagLst>
</file>

<file path=ppt/tags/tag200.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01.xml><?xml version="1.0" encoding="utf-8"?>
<p:tagLst xmlns:a="http://schemas.openxmlformats.org/drawingml/2006/main" xmlns:r="http://schemas.openxmlformats.org/officeDocument/2006/relationships" xmlns:p="http://schemas.openxmlformats.org/presentationml/2006/main">
  <p:tag name="DEFAULTWIDTH" val="p200!7138"/>
  <p:tag name="DEFAULTHEIGHT" val="p29!9836"/>
</p:tagLst>
</file>

<file path=ppt/tags/tag202.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DEFAULTHEIGHT" val="0"/>
  <p:tag name="DEFAULTWIDTH" val="0"/>
  <p:tag name="DEFAULTTOP" val="0"/>
  <p:tag name="DEFAULTLEFT" val="0"/>
  <p:tag name="ISLOCKED" val="False"/>
</p:tagLst>
</file>

<file path=ppt/tags/tag203.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15"/>
  <p:tag name="GUID" val="B9208F20-04B9-4802-8D8B-9FFED5F384C4"/>
  <p:tag name="NAME" val="Full Page, Six Objects"/>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ARRANGETOGRID" val="False"/>
  <p:tag name="TAGORIENTATION" val="Letter"/>
  <p:tag name="SLIDEPAGENUMBER" val="18"/>
</p:tagLst>
</file>

<file path=ppt/tags/tag204.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DEFAULTLEFT" val="p0"/>
  <p:tag name="DEFAULTTOP" val="p612!999"/>
  <p:tag name="DEFAULTWIDTH" val="p792"/>
  <p:tag name="DEFAULTHEIGHT" val="p4"/>
  <p:tag name="ISLOCKED" val="True"/>
</p:tagLst>
</file>

<file path=ppt/tags/tag205.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206.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07.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DEFAULTHEIGHT" val="0"/>
  <p:tag name="DEFAULTWIDTH" val="0"/>
  <p:tag name="DEFAULTTOP" val="0"/>
  <p:tag name="DEFAULTLEFT" val="0"/>
  <p:tag name="ISLOCKED" val="False"/>
</p:tagLst>
</file>

<file path=ppt/tags/tag20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20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2019.10.18 TMT IPO Valuation Database.v1.xlsx&quot; Path=&quot;\\corp\ds_dfs\Equities\Global Equity Capital Markets\ECM_ECM Originations\Team Growth\Tech Folder\- Tech Templates\Databases\IPO Valuation Database&quot; Landmark=&quot;_bdm.bfefef2ed1ac46df8270a2f0f2eb45af.edm&quot; LMFriendly=&quot;Auto-generated range name&quot; SheetSlideName=&quot;_bdm.f573ba058c5f4ab181234f99dbbd3e5f.edm&quot; Address=&quot;'2019 XL Table'!C7:W30&quot; AddrAdjusted=&quot;'2019 XL Table'!C7:C8&quot; LastUpdate=&quot;2019.10.21:13.13.51&quot; FileDesc=&quot;2019.10.18 TMT IPO Valuation Database.v1.xlsx&quot; Text=&quot;&quot; Value=&quot;&quot; Inst=&quot;0&quot; SBR=&quot;False&quot; SBC=&quot;False&quot; DestType=&quot;1&quot; HeaderRows=&quot;0&quot; TableRowIndex=&quot;0&quot; TableColIndex=&quot;0&quot; /&gt;&#10;&lt;/Data&gt;"/>
  <p:tag name="STRETCHHEIGHT" val="False"/>
</p:tagLst>
</file>

<file path=ppt/tags/tag21.xml><?xml version="1.0" encoding="utf-8"?>
<p:tagLst xmlns:a="http://schemas.openxmlformats.org/drawingml/2006/main" xmlns:r="http://schemas.openxmlformats.org/officeDocument/2006/relationships" xmlns:p="http://schemas.openxmlformats.org/presentationml/2006/main">
  <p:tag name="SLIDEELEMTYPE" val="124"/>
</p:tagLst>
</file>

<file path=ppt/tags/tag210.xml><?xml version="1.0" encoding="utf-8"?>
<p:tagLst xmlns:a="http://schemas.openxmlformats.org/drawingml/2006/main" xmlns:r="http://schemas.openxmlformats.org/officeDocument/2006/relationships" xmlns:p="http://schemas.openxmlformats.org/presentationml/2006/main">
  <p:tag name="DEFAULTWIDTH" val="p200!7138"/>
  <p:tag name="DEFAULTHEIGHT" val="p29!9836"/>
</p:tagLst>
</file>

<file path=ppt/tags/tag211.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56"/>
  <p:tag name="RIGHTCOLTOPMARGIN" val="p156"/>
  <p:tag name="LEFTCOLBOTTOMMARGIN" val="p535"/>
  <p:tag name="RIGHTCOLBOTTOMMARGIN" val="p535"/>
  <p:tag name="TAGORIENTATION" val="Letter"/>
  <p:tag name="SLIDEPAGENUMBER" val="19"/>
</p:tagLst>
</file>

<file path=ppt/tags/tag212.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ISLOCKED" val="True"/>
  <p:tag name="DEFAULTHEIGHT" val="p4"/>
  <p:tag name="DEFAULTWIDTH" val="p792"/>
  <p:tag name="DEFAULTTOP" val="p612!9990"/>
  <p:tag name="DEFAULTLEFT" val="p0"/>
</p:tagLst>
</file>

<file path=ppt/tags/tag213.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DEFAULTHEIGHT" val="23.5"/>
  <p:tag name="DEFAULTWIDTH" val="504"/>
  <p:tag name="DEFAULTTOP" val="97"/>
  <p:tag name="DEFAULTLEFT" val="234"/>
  <p:tag name="ISLOCKED" val="False"/>
</p:tagLst>
</file>

<file path=ppt/tags/tag214.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15.xml><?xml version="1.0" encoding="utf-8"?>
<p:tagLst xmlns:a="http://schemas.openxmlformats.org/drawingml/2006/main" xmlns:r="http://schemas.openxmlformats.org/officeDocument/2006/relationships" xmlns:p="http://schemas.openxmlformats.org/presentationml/2006/main">
  <p:tag name="SLIDEELEMTYPE" val="14"/>
</p:tagLst>
</file>

<file path=ppt/tags/tag216.xml><?xml version="1.0" encoding="utf-8"?>
<p:tagLst xmlns:a="http://schemas.openxmlformats.org/drawingml/2006/main" xmlns:r="http://schemas.openxmlformats.org/officeDocument/2006/relationships" xmlns:p="http://schemas.openxmlformats.org/presentationml/2006/main">
  <p:tag name="ISLOCKED" val="False"/>
</p:tagLst>
</file>

<file path=ppt/tags/tag217.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3"/>
  <p:tag name="CREATOR" val="lamk"/>
  <p:tag name="CREATIONDATE" val="Nov. 13, 01"/>
  <p:tag name="CREATION_REGION" val="New York"/>
  <p:tag name="CREATINGOS" val="Windows (32-bit) 4.00"/>
  <p:tag name="CREATINGVERSION" val="8.0b"/>
  <p:tag name="OFFICEBUILD" val="5507 "/>
  <p:tag name="PITCHBOOKBUILD" val="1.2 c"/>
  <p:tag name="SLIDENAME" val="Slide207"/>
  <p:tag name="GUID" val="FEFA4DB2-D85D-11D5-8AA9-00D0B7103C13"/>
  <p:tag name="NAME" val="Full Page, One Object, Chart"/>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TAGORIENTATION" val="Letter"/>
  <p:tag name="ARRANGETOGRID" val="False"/>
  <p:tag name="LEFTCOLTOPMARGIN" val="p126"/>
  <p:tag name="RIGHTCOLTOPMARGIN" val="p126"/>
  <p:tag name="LEFTCOLBOTTOMMARGIN" val="p535"/>
  <p:tag name="RIGHTCOLBOTTOMMARGIN" val="p535"/>
  <p:tag name="SLIDEPAGENUMBER" val="14"/>
</p:tagLst>
</file>

<file path=ppt/tags/tag218.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ISLOCKED" val="Fals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STDSLIDETYPE" val="Quadrants - w/ Titles"/>
  <p:tag name="SLIDELAYOUT" val="341"/>
  <p:tag name="LAYOUTTEMPLATE" val="BAS_LS"/>
  <p:tag name="JAZZCOMPLIANT" val="True"/>
  <p:tag name="SLIDEPAGENUMBER"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dcgRimrYSMqC3h1ZNhP2OQ"/>
</p:tagLst>
</file>

<file path=ppt/tags/tag221.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ISLOCKED" val="False"/>
</p:tagLst>
</file>

<file path=ppt/tags/tag222.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ISLOCKED" val="False"/>
</p:tagLst>
</file>

<file path=ppt/tags/tag223.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DMTEXTLINKS" val="&lt;Data vendor=&quot;FactSet&quot; application=&quot;PresLink&quot; version=&quot;2013.1&quot; XMLVersion=&quot;C591227E-C126-49DE-B816-0EB840665770&quot; iXMLVersion=&quot;1&quot;&gt;&#10;  &lt;SrcLMs&gt;&#10;    &lt;Main FileType=&quot;1&quot; FileUID=&quot;&quot; FileName=&quot;1. Consolidated Dealogic Summary.xlsx&quot; Path=&quot;\\crpplofp00n1\mna\Standard Pages\M&amp;amp;A Landscape\2019\2019 XLS&quot; Landmark=&quot;_bdm.bf0339e56eca4f46b47140adea6d0593.edm&quot; LMFriendly=&quot;Auto-generated range name&quot; SheetSlideName=&quot;_bdm.6007F8C8D4AB41188C759EC80776110D.edm&quot; Address=&quot;'Table Output'!D25&quot; AddrAdjusted=&quot;'Table Output'!D25&quot; LastUpdate=&quot;2019.09.27:18.50.19&quot; FileDesc=&quot;1. Consolidated Dealogic Summary.xlsx&quot; Text=&quot;9/30/2019&quot; Value=&quot;9/30/2019&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1. Consolidated Dealogic Summary.xlsx&quot; Path=&quot;&quot; Landmark=&quot;_bdm.bf0339e56eca4f46b47140adea6d0593.edm&quot; LMFriendly=&quot;Auto-generated range name&quot; SheetSlideName=&quot;_bdm.6007F8C8D4AB41188C759EC80776110D.edm&quot; Address=&quot;'Table Output'!D25&quot; AddrAdjusted=&quot;'Table Output'!D25&quot; LastUpdate=&quot;2019.09.27:18.50.19&quot; FileDesc=&quot;1. Consolidated Dealogic Summary.xlsx&quot; Text=&quot;9/30/2019&quot; Value=&quot;9/30/2019&quot; Inst=&quot;1&quot; SBR=&quot;False&quot; SBC=&quot;False&quot; DestType=&quot;&quot; HeaderRows=&quot;0&quot; /&gt;&#10;  &lt;/SrcLMs&gt;&#10;&lt;/Data&gt;"/>
</p:tagLst>
</file>

<file path=ppt/tags/tag224.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ISLOCKED" val="False"/>
</p:tagLst>
</file>

<file path=ppt/tags/tag22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1. Consolidated Dealogic Summary.xlsx&quot; Path=&quot;\\crpplofp00n1\mna\Standard Pages\M&amp;amp;A Landscape\2019\2019 XLS&quot; Landmark=&quot;Chart 2&quot; LMFriendly=&quot;Chart 2 (Graph Global MnA)&quot; SheetSlideName=&quot;_bdm.f4a1b748855f4d60b8ca932a7fd29cad.edm&quot; Address=&quot;Graph Global MnA!Chart 2&quot; AddrAdjusted=&quot;Graph Global MnA!Chart 2&quot; LastUpdate=&quot;2019.09.27:18.37.38&quot; FileDesc=&quot;1. Consolidated Dealogic Summary.xlsx&quot; Text=&quot;&quot; Value=&quot;&quot; Inst=&quot;0&quot; SBR=&quot;False&quot; SBC=&quot;False&quot; DestType=&quot;1&quot; HeaderRows=&quot;0&quot; /&gt;&#10;&lt;/Data&gt;"/>
</p:tagLst>
</file>

<file path=ppt/tags/tag226.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WASLOCKED" val="False"/>
  <p:tag name="DEFAULTLEFT" val="p392!1250"/>
  <p:tag name="DEFAULTTOP" val="p152"/>
  <p:tag name="DEFAULTWIDTH" val="p72"/>
  <p:tag name="DEFAULTHEIGHT" val="p26!5000"/>
  <p:tag name="ISLOCKED" val="True"/>
</p:tagLst>
</file>

<file path=ppt/tags/tag227.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WASLOCKED" val="False"/>
  <p:tag name="DEFAULTLEFT" val="p687"/>
  <p:tag name="DEFAULTTOP" val="p160!7500"/>
  <p:tag name="DEFAULTWIDTH" val="p72"/>
  <p:tag name="DEFAULTHEIGHT" val="p17"/>
  <p:tag name="ISLOCKED" val="True"/>
</p:tagLst>
</file>

<file path=ppt/tags/tag22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229.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WASLOCKED" val="False"/>
  <p:tag name="DEFAULTLEFT" val="p420!1250"/>
  <p:tag name="DEFAULTTOP" val="p315!3750"/>
  <p:tag name="DEFAULTWIDTH" val="p311!6250"/>
  <p:tag name="DEFAULTHEIGHT" val="p13"/>
  <p:tag name="ISLOCKED" val="True"/>
</p:tagLst>
</file>

<file path=ppt/tags/tag2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230.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1. Consolidated Dealogic Summary.xlsx&quot; Path=&quot;\\crpplofp00n1\mna\Standard Pages\M&amp;amp;A Landscape\2019\2019 XLS&quot; Landmark=&quot;_bdm.70e69663d4df41e7a656aed4a55c88a5.edm&quot; LMFriendly=&quot;Auto-generated range name&quot; SheetSlideName=&quot;_bdm.f4a1b748855f4d60b8ca932a7fd29cad.edm&quot; Address=&quot;'Graph Global MnA'!J15&quot; AddrAdjusted=&quot;'Graph Global MnA'!J15&quot; LastUpdate=&quot;2019.09.27:18.38.00&quot; FileDesc=&quot;1. Consolidated Dealogic Summary.xlsx&quot; Text=&quot;29%&quot; Value=&quot;0.29440164211135&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1. Consolidated Dealogic Summary.xlsx&quot; Path=&quot;&quot; Landmark=&quot;_bdm.70e69663d4df41e7a656aed4a55c88a5.edm&quot; LMFriendly=&quot;Auto-generated range name&quot; SheetSlideName=&quot;_bdm.f4a1b748855f4d60b8ca932a7fd29cad.edm&quot; Address=&quot;'Graph Global MnA'!J15&quot; AddrAdjusted=&quot;'Graph Global MnA'!J15&quot; LastUpdate=&quot;2019.09.27:18.38.00&quot; FileDesc=&quot;1. Consolidated Dealogic Summary.xlsx&quot; Text=&quot;29%&quot; Value=&quot;0.29440164211135&quot; Inst=&quot;1&quot; SBR=&quot;False&quot; SBC=&quot;False&quot; DestType=&quot;&quot; HeaderRows=&quot;0&quot; /&gt;&#10;  &lt;/SrcLMs&gt;&#10;&lt;/Data&gt;"/>
</p:tagLst>
</file>

<file path=ppt/tags/tag231.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2.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3.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4.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5.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6.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7.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8.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39.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2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Line 4"/>
  <p:tag name="FORMATSFILENAME" val="Standard Slides.pot"/>
  <p:tag name="POSITIONSHAPE" val="Line 4"/>
  <p:tag name="SIZESHAPE" val="Line 4"/>
  <p:tag name="FORMATSSLIDEID" val="341"/>
  <p:tag name="POSITIONSLIDEID" val="341"/>
  <p:tag name="SIZESLIDEID" val="341"/>
  <p:tag name="INORIGINALLAYOUTID" val="341"/>
  <p:tag name="LEGALDAYONE" val="True"/>
  <p:tag name="PITCHBOOKPALETTE" val="3.5"/>
</p:tagLst>
</file>

<file path=ppt/tags/tag240.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12"/>
  <p:tag name="GUID" val="FEFA4DCF-D85D-11D5-8AA9-00D0B7103C13"/>
  <p:tag name="NAME" val="Full Page, Three Objects with Vertical Split"/>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ARRANGETOGRID" val="False"/>
  <p:tag name="TAGORIENTATION" val="Letter"/>
  <p:tag name="SLIDEPAGENUMBER" val="26"/>
</p:tagLst>
</file>

<file path=ppt/tags/tag241.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ISLOCKED" val="True"/>
  <p:tag name="DEFAULTHEIGHT" val="p4"/>
  <p:tag name="DEFAULTWIDTH" val="p792"/>
  <p:tag name="DEFAULTTOP" val="p612!999"/>
  <p:tag name="DEFAULTLEFT" val="p0"/>
</p:tagLst>
</file>

<file path=ppt/tags/tag242.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DEFAULTLEFT" val="744.625"/>
  <p:tag name="DEFAULTTOP" val="578.5"/>
  <p:tag name="DEFAULTWIDTH" val="20"/>
  <p:tag name="DEFAULTHEIGHT" val="19.25"/>
  <p:tag name="ISLOCKED" val="False"/>
</p:tagLst>
</file>

<file path=ppt/tags/tag243.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LEFT" val="234.125"/>
  <p:tag name="DEFAULTTOP" val="75"/>
  <p:tag name="DEFAULTWIDTH" val="504"/>
  <p:tag name="DEFAULTHEIGHT" val="23.5"/>
  <p:tag name="ISLOCKED" val="False"/>
</p:tagLst>
</file>

<file path=ppt/tags/tag244.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245.xml><?xml version="1.0" encoding="utf-8"?>
<p:tagLst xmlns:a="http://schemas.openxmlformats.org/drawingml/2006/main" xmlns:r="http://schemas.openxmlformats.org/officeDocument/2006/relationships" xmlns:p="http://schemas.openxmlformats.org/presentationml/2006/main">
  <p:tag name="ISLOCKED" val="False"/>
</p:tagLst>
</file>

<file path=ppt/tags/tag246.xml><?xml version="1.0" encoding="utf-8"?>
<p:tagLst xmlns:a="http://schemas.openxmlformats.org/drawingml/2006/main" xmlns:r="http://schemas.openxmlformats.org/officeDocument/2006/relationships" xmlns:p="http://schemas.openxmlformats.org/presentationml/2006/main">
  <p:tag name="ISLOCKED" val="False"/>
</p:tagLst>
</file>

<file path=ppt/tags/tag247.xml><?xml version="1.0" encoding="utf-8"?>
<p:tagLst xmlns:a="http://schemas.openxmlformats.org/drawingml/2006/main" xmlns:r="http://schemas.openxmlformats.org/officeDocument/2006/relationships" xmlns:p="http://schemas.openxmlformats.org/presentationml/2006/main">
  <p:tag name="ISLOCKED" val="False"/>
</p:tagLst>
</file>

<file path=ppt/tags/tag248.xml><?xml version="1.0" encoding="utf-8"?>
<p:tagLst xmlns:a="http://schemas.openxmlformats.org/drawingml/2006/main" xmlns:r="http://schemas.openxmlformats.org/officeDocument/2006/relationships" xmlns:p="http://schemas.openxmlformats.org/presentationml/2006/main">
  <p:tag name="ISLOCKED" val="False"/>
</p:tagLst>
</file>

<file path=ppt/tags/tag249.xml><?xml version="1.0" encoding="utf-8"?>
<p:tagLst xmlns:a="http://schemas.openxmlformats.org/drawingml/2006/main" xmlns:r="http://schemas.openxmlformats.org/officeDocument/2006/relationships" xmlns:p="http://schemas.openxmlformats.org/presentationml/2006/main">
  <p:tag name="ISLOCKED" val="False"/>
</p:tagLst>
</file>

<file path=ppt/tags/tag25.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ISLOCKED" val="True"/>
  <p:tag name="DEFAULTHEIGHT" val="p229!149"/>
  <p:tag name="DEFAULTWIDTH" val="p342"/>
  <p:tag name="DEFAULTTOP" val="p161!6248"/>
  <p:tag name="DEFAULTLEFT" val="p36"/>
</p:tagLst>
</file>

<file path=ppt/tags/tag250.xml><?xml version="1.0" encoding="utf-8"?>
<p:tagLst xmlns:a="http://schemas.openxmlformats.org/drawingml/2006/main" xmlns:r="http://schemas.openxmlformats.org/officeDocument/2006/relationships" xmlns:p="http://schemas.openxmlformats.org/presentationml/2006/main">
  <p:tag name="ISLOCKED" val="False"/>
</p:tagLst>
</file>

<file path=ppt/tags/tag251.xml><?xml version="1.0" encoding="utf-8"?>
<p:tagLst xmlns:a="http://schemas.openxmlformats.org/drawingml/2006/main" xmlns:r="http://schemas.openxmlformats.org/officeDocument/2006/relationships" xmlns:p="http://schemas.openxmlformats.org/presentationml/2006/main">
  <p:tag name="ISLOCKED" val="False"/>
</p:tagLst>
</file>

<file path=ppt/tags/tag252.xml><?xml version="1.0" encoding="utf-8"?>
<p:tagLst xmlns:a="http://schemas.openxmlformats.org/drawingml/2006/main" xmlns:r="http://schemas.openxmlformats.org/officeDocument/2006/relationships" xmlns:p="http://schemas.openxmlformats.org/presentationml/2006/main">
  <p:tag name="ISLOCKED" val="False"/>
</p:tagLst>
</file>

<file path=ppt/tags/tag253.xml><?xml version="1.0" encoding="utf-8"?>
<p:tagLst xmlns:a="http://schemas.openxmlformats.org/drawingml/2006/main" xmlns:r="http://schemas.openxmlformats.org/officeDocument/2006/relationships" xmlns:p="http://schemas.openxmlformats.org/presentationml/2006/main">
  <p:tag name="ISLOCKED" val="False"/>
</p:tagLst>
</file>

<file path=ppt/tags/tag254.xml><?xml version="1.0" encoding="utf-8"?>
<p:tagLst xmlns:a="http://schemas.openxmlformats.org/drawingml/2006/main" xmlns:r="http://schemas.openxmlformats.org/officeDocument/2006/relationships" xmlns:p="http://schemas.openxmlformats.org/presentationml/2006/main">
  <p:tag name="ISLOCKED" val="False"/>
</p:tagLst>
</file>

<file path=ppt/tags/tag255.xml><?xml version="1.0" encoding="utf-8"?>
<p:tagLst xmlns:a="http://schemas.openxmlformats.org/drawingml/2006/main" xmlns:r="http://schemas.openxmlformats.org/officeDocument/2006/relationships" xmlns:p="http://schemas.openxmlformats.org/presentationml/2006/main">
  <p:tag name="ISLOCKED" val="False"/>
</p:tagLst>
</file>

<file path=ppt/tags/tag256.xml><?xml version="1.0" encoding="utf-8"?>
<p:tagLst xmlns:a="http://schemas.openxmlformats.org/drawingml/2006/main" xmlns:r="http://schemas.openxmlformats.org/officeDocument/2006/relationships" xmlns:p="http://schemas.openxmlformats.org/presentationml/2006/main">
  <p:tag name="ISLOCKED" val="False"/>
</p:tagLst>
</file>

<file path=ppt/tags/tag257.xml><?xml version="1.0" encoding="utf-8"?>
<p:tagLst xmlns:a="http://schemas.openxmlformats.org/drawingml/2006/main" xmlns:r="http://schemas.openxmlformats.org/officeDocument/2006/relationships" xmlns:p="http://schemas.openxmlformats.org/presentationml/2006/main">
  <p:tag name="ISLOCKED" val="False"/>
</p:tagLst>
</file>

<file path=ppt/tags/tag258.xml><?xml version="1.0" encoding="utf-8"?>
<p:tagLst xmlns:a="http://schemas.openxmlformats.org/drawingml/2006/main" xmlns:r="http://schemas.openxmlformats.org/officeDocument/2006/relationships" xmlns:p="http://schemas.openxmlformats.org/presentationml/2006/main">
  <p:tag name="ISLOCKED" val="False"/>
</p:tagLst>
</file>

<file path=ppt/tags/tag259.xml><?xml version="1.0" encoding="utf-8"?>
<p:tagLst xmlns:a="http://schemas.openxmlformats.org/drawingml/2006/main" xmlns:r="http://schemas.openxmlformats.org/officeDocument/2006/relationships" xmlns:p="http://schemas.openxmlformats.org/presentationml/2006/main">
  <p:tag name="ISLOCKED" val="False"/>
</p:tagLst>
</file>

<file path=ppt/tags/tag26.xml><?xml version="1.0" encoding="utf-8"?>
<p:tagLst xmlns:a="http://schemas.openxmlformats.org/drawingml/2006/main" xmlns:r="http://schemas.openxmlformats.org/officeDocument/2006/relationships" xmlns:p="http://schemas.openxmlformats.org/presentationml/2006/main">
  <p:tag name="SLIDEELEMTYPE" val="14"/>
</p:tagLst>
</file>

<file path=ppt/tags/tag260.xml><?xml version="1.0" encoding="utf-8"?>
<p:tagLst xmlns:a="http://schemas.openxmlformats.org/drawingml/2006/main" xmlns:r="http://schemas.openxmlformats.org/officeDocument/2006/relationships" xmlns:p="http://schemas.openxmlformats.org/presentationml/2006/main">
  <p:tag name="INLINETEXTSHAPEGUID" val="6ed40f6b-923b-474f-b282-74ec8eab9be6"/>
</p:tagLst>
</file>

<file path=ppt/tags/tag261.xml><?xml version="1.0" encoding="utf-8"?>
<p:tagLst xmlns:a="http://schemas.openxmlformats.org/drawingml/2006/main" xmlns:r="http://schemas.openxmlformats.org/officeDocument/2006/relationships" xmlns:p="http://schemas.openxmlformats.org/presentationml/2006/main">
  <p:tag name="ISLOCKED" val="False"/>
</p:tagLst>
</file>

<file path=ppt/tags/tag262.xml><?xml version="1.0" encoding="utf-8"?>
<p:tagLst xmlns:a="http://schemas.openxmlformats.org/drawingml/2006/main" xmlns:r="http://schemas.openxmlformats.org/officeDocument/2006/relationships" xmlns:p="http://schemas.openxmlformats.org/presentationml/2006/main">
  <p:tag name="ISLOCKED" val="False"/>
</p:tagLst>
</file>

<file path=ppt/tags/tag263.xml><?xml version="1.0" encoding="utf-8"?>
<p:tagLst xmlns:a="http://schemas.openxmlformats.org/drawingml/2006/main" xmlns:r="http://schemas.openxmlformats.org/officeDocument/2006/relationships" xmlns:p="http://schemas.openxmlformats.org/presentationml/2006/main">
  <p:tag name="ISLOCKED" val="False"/>
  <p:tag name="DEFAULTWIDTH" val="p62!5876"/>
  <p:tag name="DEFAULTHEIGHT" val="p12!9836"/>
</p:tagLst>
</file>

<file path=ppt/tags/tag264.xml><?xml version="1.0" encoding="utf-8"?>
<p:tagLst xmlns:a="http://schemas.openxmlformats.org/drawingml/2006/main" xmlns:r="http://schemas.openxmlformats.org/officeDocument/2006/relationships" xmlns:p="http://schemas.openxmlformats.org/presentationml/2006/main">
  <p:tag name="ISLOCKED" val="False"/>
</p:tagLst>
</file>

<file path=ppt/tags/tag265.xml><?xml version="1.0" encoding="utf-8"?>
<p:tagLst xmlns:a="http://schemas.openxmlformats.org/drawingml/2006/main" xmlns:r="http://schemas.openxmlformats.org/officeDocument/2006/relationships" xmlns:p="http://schemas.openxmlformats.org/presentationml/2006/main">
  <p:tag name="ISLOCKED" val="False"/>
</p:tagLst>
</file>

<file path=ppt/tags/tag266.xml><?xml version="1.0" encoding="utf-8"?>
<p:tagLst xmlns:a="http://schemas.openxmlformats.org/drawingml/2006/main" xmlns:r="http://schemas.openxmlformats.org/officeDocument/2006/relationships" xmlns:p="http://schemas.openxmlformats.org/presentationml/2006/main">
  <p:tag name="ISLOCKED" val="False"/>
</p:tagLst>
</file>

<file path=ppt/tags/tag267.xml><?xml version="1.0" encoding="utf-8"?>
<p:tagLst xmlns:a="http://schemas.openxmlformats.org/drawingml/2006/main" xmlns:r="http://schemas.openxmlformats.org/officeDocument/2006/relationships" xmlns:p="http://schemas.openxmlformats.org/presentationml/2006/main">
  <p:tag name="INLINETEXTSHAPEGUID" val="6ed40f6b-923b-474f-b282-74ec8eab9be6"/>
</p:tagLst>
</file>

<file path=ppt/tags/tag268.xml><?xml version="1.0" encoding="utf-8"?>
<p:tagLst xmlns:a="http://schemas.openxmlformats.org/drawingml/2006/main" xmlns:r="http://schemas.openxmlformats.org/officeDocument/2006/relationships" xmlns:p="http://schemas.openxmlformats.org/presentationml/2006/main">
  <p:tag name="ISLOCKED" val="False"/>
</p:tagLst>
</file>

<file path=ppt/tags/tag269.xml><?xml version="1.0" encoding="utf-8"?>
<p:tagLst xmlns:a="http://schemas.openxmlformats.org/drawingml/2006/main" xmlns:r="http://schemas.openxmlformats.org/officeDocument/2006/relationships" xmlns:p="http://schemas.openxmlformats.org/presentationml/2006/main">
  <p:tag name="ISLOCKED" val="False"/>
</p:tagLst>
</file>

<file path=ppt/tags/tag27.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Lst>
</file>

<file path=ppt/tags/tag270.xml><?xml version="1.0" encoding="utf-8"?>
<p:tagLst xmlns:a="http://schemas.openxmlformats.org/drawingml/2006/main" xmlns:r="http://schemas.openxmlformats.org/officeDocument/2006/relationships" xmlns:p="http://schemas.openxmlformats.org/presentationml/2006/main">
  <p:tag name="ISLOCKED" val="False"/>
</p:tagLst>
</file>

<file path=ppt/tags/tag271.xml><?xml version="1.0" encoding="utf-8"?>
<p:tagLst xmlns:a="http://schemas.openxmlformats.org/drawingml/2006/main" xmlns:r="http://schemas.openxmlformats.org/officeDocument/2006/relationships" xmlns:p="http://schemas.openxmlformats.org/presentationml/2006/main">
  <p:tag name="ISLOCKED" val="False"/>
</p:tagLst>
</file>

<file path=ppt/tags/tag272.xml><?xml version="1.0" encoding="utf-8"?>
<p:tagLst xmlns:a="http://schemas.openxmlformats.org/drawingml/2006/main" xmlns:r="http://schemas.openxmlformats.org/officeDocument/2006/relationships" xmlns:p="http://schemas.openxmlformats.org/presentationml/2006/main">
  <p:tag name="ISLOCKED" val="False"/>
</p:tagLst>
</file>

<file path=ppt/tags/tag273.xml><?xml version="1.0" encoding="utf-8"?>
<p:tagLst xmlns:a="http://schemas.openxmlformats.org/drawingml/2006/main" xmlns:r="http://schemas.openxmlformats.org/officeDocument/2006/relationships" xmlns:p="http://schemas.openxmlformats.org/presentationml/2006/main">
  <p:tag name="ISLOCKED" val="False"/>
</p:tagLst>
</file>

<file path=ppt/tags/tag274.xml><?xml version="1.0" encoding="utf-8"?>
<p:tagLst xmlns:a="http://schemas.openxmlformats.org/drawingml/2006/main" xmlns:r="http://schemas.openxmlformats.org/officeDocument/2006/relationships" xmlns:p="http://schemas.openxmlformats.org/presentationml/2006/main">
  <p:tag name="ISLOCKED" val="False"/>
</p:tagLst>
</file>

<file path=ppt/tags/tag275.xml><?xml version="1.0" encoding="utf-8"?>
<p:tagLst xmlns:a="http://schemas.openxmlformats.org/drawingml/2006/main" xmlns:r="http://schemas.openxmlformats.org/officeDocument/2006/relationships" xmlns:p="http://schemas.openxmlformats.org/presentationml/2006/main">
  <p:tag name="ISLOCKED" val="False"/>
</p:tagLst>
</file>

<file path=ppt/tags/tag276.xml><?xml version="1.0" encoding="utf-8"?>
<p:tagLst xmlns:a="http://schemas.openxmlformats.org/drawingml/2006/main" xmlns:r="http://schemas.openxmlformats.org/officeDocument/2006/relationships" xmlns:p="http://schemas.openxmlformats.org/presentationml/2006/main">
  <p:tag name="ISLOCKED" val="False"/>
</p:tagLst>
</file>

<file path=ppt/tags/tag277.xml><?xml version="1.0" encoding="utf-8"?>
<p:tagLst xmlns:a="http://schemas.openxmlformats.org/drawingml/2006/main" xmlns:r="http://schemas.openxmlformats.org/officeDocument/2006/relationships" xmlns:p="http://schemas.openxmlformats.org/presentationml/2006/main">
  <p:tag name="ISLOCKED" val="False"/>
</p:tagLst>
</file>

<file path=ppt/tags/tag278.xml><?xml version="1.0" encoding="utf-8"?>
<p:tagLst xmlns:a="http://schemas.openxmlformats.org/drawingml/2006/main" xmlns:r="http://schemas.openxmlformats.org/officeDocument/2006/relationships" xmlns:p="http://schemas.openxmlformats.org/presentationml/2006/main">
  <p:tag name="ISLOCKED" val="False"/>
</p:tagLst>
</file>

<file path=ppt/tags/tag279.xml><?xml version="1.0" encoding="utf-8"?>
<p:tagLst xmlns:a="http://schemas.openxmlformats.org/drawingml/2006/main" xmlns:r="http://schemas.openxmlformats.org/officeDocument/2006/relationships" xmlns:p="http://schemas.openxmlformats.org/presentationml/2006/main">
  <p:tag name="ISLOCKED" val="False"/>
</p:tagLst>
</file>

<file path=ppt/tags/tag28.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15"/>
  <p:tag name="GUID" val="FEFA4DDE-D85D-11D5-8AA9-00D0B7103C13"/>
  <p:tag name="NAME" val="Full Page, Two Objects with Vertical Split, Chart"/>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TAGORIENTATION" val="Letter"/>
  <p:tag name="ARRANGETOGRID" val="False"/>
  <p:tag name="SLIDEPAGENUMBER" val="2"/>
</p:tagLst>
</file>

<file path=ppt/tags/tag280.xml><?xml version="1.0" encoding="utf-8"?>
<p:tagLst xmlns:a="http://schemas.openxmlformats.org/drawingml/2006/main" xmlns:r="http://schemas.openxmlformats.org/officeDocument/2006/relationships" xmlns:p="http://schemas.openxmlformats.org/presentationml/2006/main">
  <p:tag name="ISLOCKED" val="False"/>
</p:tagLst>
</file>

<file path=ppt/tags/tag281.xml><?xml version="1.0" encoding="utf-8"?>
<p:tagLst xmlns:a="http://schemas.openxmlformats.org/drawingml/2006/main" xmlns:r="http://schemas.openxmlformats.org/officeDocument/2006/relationships" xmlns:p="http://schemas.openxmlformats.org/presentationml/2006/main">
  <p:tag name="ISLOCKED" val="False"/>
</p:tagLst>
</file>

<file path=ppt/tags/tag282.xml><?xml version="1.0" encoding="utf-8"?>
<p:tagLst xmlns:a="http://schemas.openxmlformats.org/drawingml/2006/main" xmlns:r="http://schemas.openxmlformats.org/officeDocument/2006/relationships" xmlns:p="http://schemas.openxmlformats.org/presentationml/2006/main">
  <p:tag name="ISLOCKED" val="False"/>
</p:tagLst>
</file>

<file path=ppt/tags/tag283.xml><?xml version="1.0" encoding="utf-8"?>
<p:tagLst xmlns:a="http://schemas.openxmlformats.org/drawingml/2006/main" xmlns:r="http://schemas.openxmlformats.org/officeDocument/2006/relationships" xmlns:p="http://schemas.openxmlformats.org/presentationml/2006/main">
  <p:tag name="ISLOCKED" val="False"/>
</p:tagLst>
</file>

<file path=ppt/tags/tag284.xml><?xml version="1.0" encoding="utf-8"?>
<p:tagLst xmlns:a="http://schemas.openxmlformats.org/drawingml/2006/main" xmlns:r="http://schemas.openxmlformats.org/officeDocument/2006/relationships" xmlns:p="http://schemas.openxmlformats.org/presentationml/2006/main">
  <p:tag name="ISLOCKED" val="False"/>
</p:tagLst>
</file>

<file path=ppt/tags/tag285.xml><?xml version="1.0" encoding="utf-8"?>
<p:tagLst xmlns:a="http://schemas.openxmlformats.org/drawingml/2006/main" xmlns:r="http://schemas.openxmlformats.org/officeDocument/2006/relationships" xmlns:p="http://schemas.openxmlformats.org/presentationml/2006/main">
  <p:tag name="ISLOCKED" val="False"/>
</p:tagLst>
</file>

<file path=ppt/tags/tag286.xml><?xml version="1.0" encoding="utf-8"?>
<p:tagLst xmlns:a="http://schemas.openxmlformats.org/drawingml/2006/main" xmlns:r="http://schemas.openxmlformats.org/officeDocument/2006/relationships" xmlns:p="http://schemas.openxmlformats.org/presentationml/2006/main">
  <p:tag name="ISLOCKED" val="False"/>
</p:tagLst>
</file>

<file path=ppt/tags/tag287.xml><?xml version="1.0" encoding="utf-8"?>
<p:tagLst xmlns:a="http://schemas.openxmlformats.org/drawingml/2006/main" xmlns:r="http://schemas.openxmlformats.org/officeDocument/2006/relationships" xmlns:p="http://schemas.openxmlformats.org/presentationml/2006/main">
  <p:tag name="ISLOCKED" val="False"/>
</p:tagLst>
</file>

<file path=ppt/tags/tag288.xml><?xml version="1.0" encoding="utf-8"?>
<p:tagLst xmlns:a="http://schemas.openxmlformats.org/drawingml/2006/main" xmlns:r="http://schemas.openxmlformats.org/officeDocument/2006/relationships" xmlns:p="http://schemas.openxmlformats.org/presentationml/2006/main">
  <p:tag name="ISLOCKED" val="False"/>
</p:tagLst>
</file>

<file path=ppt/tags/tag289.xml><?xml version="1.0" encoding="utf-8"?>
<p:tagLst xmlns:a="http://schemas.openxmlformats.org/drawingml/2006/main" xmlns:r="http://schemas.openxmlformats.org/officeDocument/2006/relationships" xmlns:p="http://schemas.openxmlformats.org/presentationml/2006/main">
  <p:tag name="ISLOCKED" val="False"/>
</p:tagLst>
</file>

<file path=ppt/tags/tag29.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Lst>
</file>

<file path=ppt/tags/tag290.xml><?xml version="1.0" encoding="utf-8"?>
<p:tagLst xmlns:a="http://schemas.openxmlformats.org/drawingml/2006/main" xmlns:r="http://schemas.openxmlformats.org/officeDocument/2006/relationships" xmlns:p="http://schemas.openxmlformats.org/presentationml/2006/main">
  <p:tag name="ISLOCKED" val="False"/>
</p:tagLst>
</file>

<file path=ppt/tags/tag291.xml><?xml version="1.0" encoding="utf-8"?>
<p:tagLst xmlns:a="http://schemas.openxmlformats.org/drawingml/2006/main" xmlns:r="http://schemas.openxmlformats.org/officeDocument/2006/relationships" xmlns:p="http://schemas.openxmlformats.org/presentationml/2006/main">
  <p:tag name="ISLOCKED" val="False"/>
</p:tagLst>
</file>

<file path=ppt/tags/tag292.xml><?xml version="1.0" encoding="utf-8"?>
<p:tagLst xmlns:a="http://schemas.openxmlformats.org/drawingml/2006/main" xmlns:r="http://schemas.openxmlformats.org/officeDocument/2006/relationships" xmlns:p="http://schemas.openxmlformats.org/presentationml/2006/main">
  <p:tag name="SLIDEELEMTYPE" val="6"/>
</p:tagLst>
</file>

<file path=ppt/tags/tag293.xml><?xml version="1.0" encoding="utf-8"?>
<p:tagLst xmlns:a="http://schemas.openxmlformats.org/drawingml/2006/main" xmlns:r="http://schemas.openxmlformats.org/officeDocument/2006/relationships" xmlns:p="http://schemas.openxmlformats.org/presentationml/2006/main">
  <p:tag name="ISLOCKED" val="False"/>
</p:tagLst>
</file>

<file path=ppt/tags/tag294.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3"/>
  <p:tag name="CREATOR" val="lamk"/>
  <p:tag name="CREATIONDATE" val="Nov. 13, 01"/>
  <p:tag name="CREATION_REGION" val="New York"/>
  <p:tag name="CREATINGOS" val="Windows (32-bit) 4.00"/>
  <p:tag name="CREATINGVERSION" val="8.0b"/>
  <p:tag name="OFFICEBUILD" val="5507 "/>
  <p:tag name="PITCHBOOKBUILD" val="1.2 c"/>
  <p:tag name="SLIDENAME" val="Slide207"/>
  <p:tag name="GUID" val="FEFA4DB2-D85D-11D5-8AA9-00D0B7103C13"/>
  <p:tag name="NAME" val="Full Page, One Object, Chart"/>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TAGORIENTATION" val="Letter"/>
  <p:tag name="ARRANGETOGRID" val="False"/>
  <p:tag name="LEFTCOLTOPMARGIN" val="p126"/>
  <p:tag name="RIGHTCOLTOPMARGIN" val="p126"/>
  <p:tag name="LEFTCOLBOTTOMMARGIN" val="p535"/>
  <p:tag name="RIGHTCOLBOTTOMMARGIN" val="p535"/>
  <p:tag name="SLIDEPAGENUMBER" val="20"/>
</p:tagLst>
</file>

<file path=ppt/tags/tag295.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ISLOCKED" val="False"/>
</p:tagLst>
</file>

<file path=ppt/tags/tag296.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ISLOCKED" val="False"/>
</p:tagLst>
</file>

<file path=ppt/tags/tag297.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ISLOCKED" val="False"/>
</p:tagLst>
</file>

<file path=ppt/tags/tag298.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ISLOCKED" val="False"/>
</p:tagLst>
</file>

<file path=ppt/tags/tag299.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DMTEXTLINKS" val="&lt;Data vendor=&quot;FactSet&quot; application=&quot;PresLink&quot; version=&quot;2013.1&quot; XMLVersion=&quot;C591227E-C126-49DE-B816-0EB840665770&quot; iXMLVersion=&quot;1&quot;&gt;&#10;  &lt;SrcLMs&gt;&#10;    &lt;Main FileType=&quot;1&quot; FileUID=&quot;&quot; FileName=&quot;4. Cash &amp;amp; Debt Balances.xlsx&quot; Path=&quot;\\crpplofp00n1\mna\Standard Pages\M&amp;amp;A Landscape\2019\2019 XLS&quot; Landmark=&quot;_bdm.dd30376cd7e44db2ad5ac6a1777685fb.edm&quot; LMFriendly=&quot;Auto-generated range name&quot; SheetSlideName=&quot;_bdm.354CBF888FB8460A9AFC900037C44E09.edm&quot; Address=&quot;'Summary'!J4&quot; AddrAdjusted=&quot;'Summary'!J4&quot; LastUpdate=&quot;2019.09.30:14.57.06&quot; FileDesc=&quot;4. Cash &amp;amp; Debt Balances.xlsx&quot; Text=&quot;September 30, 2019&quot; Value=&quot;9/30/2019&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4. Cash &amp;amp; Debt Balances.xlsx&quot; Path=&quot;&quot; Landmark=&quot;_bdm.dd30376cd7e44db2ad5ac6a1777685fb.edm&quot; LMFriendly=&quot;Auto-generated range name&quot; SheetSlideName=&quot;_bdm.354CBF888FB8460A9AFC900037C44E09.edm&quot; Address=&quot;'Summary'!J4&quot; AddrAdjusted=&quot;'Summary'!J4&quot; LastUpdate=&quot;2019.09.30:14.57.06&quot; FileDesc=&quot;4. Cash &amp;amp; Debt Balances.xlsx&quot; Text=&quot;September 30, 2019&quot; Value=&quot;9/30/2019&quot; Inst=&quot;1&quot; SBR=&quot;False&quot; SBC=&quot;False&quot; DestType=&quot;&quot; HeaderRows=&quot;0&quot; /&gt;&#10;  &lt;/SrcLMs&gt;&#10;&lt;/Data&gt;"/>
</p:tagLst>
</file>

<file path=ppt/tags/tag3.xml><?xml version="1.0" encoding="utf-8"?>
<p:tagLst xmlns:a="http://schemas.openxmlformats.org/drawingml/2006/main" xmlns:r="http://schemas.openxmlformats.org/officeDocument/2006/relationships" xmlns:p="http://schemas.openxmlformats.org/presentationml/2006/main">
  <p:tag name="SLIDEELEMTYPE" val="42"/>
  <p:tag name="PITCHBOOKPALETTE" val="3.5"/>
  <p:tag name="JAZZCOMPLIANT" val="True"/>
  <p:tag name="MASTERSLIDESHAPE" val="True"/>
</p:tagLst>
</file>

<file path=ppt/tags/tag30.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1"/>
  <p:tag name="JAZZCOMPLIANT" val="True"/>
</p:tagLst>
</file>

<file path=ppt/tags/tag300.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01.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0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6. Tech LBOs.xlsx&quot; Path=&quot;\\crpplofp00n1\mna\Standard Pages\M&amp;amp;A Landscape\2019\2019 XLS&quot; Landmark=&quot;Chart 1&quot; LMFriendly=&quot;Chart 1 (Graph)&quot; SheetSlideName=&quot;_bdm.9379763e753848e794f9e7f7a7fc7c40.edm&quot; Address=&quot;Graph!Chart 1&quot; AddrAdjusted=&quot;Graph!Chart 1&quot; LastUpdate=&quot;2019.08.30:11.56.37&quot; FileDesc=&quot;6. Tech LBOs.xlsx&quot; Text=&quot;&quot; Value=&quot;&quot; Inst=&quot;0&quot; SBR=&quot;False&quot; SBC=&quot;False&quot; DestType=&quot;1&quot; HeaderRows=&quot;0&quot; TableRowIndex=&quot;0&quot; TableColIndex=&quot;0&quot; /&gt;&#10;&lt;/Data&gt;"/>
</p:tagLst>
</file>

<file path=ppt/tags/tag303.xml><?xml version="1.0" encoding="utf-8"?>
<p:tagLst xmlns:a="http://schemas.openxmlformats.org/drawingml/2006/main" xmlns:r="http://schemas.openxmlformats.org/officeDocument/2006/relationships" xmlns:p="http://schemas.openxmlformats.org/presentationml/2006/main">
  <p:tag name="JAZZCOMPLIANT" val="True"/>
  <p:tag name="SLIDETYPE" val="6"/>
  <p:tag name="SLIDEPAGENUMBER" val="21"/>
</p:tagLst>
</file>

<file path=ppt/tags/tag30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305.xml><?xml version="1.0" encoding="utf-8"?>
<p:tagLst xmlns:a="http://schemas.openxmlformats.org/drawingml/2006/main" xmlns:r="http://schemas.openxmlformats.org/officeDocument/2006/relationships" xmlns:p="http://schemas.openxmlformats.org/presentationml/2006/main">
  <p:tag name="DEFAULTHEIGH" val="36"/>
  <p:tag name="DEFAULTWIDTH" val="444"/>
  <p:tag name="DEFAULTTOP" val="294"/>
  <p:tag name="DEFAULTLEFT" val="228"/>
  <p:tag name="SLIDEELEMTYPE" val="41"/>
  <p:tag name="BULLETSTYLE" val="BulletStyle"/>
  <p:tag name="DEFAULTOFFLEFT" val="-464"/>
  <p:tag name="DEFAULTONLEFT" val="228"/>
  <p:tag name="DEFAULTHEIGHT" val="36"/>
  <p:tag name="PRESERVEASPECTRATIO" val="False"/>
  <p:tag name="JAZZCOMPLIANT" val="True"/>
</p:tagLst>
</file>

<file path=ppt/tags/tag306.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08"/>
  <p:tag name="GUID" val="FEFA4DB7-D85D-11D5-8AA9-00D0B7103C13"/>
  <p:tag name="NAME" val="Full Page, Quad"/>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TAGORIENTATION" val="Letter"/>
  <p:tag name="ARRANGETOGRID" val="False"/>
  <p:tag name="SLIDEPAGENUMBER" val="22"/>
</p:tagLst>
</file>

<file path=ppt/tags/tag307.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DEFAULTHEIGHT" val="p4"/>
  <p:tag name="DEFAULTWIDTH" val="p792"/>
  <p:tag name="ISLOCKED" val="False"/>
</p:tagLst>
</file>

<file path=ppt/tags/tag30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09.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HEIGHT" val="23.5"/>
  <p:tag name="DEFAULTWIDTH" val="504"/>
  <p:tag name="DEFAULTTOP" val="75"/>
  <p:tag name="DEFAULTLEFT" val="234.125"/>
  <p:tag name="ISLOCKED" val="False"/>
</p:tagLst>
</file>

<file path=ppt/tags/tag31.xml><?xml version="1.0" encoding="utf-8"?>
<p:tagLst xmlns:a="http://schemas.openxmlformats.org/drawingml/2006/main" xmlns:r="http://schemas.openxmlformats.org/officeDocument/2006/relationships" xmlns:p="http://schemas.openxmlformats.org/presentationml/2006/main">
  <p:tag name="DEFAULTOFFWIDTH" val="-474"/>
  <p:tag name="DEFAULTONLEFT" val="251"/>
  <p:tag name="SLIDEELEMTYPE" val="10"/>
  <p:tag name="DEFAULTOFFLEFT" val="-488"/>
  <p:tag name="PRESERVEASPECTRATIO" val="0"/>
  <p:tag name="JAZZCOMPLIANT" val="True"/>
</p:tagLst>
</file>

<file path=ppt/tags/tag310.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311.xml><?xml version="1.0" encoding="utf-8"?>
<p:tagLst xmlns:a="http://schemas.openxmlformats.org/drawingml/2006/main" xmlns:r="http://schemas.openxmlformats.org/officeDocument/2006/relationships" xmlns:p="http://schemas.openxmlformats.org/presentationml/2006/main">
  <p:tag name="ISLOCKED" val="False"/>
</p:tagLst>
</file>

<file path=ppt/tags/tag312.xml><?xml version="1.0" encoding="utf-8"?>
<p:tagLst xmlns:a="http://schemas.openxmlformats.org/drawingml/2006/main" xmlns:r="http://schemas.openxmlformats.org/officeDocument/2006/relationships" xmlns:p="http://schemas.openxmlformats.org/presentationml/2006/main">
  <p:tag name="ISLOCKED" val="False"/>
</p:tagLst>
</file>

<file path=ppt/tags/tag313.xml><?xml version="1.0" encoding="utf-8"?>
<p:tagLst xmlns:a="http://schemas.openxmlformats.org/drawingml/2006/main" xmlns:r="http://schemas.openxmlformats.org/officeDocument/2006/relationships" xmlns:p="http://schemas.openxmlformats.org/presentationml/2006/main">
  <p:tag name="ISLOCKED" val="False"/>
</p:tagLst>
</file>

<file path=ppt/tags/tag314.xml><?xml version="1.0" encoding="utf-8"?>
<p:tagLst xmlns:a="http://schemas.openxmlformats.org/drawingml/2006/main" xmlns:r="http://schemas.openxmlformats.org/officeDocument/2006/relationships" xmlns:p="http://schemas.openxmlformats.org/presentationml/2006/main">
  <p:tag name="ISLOCKED" val="False"/>
</p:tagLst>
</file>

<file path=ppt/tags/tag315.xml><?xml version="1.0" encoding="utf-8"?>
<p:tagLst xmlns:a="http://schemas.openxmlformats.org/drawingml/2006/main" xmlns:r="http://schemas.openxmlformats.org/officeDocument/2006/relationships" xmlns:p="http://schemas.openxmlformats.org/presentationml/2006/main">
  <p:tag name="ISLOCKED" val="False"/>
</p:tagLst>
</file>

<file path=ppt/tags/tag316.xml><?xml version="1.0" encoding="utf-8"?>
<p:tagLst xmlns:a="http://schemas.openxmlformats.org/drawingml/2006/main" xmlns:r="http://schemas.openxmlformats.org/officeDocument/2006/relationships" xmlns:p="http://schemas.openxmlformats.org/presentationml/2006/main">
  <p:tag name="ISLOCKED" val="False"/>
</p:tagLst>
</file>

<file path=ppt/tags/tag317.xml><?xml version="1.0" encoding="utf-8"?>
<p:tagLst xmlns:a="http://schemas.openxmlformats.org/drawingml/2006/main" xmlns:r="http://schemas.openxmlformats.org/officeDocument/2006/relationships" xmlns:p="http://schemas.openxmlformats.org/presentationml/2006/main">
  <p:tag name="ISLOCKED" val="False"/>
</p:tagLst>
</file>

<file path=ppt/tags/tag318.xml><?xml version="1.0" encoding="utf-8"?>
<p:tagLst xmlns:a="http://schemas.openxmlformats.org/drawingml/2006/main" xmlns:r="http://schemas.openxmlformats.org/officeDocument/2006/relationships" xmlns:p="http://schemas.openxmlformats.org/presentationml/2006/main">
  <p:tag name="ISLOCKED" val="False"/>
</p:tagLst>
</file>

<file path=ppt/tags/tag319.xml><?xml version="1.0" encoding="utf-8"?>
<p:tagLst xmlns:a="http://schemas.openxmlformats.org/drawingml/2006/main" xmlns:r="http://schemas.openxmlformats.org/officeDocument/2006/relationships" xmlns:p="http://schemas.openxmlformats.org/presentationml/2006/main">
  <p:tag name="ISLOCKED" val="False"/>
</p:tagLst>
</file>

<file path=ppt/tags/tag32.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Lst>
</file>

<file path=ppt/tags/tag320.xml><?xml version="1.0" encoding="utf-8"?>
<p:tagLst xmlns:a="http://schemas.openxmlformats.org/drawingml/2006/main" xmlns:r="http://schemas.openxmlformats.org/officeDocument/2006/relationships" xmlns:p="http://schemas.openxmlformats.org/presentationml/2006/main">
  <p:tag name="ISLOCKED" val="False"/>
</p:tagLst>
</file>

<file path=ppt/tags/tag321.xml><?xml version="1.0" encoding="utf-8"?>
<p:tagLst xmlns:a="http://schemas.openxmlformats.org/drawingml/2006/main" xmlns:r="http://schemas.openxmlformats.org/officeDocument/2006/relationships" xmlns:p="http://schemas.openxmlformats.org/presentationml/2006/main">
  <p:tag name="ISLOCKED" val="False"/>
</p:tagLst>
</file>

<file path=ppt/tags/tag32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PitchBook - VC Unicorn Report v09.30.2019 v1.xlsx&quot; Path=&quot;\\corp\ds_dfs\Equities\Global Equity Capital Markets\ECM_ECM Originations\Strategic &amp;amp; Private Capital Solutions\Standard Pages\Excel&quot; Landmark=&quot;Chart 1 (1) (3)&quot; LMFriendly=&quot;Chart 1 (1) (3) (Public v Private)&quot; SheetSlideName=&quot;_bdm.2c8a6a22c97e40e78aeed9be7863fa3f.edm&quot; Address=&quot;Public v Private!Chart 1 (1) (3)&quot; AddrAdjusted=&quot;Public v Private!Chart 1 (1) (3)&quot; LastUpdate=&quot;2019.10.03:18.11.30&quot; FileDesc=&quot;PitchBook - VC Unicorn Report v09.30.2019 v1.xlsx&quot; Text=&quot;&quot; Value=&quot;&quot; Inst=&quot;0&quot; SBR=&quot;False&quot; SBC=&quot;False&quot; DestType=&quot;1&quot; HeaderRows=&quot;0&quot; TableRowIndex=&quot;0&quot; TableColIndex=&quot;0&quot; /&gt;&#10;&lt;/Data&gt;"/>
</p:tagLst>
</file>

<file path=ppt/tags/tag323.xml><?xml version="1.0" encoding="utf-8"?>
<p:tagLst xmlns:a="http://schemas.openxmlformats.org/drawingml/2006/main" xmlns:r="http://schemas.openxmlformats.org/officeDocument/2006/relationships" xmlns:p="http://schemas.openxmlformats.org/presentationml/2006/main">
  <p:tag name="SLIDEELEMTYPE" val="14"/>
</p:tagLst>
</file>

<file path=ppt/tags/tag324.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TAGORIENTATION" val="Letter"/>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23"/>
</p:tagLst>
</file>

<file path=ppt/tags/tag325.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326.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32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328.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08"/>
  <p:tag name="GUID" val="FEFA4DB7-D85D-11D5-8AA9-00D0B7103C13"/>
  <p:tag name="NAME" val="Full Page, Quad"/>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ARRANGETOGRID" val="False"/>
  <p:tag name="TAGORIENTATION" val="Letter"/>
  <p:tag name="SLIDEPAGENUMBER" val="24"/>
</p:tagLst>
</file>

<file path=ppt/tags/tag32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PRINTWIDTH" val="792"/>
  <p:tag name="PRINTHEIGHT" val="3.6"/>
  <p:tag name="ONEMERRILL" val="2"/>
  <p:tag name="JAZZCOMPLIANT" val="True"/>
</p:tagLst>
</file>

<file path=ppt/tags/tag33.xml><?xml version="1.0" encoding="utf-8"?>
<p:tagLst xmlns:a="http://schemas.openxmlformats.org/drawingml/2006/main" xmlns:r="http://schemas.openxmlformats.org/officeDocument/2006/relationships" xmlns:p="http://schemas.openxmlformats.org/presentationml/2006/main">
  <p:tag name="DEFAULTOFFWIDTH" val="-474"/>
  <p:tag name="DEFAULTONLEFT" val="251"/>
  <p:tag name="SLIDEELEMTYPE" val="10"/>
  <p:tag name="DEFAULTOFFLEFT" val="-488"/>
  <p:tag name="PRESERVEASPECTRATIO" val="0"/>
  <p:tag name="JAZZCOMPLIANT" val="True"/>
</p:tagLst>
</file>

<file path=ppt/tags/tag330.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331.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332.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33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PitchBook - VC Unicorn Report v07.12.2019 v1 - RA.xlsx&quot; Path=&quot;\\CORP\DS_DFS\Equities\Global Equity Capital Markets\ECM_ECM Originations\Strategic &amp;amp; Private Capital Solutions\Standard Pages\Excel&quot; Landmark=&quot;Chart 10&quot; LMFriendly=&quot;Chart 10 (Page 4)&quot; SheetSlideName=&quot;_bdm.bbb22c73a8be42dba79388a930f7ba96.edm&quot; Address=&quot;Page 4!Chart 10&quot; AddrAdjusted=&quot;Page 4!Chart 10&quot; LastUpdate=&quot;2019.09.18:18.15.01&quot; FileDesc=&quot;PitchBook - VC Unicorn Report v07.12.2019 v1 - RA.xlsx&quot; Text=&quot;&quot; Value=&quot;&quot; Inst=&quot;0&quot; SBR=&quot;False&quot; SBC=&quot;False&quot; DestType=&quot;1&quot; HeaderRows=&quot;0&quot; TableRowIndex=&quot;0&quot; TableColIndex=&quot;0&quot; /&gt;&#10;&lt;/Data&gt;"/>
</p:tagLst>
</file>

<file path=ppt/tags/tag334.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15"/>
  <p:tag name="GUID" val="B9208F20-04B9-4802-8D8B-9FFED5F384C4"/>
  <p:tag name="NAME" val="Full Page, Six Objects"/>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ARRANGETOGRID" val="False"/>
  <p:tag name="TAGORIENTATION" val="Letter"/>
  <p:tag name="SLIDEPAGENUMBER" val="21"/>
</p:tagLst>
</file>

<file path=ppt/tags/tag335.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DEFAULTLEFT" val="p0"/>
  <p:tag name="DEFAULTTOP" val="p612!999"/>
  <p:tag name="DEFAULTWIDTH" val="p792"/>
  <p:tag name="DEFAULTHEIGHT" val="p4"/>
  <p:tag name="ISLOCKED" val="True"/>
</p:tagLst>
</file>

<file path=ppt/tags/tag336.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33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338.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339.xml><?xml version="1.0" encoding="utf-8"?>
<p:tagLst xmlns:a="http://schemas.openxmlformats.org/drawingml/2006/main" xmlns:r="http://schemas.openxmlformats.org/officeDocument/2006/relationships" xmlns:p="http://schemas.openxmlformats.org/presentationml/2006/main">
  <p:tag name="STDSLIDETYPE" val="Quadrants - w/ Titles"/>
  <p:tag name="SLIDELAYOUT" val="341"/>
  <p:tag name="LAYOUTTEMPLATE" val="BAS_LS"/>
  <p:tag name="JAZZCOMPLIANT" val="True"/>
  <p:tag name="SLIDEPAGENUMBER" val="28"/>
</p:tagLst>
</file>

<file path=ppt/tags/tag34.xml><?xml version="1.0" encoding="utf-8"?>
<p:tagLst xmlns:a="http://schemas.openxmlformats.org/drawingml/2006/main" xmlns:r="http://schemas.openxmlformats.org/officeDocument/2006/relationships" xmlns:p="http://schemas.openxmlformats.org/presentationml/2006/main">
  <p:tag name="DEFAULTOFFWIDTH" val="-474"/>
  <p:tag name="DEFAULTONLEFT" val="251"/>
  <p:tag name="SLIDEELEMTYPE" val="10"/>
  <p:tag name="DEFAULTOFFLEFT" val="-488"/>
  <p:tag name="PRESERVEASPECTRATIO" val="0"/>
  <p:tag name="JAZZCOMPLIANT" val="True"/>
</p:tagLst>
</file>

<file path=ppt/tags/tag34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341.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Line 4"/>
  <p:tag name="FORMATSFILENAME" val="Standard Slides.pot"/>
  <p:tag name="POSITIONSHAPE" val="Line 4"/>
  <p:tag name="SIZESHAPE" val="Line 4"/>
  <p:tag name="FORMATSSLIDEID" val="341"/>
  <p:tag name="POSITIONSLIDEID" val="341"/>
  <p:tag name="SIZESLIDEID" val="341"/>
  <p:tag name="INORIGINALLAYOUTID" val="341"/>
  <p:tag name="LEGALDAYONE" val="True"/>
  <p:tag name="PITCHBOOKPALETTE" val="3.5"/>
</p:tagLst>
</file>

<file path=ppt/tags/tag342.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LEGALDAYONE" val="True"/>
  <p:tag name="PITCHBOOKPALETTE" val="3.5"/>
  <p:tag name="JAZZCOMPLIANT" val="True"/>
  <p:tag name="TOC_GUID" val="59EF6293-90D9-4C56-BEBE-FF92D44A419E"/>
</p:tagLst>
</file>

<file path=ppt/tags/tag343.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ISLOCKED" val="True"/>
  <p:tag name="DEFAULTHEIGHT" val="p229!149"/>
  <p:tag name="DEFAULTWIDTH" val="p342"/>
  <p:tag name="DEFAULTTOP" val="p161!6248"/>
  <p:tag name="DEFAULTLEFT" val="p36"/>
</p:tagLst>
</file>

<file path=ppt/tags/tag344.xml><?xml version="1.0" encoding="utf-8"?>
<p:tagLst xmlns:a="http://schemas.openxmlformats.org/drawingml/2006/main" xmlns:r="http://schemas.openxmlformats.org/officeDocument/2006/relationships" xmlns:p="http://schemas.openxmlformats.org/presentationml/2006/main">
  <p:tag name="SLIDEELEMTYPE" val="14"/>
</p:tagLst>
</file>

<file path=ppt/tags/tag345.xml><?xml version="1.0" encoding="utf-8"?>
<p:tagLst xmlns:a="http://schemas.openxmlformats.org/drawingml/2006/main" xmlns:r="http://schemas.openxmlformats.org/officeDocument/2006/relationships" xmlns:p="http://schemas.openxmlformats.org/presentationml/2006/main">
  <p:tag name="JAZZCOMPLIANT" val="True"/>
  <p:tag name="SLIDETYPE" val="6"/>
  <p:tag name="SLIDEPAGENUMBER" val="21"/>
</p:tagLst>
</file>

<file path=ppt/tags/tag34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347.xml><?xml version="1.0" encoding="utf-8"?>
<p:tagLst xmlns:a="http://schemas.openxmlformats.org/drawingml/2006/main" xmlns:r="http://schemas.openxmlformats.org/officeDocument/2006/relationships" xmlns:p="http://schemas.openxmlformats.org/presentationml/2006/main">
  <p:tag name="DEFAULTHEIGH" val="36"/>
  <p:tag name="DEFAULTWIDTH" val="444"/>
  <p:tag name="DEFAULTTOP" val="294"/>
  <p:tag name="DEFAULTLEFT" val="228"/>
  <p:tag name="SLIDEELEMTYPE" val="41"/>
  <p:tag name="BULLETSTYLE" val="BulletStyle"/>
  <p:tag name="DEFAULTOFFLEFT" val="-464"/>
  <p:tag name="DEFAULTONLEFT" val="228"/>
  <p:tag name="DEFAULTHEIGHT" val="36"/>
  <p:tag name="PRESERVEASPECTRATIO" val="False"/>
  <p:tag name="JAZZCOMPLIANT" val="True"/>
</p:tagLst>
</file>

<file path=ppt/tags/tag348.xml><?xml version="1.0" encoding="utf-8"?>
<p:tagLst xmlns:a="http://schemas.openxmlformats.org/drawingml/2006/main" xmlns:r="http://schemas.openxmlformats.org/officeDocument/2006/relationships" xmlns:p="http://schemas.openxmlformats.org/presentationml/2006/main">
  <p:tag name="JAZZCOMPLIANT" val="True"/>
  <p:tag name="SLIDETYPE" val="6"/>
  <p:tag name="SLIDEPAGENUMBER" val="21"/>
</p:tagLst>
</file>

<file path=ppt/tags/tag34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35.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1"/>
  <p:tag name="JAZZCOMPLIANT" val="True"/>
</p:tagLst>
</file>

<file path=ppt/tags/tag350.xml><?xml version="1.0" encoding="utf-8"?>
<p:tagLst xmlns:a="http://schemas.openxmlformats.org/drawingml/2006/main" xmlns:r="http://schemas.openxmlformats.org/officeDocument/2006/relationships" xmlns:p="http://schemas.openxmlformats.org/presentationml/2006/main">
  <p:tag name="DEFAULTHEIGH" val="36"/>
  <p:tag name="DEFAULTWIDTH" val="444"/>
  <p:tag name="DEFAULTTOP" val="294"/>
  <p:tag name="DEFAULTLEFT" val="228"/>
  <p:tag name="SLIDEELEMTYPE" val="41"/>
  <p:tag name="BULLETSTYLE" val="BulletStyle"/>
  <p:tag name="DEFAULTOFFLEFT" val="-464"/>
  <p:tag name="DEFAULTONLEFT" val="228"/>
  <p:tag name="DEFAULTHEIGHT" val="36"/>
  <p:tag name="PRESERVEASPECTRATIO" val="False"/>
  <p:tag name="JAZZCOMPLIANT" val="True"/>
</p:tagLst>
</file>

<file path=ppt/tags/tag351.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3"/>
  <p:tag name="CREATOR" val="lamk"/>
  <p:tag name="CREATIONDATE" val="Nov. 13, 01"/>
  <p:tag name="CREATION_REGION" val="New York"/>
  <p:tag name="CREATINGOS" val="Windows (32-bit) 4.00"/>
  <p:tag name="CREATINGVERSION" val="8.0b"/>
  <p:tag name="OFFICEBUILD" val="5507 "/>
  <p:tag name="PITCHBOOKBUILD" val="1.2 c"/>
  <p:tag name="SLIDENAME" val="Slide207"/>
  <p:tag name="GUID" val="FEFA4DB2-D85D-11D5-8AA9-00D0B7103C13"/>
  <p:tag name="NAME" val="Full Page, One Object, Chart"/>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TAGORIENTATION" val="Letter"/>
  <p:tag name="ARRANGETOGRID" val="False"/>
  <p:tag name="LEFTCOLTOPMARGIN" val="p126"/>
  <p:tag name="RIGHTCOLTOPMARGIN" val="p126"/>
  <p:tag name="LEFTCOLBOTTOMMARGIN" val="p535"/>
  <p:tag name="RIGHTCOLBOTTOMMARGIN" val="p535"/>
  <p:tag name="SLIDEPAGENUMBER" val="13"/>
</p:tagLst>
</file>

<file path=ppt/tags/tag352.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ISLOCKED" val="False"/>
</p:tagLst>
</file>

<file path=ppt/tags/tag353.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 name="DEFAULTHEIGHT" val="p0"/>
  <p:tag name="DEFAULTWIDTH" val="p0"/>
  <p:tag name="DEFAULTTOP" val="p0"/>
  <p:tag name="DEFAULTLEFT" val="p0"/>
  <p:tag name="ISLOCKED" val="Fals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dcgRimrYSMqC3h1ZNhP2OQ"/>
</p:tagLst>
</file>

<file path=ppt/tags/tag356.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ISLOCKED" val="False"/>
</p:tagLst>
</file>

<file path=ppt/tags/tag357.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ISLOCKED" val="False"/>
</p:tagLst>
</file>

<file path=ppt/tags/tag358.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DMTEXTLINKS" val="&lt;Data vendor=&quot;FactSet&quot; application=&quot;PresLink&quot; version=&quot;2013.1&quot; XMLVersion=&quot;C591227E-C126-49DE-B816-0EB840665770&quot; iXMLVersion=&quot;1&quot;&gt;&#10;  &lt;SrcLMs&gt;&#10;    &lt;Main FileType=&quot;1&quot; FileUID=&quot;&quot; FileName=&quot;1. Consolidated Dealogic Summary.xlsx&quot; Path=&quot;\\crpplofp00n1\mna\Standard Pages\M&amp;amp;A Landscape\2019\2019 XLS&quot; Landmark=&quot;_bdm.bf0339e56eca4f46b47140adea6d0593.edm&quot; LMFriendly=&quot;Auto-generated range name&quot; SheetSlideName=&quot;_bdm.6007F8C8D4AB41188C759EC80776110D.edm&quot; Address=&quot;'Table Output'!D25&quot; AddrAdjusted=&quot;'Table Output'!D25&quot; LastUpdate=&quot;2019.09.27:18.50.19&quot; FileDesc=&quot;1. Consolidated Dealogic Summary.xlsx&quot; Text=&quot;9/30/2019&quot; Value=&quot;9/30/2019&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1. Consolidated Dealogic Summary.xlsx&quot; Path=&quot;&quot; Landmark=&quot;_bdm.bf0339e56eca4f46b47140adea6d0593.edm&quot; LMFriendly=&quot;Auto-generated range name&quot; SheetSlideName=&quot;_bdm.6007F8C8D4AB41188C759EC80776110D.edm&quot; Address=&quot;'Table Output'!D25&quot; AddrAdjusted=&quot;'Table Output'!D25&quot; LastUpdate=&quot;2019.09.27:18.50.19&quot; FileDesc=&quot;1. Consolidated Dealogic Summary.xlsx&quot; Text=&quot;9/30/2019&quot; Value=&quot;9/30/2019&quot; Inst=&quot;1&quot; SBR=&quot;False&quot; SBC=&quot;False&quot; DestType=&quot;&quot; HeaderRows=&quot;0&quot; /&gt;&#10;  &lt;/SrcLMs&gt;&#10;&lt;/Data&gt;"/>
</p:tagLst>
</file>

<file path=ppt/tags/tag359.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ISLOCKED" val="False"/>
</p:tagLst>
</file>

<file path=ppt/tags/tag36.xml><?xml version="1.0" encoding="utf-8"?>
<p:tagLst xmlns:a="http://schemas.openxmlformats.org/drawingml/2006/main" xmlns:r="http://schemas.openxmlformats.org/officeDocument/2006/relationships" xmlns:p="http://schemas.openxmlformats.org/presentationml/2006/main">
  <p:tag name="DEFAULTHEIGHT" val="0"/>
  <p:tag name="DEFAULTWIDTH" val="0"/>
  <p:tag name="DEFAULTLEFT" val="0"/>
  <p:tag name="DEFAULTTOP" val="0"/>
  <p:tag name="ISLOCKED" val="False"/>
  <p:tag name="SLIDEELEMTYPE" val="9"/>
  <p:tag name="DEFAULTOFFLEFT" val="-488"/>
  <p:tag name="DEFAULTONLEFT" val="251"/>
  <p:tag name="PRESERVEASPECTRATIO" val="False"/>
  <p:tag name="JAZZCOMPLIANT" val="True"/>
</p:tagLst>
</file>

<file path=ppt/tags/tag360.xml><?xml version="1.0" encoding="utf-8"?>
<p:tagLst xmlns:a="http://schemas.openxmlformats.org/drawingml/2006/main" xmlns:r="http://schemas.openxmlformats.org/officeDocument/2006/relationships" xmlns:p="http://schemas.openxmlformats.org/presentationml/2006/main">
  <p:tag name="DEFAULTWIDTH" val="p17!1094"/>
  <p:tag name="DEFAULTHEIGHT" val="p12"/>
</p:tagLst>
</file>

<file path=ppt/tags/tag361.xml><?xml version="1.0" encoding="utf-8"?>
<p:tagLst xmlns:a="http://schemas.openxmlformats.org/drawingml/2006/main" xmlns:r="http://schemas.openxmlformats.org/officeDocument/2006/relationships" xmlns:p="http://schemas.openxmlformats.org/presentationml/2006/main">
  <p:tag name="INLINETEXTSHAPEGUID" val="79b129d5-8bdb-4151-b8e9-0ef159848f7b"/>
</p:tagLst>
</file>

<file path=ppt/tags/tag362.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TAGORIENTATION" val="Letter"/>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11"/>
</p:tagLst>
</file>

<file path=ppt/tags/tag363.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36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Software Stock Price.xlsx&quot; Path=&quot;\\crpplofp00n1\Technology\2019\Software\Fuze\10.14.19 Discussion Materials\XLS&quot; Landmark=&quot;Chart 6&quot; LMFriendly=&quot;Chart 6 (Market bars)&quot; SheetSlideName=&quot;_bdm.3f99052ef4134b109652d42092e073e4.edm&quot; Address=&quot;Market bars!Chart 6&quot; AddrAdjusted=&quot;Market bars!Chart 6&quot; LastUpdate=&quot;2019.10.11:16.18.51&quot; FileDesc=&quot;Software Stock Price.xlsx&quot; Text=&quot;&quot; Value=&quot;&quot; Inst=&quot;0&quot; SBR=&quot;False&quot; SBC=&quot;False&quot; DestType=&quot;1&quot; HeaderRows=&quot;0&quot; TableRowIndex=&quot;0&quot; TableColIndex=&quot;0&quot; /&gt;&#10;&lt;/Data&gt;"/>
</p:tagLst>
</file>

<file path=ppt/tags/tag365.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366.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367.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DMTEXTLINKS" val="&lt;Data vendor=&quot;FactSet&quot; application=&quot;PresLink&quot; version=&quot;2013.1&quot; XMLVersion=&quot;C591227E-C126-49DE-B816-0EB840665770&quot; iXMLVersion=&quot;1&quot;&gt;&#10;  &lt;SrcLMs /&gt;&#10;&lt;/Data&gt;"/>
  <p:tag name="DMTEXTLINKSFLEXIBLE" val="&lt;Data vendor=&quot;FactSet&quot; application=&quot;PresLink&quot; version=&quot;2013.1&quot; XMLVersion=&quot;C591227E-C126-49DE-B816-0EB840665770&quot; iXMLVersion=&quot;1&quot;&gt;&#10;  &lt;SrcLMs /&gt;&#10;&lt;/Data&gt;"/>
</p:tagLst>
</file>

<file path=ppt/tags/tag368.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369.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37.xml><?xml version="1.0" encoding="utf-8"?>
<p:tagLst xmlns:a="http://schemas.openxmlformats.org/drawingml/2006/main" xmlns:r="http://schemas.openxmlformats.org/officeDocument/2006/relationships" xmlns:p="http://schemas.openxmlformats.org/presentationml/2006/main">
  <p:tag name="SLIDEELEMTYPE" val="14"/>
</p:tagLst>
</file>

<file path=ppt/tags/tag370.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a944d873963a464f8aef832cbf907b8c.edm&quot; LMFriendly=&quot;Auto-generated range name&quot; SheetSlideName=&quot;_bdm.3f99052ef4134b109652d42092e073e4.edm&quot; Address=&quot;'Market bars'!G17&quot; AddrAdjusted=&quot;'Market bars'!G17&quot; LastUpdate=&quot;2019.10.11:16.21.13&quot; FileDesc=&quot;Software Stock Price.xlsx&quot; Text=&quot;(7%)&quot; Value=&quot;-0.0730877981798375&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a944d873963a464f8aef832cbf907b8c.edm&quot; LMFriendly=&quot;Auto-generated range name&quot; SheetSlideName=&quot;_bdm.3f99052ef4134b109652d42092e073e4.edm&quot; Address=&quot;'Market bars'!G17&quot; AddrAdjusted=&quot;'Market bars'!G17&quot; LastUpdate=&quot;2019.10.11:16.21.13&quot; FileDesc=&quot;Software Stock Price.xlsx&quot; Text=&quot;(7%)&quot; Value=&quot;-0.0730877981798375&quot; Inst=&quot;1&quot; SBR=&quot;False&quot; SBC=&quot;False&quot; DestType=&quot;&quot; HeaderRows=&quot;0&quot; TableRowIndex=&quot;0&quot; TableColIndex=&quot;0&quot; /&gt;&#10;  &lt;/SrcLMs&gt;&#10;&lt;/Data&gt;"/>
</p:tagLst>
</file>

<file path=ppt/tags/tag371.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34faf353b9ec40e3a6533c356dbd5943.edm&quot; LMFriendly=&quot;Auto-generated range name&quot; SheetSlideName=&quot;_bdm.3f99052ef4134b109652d42092e073e4.edm&quot; Address=&quot;'Market bars'!G11&quot; AddrAdjusted=&quot;'Market bars'!G11&quot; LastUpdate=&quot;2019.10.11:16.20.20&quot; FileDesc=&quot;Software Stock Price.xlsx&quot; Text=&quot;(8%)&quot; Value=&quot;-0.0787871583866344&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34faf353b9ec40e3a6533c356dbd5943.edm&quot; LMFriendly=&quot;Auto-generated range name&quot; SheetSlideName=&quot;_bdm.3f99052ef4134b109652d42092e073e4.edm&quot; Address=&quot;'Market bars'!G11&quot; AddrAdjusted=&quot;'Market bars'!G11&quot; LastUpdate=&quot;2019.10.11:16.20.20&quot; FileDesc=&quot;Software Stock Price.xlsx&quot; Text=&quot;(8%)&quot; Value=&quot;-0.0787871583866344&quot; Inst=&quot;1&quot; SBR=&quot;False&quot; SBC=&quot;False&quot; DestType=&quot;&quot; HeaderRows=&quot;0&quot; TableRowIndex=&quot;0&quot; TableColIndex=&quot;0&quot; /&gt;&#10;  &lt;/SrcLMs&gt;&#10;&lt;/Data&gt;"/>
</p:tagLst>
</file>

<file path=ppt/tags/tag372.xml><?xml version="1.0" encoding="utf-8"?>
<p:tagLst xmlns:a="http://schemas.openxmlformats.org/drawingml/2006/main" xmlns:r="http://schemas.openxmlformats.org/officeDocument/2006/relationships" xmlns:p="http://schemas.openxmlformats.org/presentationml/2006/main">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d157e0e6cc7e47a2b42f7fc16274d6f8.edm&quot; LMFriendly=&quot;Auto-generated range name&quot; SheetSlideName=&quot;_bdm.3f99052ef4134b109652d42092e073e4.edm&quot; Address=&quot;'Market bars'!G12&quot; AddrAdjusted=&quot;'Market bars'!G12&quot; LastUpdate=&quot;2019.10.11:16.20.25&quot; FileDesc=&quot;Software Stock Price.xlsx&quot; Text=&quot;(5%)&quot; Value=&quot;-0.0480405437607374&quot; Inst=&quot;1&quot; SBR=&quot;False&quot; SBC=&quot;False&quot; DestType=&quot;&quot; HeaderRows=&quot;0&quot; TableRowIndex=&quot;0&quot; TableColIndex=&quot;0&quot; /&gt;&#10;  &lt;/SrcLMs&gt;&#10;&lt;/Data&gt;"/>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d157e0e6cc7e47a2b42f7fc16274d6f8.edm&quot; LMFriendly=&quot;Auto-generated range name&quot; SheetSlideName=&quot;_bdm.3f99052ef4134b109652d42092e073e4.edm&quot; Address=&quot;'Market bars'!G12&quot; AddrAdjusted=&quot;'Market bars'!G12&quot; LastUpdate=&quot;2019.10.11:16.20.25&quot; FileDesc=&quot;Software Stock Price.xlsx&quot; Text=&quot;(5%)&quot; Value=&quot;-0.0480405437607374&quot; Inst=&quot;1&quot; SBR=&quot;False&quot; SBC=&quot;False&quot; DestType=&quot;&quot; HeaderRows=&quot;0&quot; TableRowIndex=&quot;0&quot; TableColIndex=&quot;0&quot; /&gt;&#10;  &lt;/SrcLMs&gt;&#10;&lt;/Data&gt;"/>
</p:tagLst>
</file>

<file path=ppt/tags/tag373.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728ab78882e84f988710fc515fd3a42f.edm&quot; LMFriendly=&quot;Auto-generated range name&quot; SheetSlideName=&quot;_bdm.3f99052ef4134b109652d42092e073e4.edm&quot; Address=&quot;'Market bars'!G13&quot; AddrAdjusted=&quot;'Market bars'!G13&quot; LastUpdate=&quot;2019.10.11:16.20.32&quot; FileDesc=&quot;Software Stock Price.xlsx&quot; Text=&quot;(9%)&quot; Value=&quot;-0.0850628082372281&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728ab78882e84f988710fc515fd3a42f.edm&quot; LMFriendly=&quot;Auto-generated range name&quot; SheetSlideName=&quot;_bdm.3f99052ef4134b109652d42092e073e4.edm&quot; Address=&quot;'Market bars'!G13&quot; AddrAdjusted=&quot;'Market bars'!G13&quot; LastUpdate=&quot;2019.10.11:16.20.32&quot; FileDesc=&quot;Software Stock Price.xlsx&quot; Text=&quot;(9%)&quot; Value=&quot;-0.0850628082372281&quot; Inst=&quot;1&quot; SBR=&quot;False&quot; SBC=&quot;False&quot; DestType=&quot;&quot; HeaderRows=&quot;0&quot; TableRowIndex=&quot;0&quot; TableColIndex=&quot;0&quot; /&gt;&#10;  &lt;/SrcLMs&gt;&#10;&lt;/Data&gt;"/>
</p:tagLst>
</file>

<file path=ppt/tags/tag374.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996e0dab873d4e3c8c68323ad1bb14c0.edm&quot; LMFriendly=&quot;Auto-generated range name&quot; SheetSlideName=&quot;_bdm.3f99052ef4134b109652d42092e073e4.edm&quot; Address=&quot;'Market bars'!G14&quot; AddrAdjusted=&quot;'Market bars'!G14&quot; LastUpdate=&quot;2019.10.11:16.20.42&quot; FileDesc=&quot;Software Stock Price.xlsx&quot; Text=&quot;(11%)&quot; Value=&quot;-0.11319411500487&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996e0dab873d4e3c8c68323ad1bb14c0.edm&quot; LMFriendly=&quot;Auto-generated range name&quot; SheetSlideName=&quot;_bdm.3f99052ef4134b109652d42092e073e4.edm&quot; Address=&quot;'Market bars'!G14&quot; AddrAdjusted=&quot;'Market bars'!G14&quot; LastUpdate=&quot;2019.10.11:16.20.42&quot; FileDesc=&quot;Software Stock Price.xlsx&quot; Text=&quot;(11%)&quot; Value=&quot;-0.11319411500487&quot; Inst=&quot;1&quot; SBR=&quot;False&quot; SBC=&quot;False&quot; DestType=&quot;&quot; HeaderRows=&quot;0&quot; TableRowIndex=&quot;0&quot; TableColIndex=&quot;0&quot; /&gt;&#10;  &lt;/SrcLMs&gt;&#10;&lt;/Data&gt;"/>
</p:tagLst>
</file>

<file path=ppt/tags/tag375.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c52dd3329eaa426fb6fddcfb42741b36.edm&quot; LMFriendly=&quot;Auto-generated range name&quot; SheetSlideName=&quot;_bdm.3f99052ef4134b109652d42092e073e4.edm&quot; Address=&quot;'Market bars'!G15&quot; AddrAdjusted=&quot;'Market bars'!G15&quot; LastUpdate=&quot;2019.10.11:16.21.01&quot; FileDesc=&quot;Software Stock Price.xlsx&quot; Text=&quot;(3%)&quot; Value=&quot;-0.0296278302230679&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c52dd3329eaa426fb6fddcfb42741b36.edm&quot; LMFriendly=&quot;Auto-generated range name&quot; SheetSlideName=&quot;_bdm.3f99052ef4134b109652d42092e073e4.edm&quot; Address=&quot;'Market bars'!G15&quot; AddrAdjusted=&quot;'Market bars'!G15&quot; LastUpdate=&quot;2019.10.11:16.21.01&quot; FileDesc=&quot;Software Stock Price.xlsx&quot; Text=&quot;(3%)&quot; Value=&quot;-0.0296278302230679&quot; Inst=&quot;1&quot; SBR=&quot;False&quot; SBC=&quot;False&quot; DestType=&quot;&quot; HeaderRows=&quot;0&quot; TableRowIndex=&quot;0&quot; TableColIndex=&quot;0&quot; /&gt;&#10;  &lt;/SrcLMs&gt;&#10;&lt;/Data&gt;"/>
</p:tagLst>
</file>

<file path=ppt/tags/tag376.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73bde53128dd466cb8e93da97058ff7a.edm&quot; LMFriendly=&quot;Auto-generated range name&quot; SheetSlideName=&quot;_bdm.3f99052ef4134b109652d42092e073e4.edm&quot; Address=&quot;'Market bars'!G16&quot; AddrAdjusted=&quot;'Market bars'!G16&quot; LastUpdate=&quot;2019.10.11:16.21.08&quot; FileDesc=&quot;Software Stock Price.xlsx&quot; Text=&quot;(14%)&quot; Value=&quot;-0.137283282850858&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73bde53128dd466cb8e93da97058ff7a.edm&quot; LMFriendly=&quot;Auto-generated range name&quot; SheetSlideName=&quot;_bdm.3f99052ef4134b109652d42092e073e4.edm&quot; Address=&quot;'Market bars'!G16&quot; AddrAdjusted=&quot;'Market bars'!G16&quot; LastUpdate=&quot;2019.10.11:16.21.08&quot; FileDesc=&quot;Software Stock Price.xlsx&quot; Text=&quot;(14%)&quot; Value=&quot;-0.137283282850858&quot; Inst=&quot;1&quot; SBR=&quot;False&quot; SBC=&quot;False&quot; DestType=&quot;&quot; HeaderRows=&quot;0&quot; TableRowIndex=&quot;0&quot; TableColIndex=&quot;0&quot; /&gt;&#10;  &lt;/SrcLMs&gt;&#10;&lt;/Data&gt;"/>
</p:tagLst>
</file>

<file path=ppt/tags/tag377.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378.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fe4589d22f954a21b50b9e182d321aaf.edm&quot; LMFriendly=&quot;Auto-generated range name&quot; SheetSlideName=&quot;_bdm.3f99052ef4134b109652d42092e073e4.edm&quot; Address=&quot;'Market bars'!G10&quot; AddrAdjusted=&quot;'Market bars'!G10&quot; LastUpdate=&quot;2019.10.11:16.20.16&quot; FileDesc=&quot;Software Stock Price.xlsx&quot; Text=&quot;(10%)&quot; Value=&quot;-0.0993303739839079&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fe4589d22f954a21b50b9e182d321aaf.edm&quot; LMFriendly=&quot;Auto-generated range name&quot; SheetSlideName=&quot;_bdm.3f99052ef4134b109652d42092e073e4.edm&quot; Address=&quot;'Market bars'!G10&quot; AddrAdjusted=&quot;'Market bars'!G10&quot; LastUpdate=&quot;2019.10.11:16.20.16&quot; FileDesc=&quot;Software Stock Price.xlsx&quot; Text=&quot;(10%)&quot; Value=&quot;-0.0993303739839079&quot; Inst=&quot;1&quot; SBR=&quot;False&quot; SBC=&quot;False&quot; DestType=&quot;&quot; HeaderRows=&quot;0&quot; TableRowIndex=&quot;0&quot; TableColIndex=&quot;0&quot; /&gt;&#10;  &lt;/SrcLMs&gt;&#10;&lt;/Data&gt;"/>
</p:tagLst>
</file>

<file path=ppt/tags/tag379.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7af79850a5c842e08fc388e4770e181b.edm&quot; LMFriendly=&quot;Auto-generated range name&quot; SheetSlideName=&quot;_bdm.3f99052ef4134b109652d42092e073e4.edm&quot; Address=&quot;'Market bars'!G9&quot; AddrAdjusted=&quot;'Market bars'!G9&quot; LastUpdate=&quot;2019.10.11:16.20.10&quot; FileDesc=&quot;Software Stock Price.xlsx&quot; Text=&quot;(10%)&quot; Value=&quot;-0.0959766441008628&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7af79850a5c842e08fc388e4770e181b.edm&quot; LMFriendly=&quot;Auto-generated range name&quot; SheetSlideName=&quot;_bdm.3f99052ef4134b109652d42092e073e4.edm&quot; Address=&quot;'Market bars'!G9&quot; AddrAdjusted=&quot;'Market bars'!G9&quot; LastUpdate=&quot;2019.10.11:16.20.10&quot; FileDesc=&quot;Software Stock Price.xlsx&quot; Text=&quot;(10%)&quot; Value=&quot;-0.0959766441008628&quot; Inst=&quot;1&quot; SBR=&quot;False&quot; SBC=&quot;False&quot; DestType=&quot;&quot; HeaderRows=&quot;0&quot; TableRowIndex=&quot;0&quot; TableColIndex=&quot;0&quot; /&gt;&#10;  &lt;/SrcLMs&gt;&#10;&lt;/Data&gt;"/>
</p:tagLst>
</file>

<file path=ppt/tags/tag38.xml><?xml version="1.0" encoding="utf-8"?>
<p:tagLst xmlns:a="http://schemas.openxmlformats.org/drawingml/2006/main" xmlns:r="http://schemas.openxmlformats.org/officeDocument/2006/relationships" xmlns:p="http://schemas.openxmlformats.org/presentationml/2006/main">
  <p:tag name="STDSLIDETYPE" val="Quadrants - w/ Titles"/>
  <p:tag name="SLIDELAYOUT" val="341"/>
  <p:tag name="LAYOUTTEMPLATE" val="BAS_LS"/>
  <p:tag name="JAZZCOMPLIANT" val="True"/>
  <p:tag name="SLIDEPAGENUMBER" val="3"/>
</p:tagLst>
</file>

<file path=ppt/tags/tag380.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3.1&quot; XMLVersion=&quot;C591227E-C126-49DE-B816-0EB840665770&quot; iXMLVersion=&quot;1&quot;&gt;&#10;  &lt;Main FileType=&quot;2&quot; FileUID=&quot;&quot; FileName=&quot;Software Stock Price.xlsx&quot; Path=&quot;\\crpplofp00n1\Technology\2019\Software\Fuze\10.14.19 Discussion Materials\XLS&quot; Landmark=&quot;Chart 5&quot; LMFriendly=&quot;Chart 5 (Market bars)&quot; SheetSlideName=&quot;_bdm.3f99052ef4134b109652d42092e073e4.edm&quot; Address=&quot;Market bars!Chart 5&quot; AddrAdjusted=&quot;Market bars!Chart 5&quot; LastUpdate=&quot;2019.10.11:16.18.44&quot; FileDesc=&quot;Software Stock Price.xlsx&quot; Text=&quot;&quot; Value=&quot;&quot; Inst=&quot;0&quot; SBR=&quot;False&quot; SBC=&quot;False&quot; DestType=&quot;1&quot; HeaderRows=&quot;0&quot; TableRowIndex=&quot;0&quot; TableColIndex=&quot;0&quot; /&gt;&#10;&lt;/Data&gt;"/>
</p:tagLst>
</file>

<file path=ppt/tags/tag381.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fe05bf454e3b4185ade6648a649cd00f.edm&quot; LMFriendly=&quot;Auto-generated range name&quot; SheetSlideName=&quot;_bdm.3f99052ef4134b109652d42092e073e4.edm&quot; Address=&quot;'Market bars'!C19&quot; AddrAdjusted=&quot;'Market bars'!C19&quot; LastUpdate=&quot;2019.10.11:16.19.48&quot; FileDesc=&quot;Software Stock Price.xlsx&quot; Text=&quot;1%&quot; Value=&quot;0.0050426483&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fe05bf454e3b4185ade6648a649cd00f.edm&quot; LMFriendly=&quot;Auto-generated range name&quot; SheetSlideName=&quot;_bdm.3f99052ef4134b109652d42092e073e4.edm&quot; Address=&quot;'Market bars'!C19&quot; AddrAdjusted=&quot;'Market bars'!C19&quot; LastUpdate=&quot;2019.10.11:16.19.48&quot; FileDesc=&quot;Software Stock Price.xlsx&quot; Text=&quot;1%&quot; Value=&quot;0.0050426483&quot; Inst=&quot;1&quot; SBR=&quot;False&quot; SBC=&quot;False&quot; DestType=&quot;&quot; HeaderRows=&quot;0&quot; TableRowIndex=&quot;0&quot; TableColIndex=&quot;0&quot; /&gt;&#10;  &lt;/SrcLMs&gt;&#10;&lt;/Data&gt;"/>
</p:tagLst>
</file>

<file path=ppt/tags/tag382.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Software Stock Price.xlsx&quot; Path=&quot;\\crpplofp00n1\Technology\2019\Software\Fuze\10.14.19 Discussion Materials\XLS&quot; Landmark=&quot;_bdm.4fd4dc794050459eb305d6c9e69c625e.edm&quot; LMFriendly=&quot;Auto-generated range name&quot; SheetSlideName=&quot;_bdm.3f99052ef4134b109652d42092e073e4.edm&quot; Address=&quot;'Market bars'!F20&quot; AddrAdjusted=&quot;'Market bars'!F20&quot; LastUpdate=&quot;2019.10.11:16.19.26&quot; FileDesc=&quot;Software Stock Price.xlsx&quot; Text=&quot;6.56x&quot; Value=&quot;6.55973017622378&quot; Inst=&quot;1&quot; SBR=&quot;False&quot; SBC=&quot;False&quot; DestType=&quot;&quot; HeaderRows=&quot;0&quot; TableRowIndex=&quot;0&quot; TableColIndex=&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Software Stock Price.xlsx&quot; Path=&quot;&quot; Landmark=&quot;_bdm.4fd4dc794050459eb305d6c9e69c625e.edm&quot; LMFriendly=&quot;Auto-generated range name&quot; SheetSlideName=&quot;_bdm.3f99052ef4134b109652d42092e073e4.edm&quot; Address=&quot;'Market bars'!F20&quot; AddrAdjusted=&quot;'Market bars'!F20&quot; LastUpdate=&quot;2019.10.11:16.19.26&quot; FileDesc=&quot;Software Stock Price.xlsx&quot; Text=&quot;6.56x&quot; Value=&quot;6.55973017622378&quot; Inst=&quot;1&quot; SBR=&quot;False&quot; SBC=&quot;False&quot; DestType=&quot;&quot; HeaderRows=&quot;0&quot; TableRowIndex=&quot;0&quot; TableColIndex=&quot;0&quot; /&gt;&#10;  &lt;/SrcLMs&gt;&#10;&lt;/Data&gt;"/>
</p:tagLst>
</file>

<file path=ppt/tags/tag383.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TAGORIENTATION" val="Letter"/>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26"/>
  <p:tag name="RIGHTCOLTOPMARGIN" val="p126"/>
  <p:tag name="LEFTCOLBOTTOMMARGIN" val="p535"/>
  <p:tag name="RIGHTCOLBOTTOMMARGIN" val="p535"/>
  <p:tag name="SLIDEPAGENUMBER" val="10"/>
</p:tagLst>
</file>

<file path=ppt/tags/tag384.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38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1. Consolidated Dealogic Summary.xlsx&quot; Path=&quot;\\crpplofp00n1\mna\Standard Pages\M&amp;amp;A Landscape\2019\2019 XLS&quot; Landmark=&quot;Chart 1&quot; LMFriendly=&quot;Chart 1 (Graph Americas MnA)&quot; SheetSlideName=&quot;_bdm.5575660be8c048ccb9638130a077ad81.edm&quot; Address=&quot;Graph Americas MnA!Chart 1&quot; AddrAdjusted=&quot;Graph Americas MnA!Chart 1&quot; LastUpdate=&quot;2019.10.01:16.48.03&quot; FileDesc=&quot;1. Consolidated Dealogic Summary.xlsx&quot; Text=&quot;&quot; Value=&quot;&quot; Inst=&quot;0&quot; SBR=&quot;False&quot; SBC=&quot;False&quot; DestType=&quot;1&quot; HeaderRows=&quot;0&quot; /&gt;&#10;&lt;/Data&gt;"/>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5c8hJbbwQ7yYnATmEcrDmQ"/>
</p:tagLst>
</file>

<file path=ppt/tags/tag388.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389.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3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390.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391.xml><?xml version="1.0" encoding="utf-8"?>
<p:tagLst xmlns:a="http://schemas.openxmlformats.org/drawingml/2006/main" xmlns:r="http://schemas.openxmlformats.org/officeDocument/2006/relationships" xmlns:p="http://schemas.openxmlformats.org/presentationml/2006/main">
  <p:tag name="DEFAULTTOP" val="97"/>
  <p:tag name="PRESERVEASPECTRATIO" val="False"/>
  <p:tag name="DEFAULTHEIGHT" val="23.5"/>
  <p:tag name="DEFAULTWIDTH" val="504"/>
  <p:tag name="DEFAULTONLEFT" val="234"/>
  <p:tag name="DEFAULTOFFLEFT" val="-524"/>
  <p:tag name="DEFAULTLEFT" val="234"/>
  <p:tag name="SLIDEELEMTYPE" val="2"/>
  <p:tag name="BULLETSTYLE" val="BulletStyle"/>
  <p:tag name="ONEMERRILL" val="2"/>
  <p:tag name="JAZZCOMPLIANT" val="True"/>
</p:tagLst>
</file>

<file path=ppt/tags/tag392.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1. Consolidated Dealogic Summary.xlsx&quot; Path=&quot;\\crpplofp00n1\mna\Standard Pages\M&amp;amp;A Landscape\2019\2019 XLS&quot; Landmark=&quot;_bdm.a2f365d488774b15b3f0743d9bee3800.edm&quot; LMFriendly=&quot;Auto-generated range name&quot; SheetSlideName=&quot;_bdm.5575660be8c048ccb9638130a077ad81.edm&quot; Address=&quot;'Graph Americas MnA'!H24&quot; AddrAdjusted=&quot;'Graph Americas MnA'!H24&quot; LastUpdate=&quot;2019.09.27:19.49.42&quot; FileDesc=&quot;1. Consolidated Dealogic Summary.xlsx&quot; Text=&quot;55&quot; Value=&quot;55&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1. Consolidated Dealogic Summary.xlsx&quot; Path=&quot;&quot; Landmark=&quot;_bdm.a2f365d488774b15b3f0743d9bee3800.edm&quot; LMFriendly=&quot;Auto-generated range name&quot; SheetSlideName=&quot;_bdm.5575660be8c048ccb9638130a077ad81.edm&quot; Address=&quot;'Graph Americas MnA'!H24&quot; AddrAdjusted=&quot;'Graph Americas MnA'!H24&quot; LastUpdate=&quot;2019.09.27:19.49.42&quot; FileDesc=&quot;1. Consolidated Dealogic Summary.xlsx&quot; Text=&quot;55&quot; Value=&quot;55&quot; Inst=&quot;1&quot; SBR=&quot;False&quot; SBC=&quot;False&quot; DestType=&quot;&quot; HeaderRows=&quot;0&quot; /&gt;&#10;  &lt;/SrcLMs&gt;&#10;&lt;/Data&gt;"/>
</p:tagLst>
</file>

<file path=ppt/tags/tag393.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3"/>
  <p:tag name="CREATOR" val="lamk"/>
  <p:tag name="CREATIONDATE" val="Nov. 13, 01"/>
  <p:tag name="CREATION_REGION" val="New York"/>
  <p:tag name="CREATINGOS" val="Windows (32-bit) 4.00"/>
  <p:tag name="CREATINGVERSION" val="8.0b"/>
  <p:tag name="OFFICEBUILD" val="5507 "/>
  <p:tag name="PITCHBOOKBUILD" val="1.2 c"/>
  <p:tag name="SLIDENAME" val="Slide207"/>
  <p:tag name="GUID" val="FEFA4DB2-D85D-11D5-8AA9-00D0B7103C13"/>
  <p:tag name="NAME" val="Full Page, One Object, Chart"/>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TAGORIENTATION" val="Letter"/>
  <p:tag name="ARRANGETOGRID" val="False"/>
  <p:tag name="LEFTCOLTOPMARGIN" val="p126"/>
  <p:tag name="RIGHTCOLTOPMARGIN" val="p126"/>
  <p:tag name="LEFTCOLBOTTOMMARGIN" val="p535"/>
  <p:tag name="RIGHTCOLBOTTOMMARGIN" val="p535"/>
  <p:tag name="SLIDEPAGENUMBER" val="15"/>
</p:tagLst>
</file>

<file path=ppt/tags/tag394.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ISLOCKED" val="True"/>
  <p:tag name="DEFAULTHEIGHT" val="p4"/>
  <p:tag name="DEFAULTWIDTH" val="p792"/>
  <p:tag name="DEFAULTTOP" val="p612!999"/>
  <p:tag name="DEFAULTLEFT" val="p0"/>
</p:tagLst>
</file>

<file path=ppt/tags/tag39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Tech Premiums.xlsx&quot; Path=&quot;\\crpplofp00n1\mna\Standard Pages\Premiums&quot; Landmark=&quot;Chart 2&quot; LMFriendly=&quot;Chart 2 (Chart 1)&quot; SheetSlideName=&quot;_bdm.5B9A54A052C84ED59899E9F0804FAA64.edm&quot; Address=&quot;Chart 1!Chart 2&quot; AddrAdjusted=&quot;Chart 1!Chart 2&quot; LastUpdate=&quot;2019.10.01:16.37.37&quot; FileDesc=&quot;Tech Premiums.xlsx&quot; Text=&quot;&quot; Value=&quot;&quot; Inst=&quot;0&quot; SBR=&quot;False&quot; SBC=&quot;False&quot; DestType=&quot;1&quot; HeaderRows=&quot;0&quot; /&gt;&#10;&lt;/Data&gt;"/>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R4N_QmZeQpygVuUykrxffA"/>
</p:tagLst>
</file>

<file path=ppt/tags/tag398.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DEFAULTHEIGHT" val="19.25"/>
  <p:tag name="DEFAULTWIDTH" val="20"/>
  <p:tag name="DEFAULTTOP" val="578.5"/>
  <p:tag name="DEFAULTLEFT" val="744.625"/>
  <p:tag name="ISLOCKED" val="False"/>
</p:tagLst>
</file>

<file path=ppt/tags/tag399.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DEFAULTHEIGHT" val="23.5"/>
  <p:tag name="DEFAULTWIDTH" val="504"/>
  <p:tag name="DEFAULTTOP" val="97"/>
  <p:tag name="DEFAULTLEFT" val="234"/>
  <p:tag name="ISLOCKED" val="False"/>
</p:tagLst>
</file>

<file path=ppt/tags/tag4.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1"/>
  <p:tag name="JAZZCOMPLIANT" val="True"/>
  <p:tag name="MASTERSLIDESHAPE" val="True"/>
</p:tagLst>
</file>

<file path=ppt/tags/tag40.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Line 4"/>
  <p:tag name="FORMATSFILENAME" val="Standard Slides.pot"/>
  <p:tag name="POSITIONSHAPE" val="Line 4"/>
  <p:tag name="SIZESHAPE" val="Line 4"/>
  <p:tag name="FORMATSSLIDEID" val="341"/>
  <p:tag name="POSITIONSLIDEID" val="341"/>
  <p:tag name="SIZESLIDEID" val="341"/>
  <p:tag name="INORIGINALLAYOUTID" val="341"/>
  <p:tag name="LEGALDAYONE" val="True"/>
  <p:tag name="PITCHBOOKPALETTE" val="3.5"/>
</p:tagLst>
</file>

<file path=ppt/tags/tag400.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HEIGHT" val="23.5"/>
  <p:tag name="DEFAULTWIDTH" val="504"/>
  <p:tag name="DEFAULTTOP" val="75"/>
  <p:tag name="DEFAULTLEFT" val="234.125"/>
  <p:tag name="ISLOCKED" val="False"/>
</p:tagLst>
</file>

<file path=ppt/tags/tag401.xml><?xml version="1.0" encoding="utf-8"?>
<p:tagLst xmlns:a="http://schemas.openxmlformats.org/drawingml/2006/main" xmlns:r="http://schemas.openxmlformats.org/officeDocument/2006/relationships" xmlns:p="http://schemas.openxmlformats.org/presentationml/2006/main">
  <p:tag name="ISLOCKED" val="False"/>
</p:tagLst>
</file>

<file path=ppt/tags/tag402.xml><?xml version="1.0" encoding="utf-8"?>
<p:tagLst xmlns:a="http://schemas.openxmlformats.org/drawingml/2006/main" xmlns:r="http://schemas.openxmlformats.org/officeDocument/2006/relationships" xmlns:p="http://schemas.openxmlformats.org/presentationml/2006/main">
  <p:tag name="ISLOCKED" val="False"/>
</p:tagLst>
</file>

<file path=ppt/tags/tag403.xml><?xml version="1.0" encoding="utf-8"?>
<p:tagLst xmlns:a="http://schemas.openxmlformats.org/drawingml/2006/main" xmlns:r="http://schemas.openxmlformats.org/officeDocument/2006/relationships" xmlns:p="http://schemas.openxmlformats.org/presentationml/2006/main">
  <p:tag name="ISLOCKED" val="False"/>
</p:tagLst>
</file>

<file path=ppt/tags/tag404.xml><?xml version="1.0" encoding="utf-8"?>
<p:tagLst xmlns:a="http://schemas.openxmlformats.org/drawingml/2006/main" xmlns:r="http://schemas.openxmlformats.org/officeDocument/2006/relationships" xmlns:p="http://schemas.openxmlformats.org/presentationml/2006/main">
  <p:tag name="ISLOCKED" val="False"/>
</p:tagLst>
</file>

<file path=ppt/tags/tag405.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406.xml><?xml version="1.0" encoding="utf-8"?>
<p:tagLst xmlns:a="http://schemas.openxmlformats.org/drawingml/2006/main" xmlns:r="http://schemas.openxmlformats.org/officeDocument/2006/relationships" xmlns:p="http://schemas.openxmlformats.org/presentationml/2006/main">
  <p:tag name="ISLOCKED" val="False"/>
</p:tagLst>
</file>

<file path=ppt/tags/tag407.xml><?xml version="1.0" encoding="utf-8"?>
<p:tagLst xmlns:a="http://schemas.openxmlformats.org/drawingml/2006/main" xmlns:r="http://schemas.openxmlformats.org/officeDocument/2006/relationships" xmlns:p="http://schemas.openxmlformats.org/presentationml/2006/main">
  <p:tag name="ISLOCKED" val="False"/>
</p:tagLst>
</file>

<file path=ppt/tags/tag408.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3.1&quot; XMLVersion=&quot;C591227E-C126-49DE-B816-0EB840665770&quot; iXMLVersion=&quot;1&quot;&gt;&#10;  &lt;SrcLMs&gt;&#10;    &lt;Main FileType=&quot;1&quot; FileUID=&quot;&quot; FileName=&quot;1. Consolidated Dealogic Summary.xlsx&quot; Path=&quot;\\crpplofp00n1\mna\Standard Pages\M&amp;amp;A Landscape\2019\2019 XLS&quot; Landmark=&quot;_bdm.bf0339e56eca4f46b47140adea6d0593.edm&quot; LMFriendly=&quot;Auto-generated range name&quot; SheetSlideName=&quot;_bdm.6007F8C8D4AB41188C759EC80776110D.edm&quot; Address=&quot;'Table Output'!D25&quot; AddrAdjusted=&quot;'Table Output'!D25&quot; LastUpdate=&quot;2019.09.27:20.41.57&quot; FileDesc=&quot;1. Consolidated Dealogic Summary.xlsx&quot; Text=&quot;9/30/2019&quot; Value=&quot;9/30/2019&quot; Inst=&quot;1&quot; SBR=&quot;False&quot; SBC=&quot;False&quot; DestType=&quot;&quot; HeaderRows=&quot;0&quot; /&gt;&#10;  &lt;/SrcLMs&gt;&#10;&lt;/Data&gt;"/>
  <p:tag name="DMTEXTLINKSFLEXIBLE" val="&lt;Data vendor=&quot;FactSet&quot; application=&quot;PresLink&quot; version=&quot;2013.1&quot; XMLVersion=&quot;C591227E-C126-49DE-B816-0EB840665770&quot; iXMLVersion=&quot;1&quot;&gt;&#10;  &lt;SrcLMs&gt;&#10;    &lt;Main FileType=&quot;1&quot; FileUID=&quot;&quot; FileName=&quot;1. Consolidated Dealogic Summary.xlsx&quot; Path=&quot;&quot; Landmark=&quot;_bdm.bf0339e56eca4f46b47140adea6d0593.edm&quot; LMFriendly=&quot;Auto-generated range name&quot; SheetSlideName=&quot;_bdm.6007F8C8D4AB41188C759EC80776110D.edm&quot; Address=&quot;'Table Output'!D25&quot; AddrAdjusted=&quot;'Table Output'!D25&quot; LastUpdate=&quot;2019.09.27:20.41.57&quot; FileDesc=&quot;1. Consolidated Dealogic Summary.xlsx&quot; Text=&quot;9/30/2019&quot; Value=&quot;9/30/2019&quot; Inst=&quot;1&quot; SBR=&quot;False&quot; SBC=&quot;False&quot; DestType=&quot;&quot; HeaderRows=&quot;0&quot; /&gt;&#10;  &lt;/SrcLMs&gt;&#10;&lt;/Data&gt;"/>
</p:tagLst>
</file>

<file path=ppt/tags/tag409.xml><?xml version="1.0" encoding="utf-8"?>
<p:tagLst xmlns:a="http://schemas.openxmlformats.org/drawingml/2006/main" xmlns:r="http://schemas.openxmlformats.org/officeDocument/2006/relationships" xmlns:p="http://schemas.openxmlformats.org/presentationml/2006/main">
  <p:tag name="ORIGBORDERCOLOR" val="16777215"/>
  <p:tag name="ORIGBORDERVIS" val="0"/>
  <p:tag name="DMSOFTTAG" val="&lt;Data vendor=&quot;FactSet&quot; application=&quot;PresLink&quot; version=&quot;2013.1&quot; XMLVersion=&quot;C591227E-C126-49DE-B816-0EB840665770&quot; iXMLVersion=&quot;1&quot;&gt;&#10;  &lt;Main FileType=&quot;2&quot; FileUID=&quot;&quot; FileName=&quot;3. NASD Line Chart.xlsx&quot; Path=&quot;\\crpplofp00n1\mna\Standard Pages\M&amp;amp;A Landscape\2019\2019 XLS&quot; Landmark=&quot;Chart 9&quot; LMFriendly=&quot;Chart 9 (Stock Price Table)&quot; SheetSlideName=&quot;_bdm.205cf0ea5a3b4916ac70732c4dcbde3b.edm&quot; Address=&quot;Stock Price Table!Chart 9&quot; AddrAdjusted=&quot;Stock Price Table!Chart 9&quot; LastUpdate=&quot;2019.09.27:19.56.14&quot; FileDesc=&quot;3. NASD Line Chart.xlsx&quot; Text=&quot;&quot; Value=&quot;&quot; Inst=&quot;0&quot; SBR=&quot;False&quot; SBC=&quot;False&quot; DestType=&quot;1&quot; HeaderRows=&quot;0&quot; /&gt;&#10;&lt;/Data&gt;"/>
</p:tagLst>
</file>

<file path=ppt/tags/tag41.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LEGALDAYONE" val="True"/>
  <p:tag name="PITCHBOOKPALETTE" val="3.5"/>
  <p:tag name="JAZZCOMPLIANT" val="True"/>
  <p:tag name="TOC_GUID" val="59EF6293-90D9-4C56-BEBE-FF92D44A419E"/>
</p:tagLst>
</file>

<file path=ppt/tags/tag410.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411.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412.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413.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414.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415.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416.xml><?xml version="1.0" encoding="utf-8"?>
<p:tagLst xmlns:a="http://schemas.openxmlformats.org/drawingml/2006/main" xmlns:r="http://schemas.openxmlformats.org/officeDocument/2006/relationships" xmlns:p="http://schemas.openxmlformats.org/presentationml/2006/main">
  <p:tag name="TAGORIENTATION" val="Letter"/>
  <p:tag name="WSPAGENUMBER" val="1"/>
  <p:tag name="INCLUDEINTOC" val="0"/>
  <p:tag name="SLIDETYPE" val="7"/>
  <p:tag name="CREATOR" val="lamk"/>
  <p:tag name="CREATIONDATE" val="Nov. 13, 01"/>
  <p:tag name="CREATION_REGION" val="New York"/>
  <p:tag name="CREATINGOS" val="Windows (32-bit) 4.00"/>
  <p:tag name="CREATINGVERSION" val="8.0b"/>
  <p:tag name="OFFICEBUILD" val="5507 "/>
  <p:tag name="PITCHBOOKBUILD" val="1.2 c"/>
  <p:tag name="SLIDENAME" val="Slide208"/>
  <p:tag name="GUID" val="FEFA4DB7-D85D-11D5-8AA9-00D0B7103C13"/>
  <p:tag name="NAME" val="Full Page, Quad"/>
  <p:tag name="GREYBORDERS" val="True"/>
  <p:tag name="JAZZCOMPLIANT" val="True"/>
  <p:tag name="SPACEBETWEENOBJECTS" val="p0"/>
  <p:tag name="FONTRATIO" val="p0"/>
  <p:tag name="SLIDELEFTMARGIN" val="p0"/>
  <p:tag name="SLIDERIGHTMARGIN" val="p0"/>
  <p:tag name="SLIDETOPMARGIN" val="p0"/>
  <p:tag name="SLIDEBOTTOMMARGIN" val="p0"/>
  <p:tag name="LEFTCOLLEFTMARGIN" val="p0"/>
  <p:tag name="LEFTCOLRIGHTMARGIN" val="p0"/>
  <p:tag name="LEFTCOLTOPMARGIN" val="p0"/>
  <p:tag name="LEFTCOLBOTTOMMARGIN" val="p0"/>
  <p:tag name="RIGHTCOLLEFTMARGIN" val="p0"/>
  <p:tag name="RIGHTCOLRIGHTMARGIN" val="p0"/>
  <p:tag name="RIGHTCOLTOPMARGIN" val="p0"/>
  <p:tag name="RIGHTCOLBOTTOMMARGIN" val="p0"/>
  <p:tag name="ARRANGETOGRID" val="False"/>
  <p:tag name="SLIDEPAGENUMBER" val="25"/>
</p:tagLst>
</file>

<file path=ppt/tags/tag41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PRINTWIDTH" val="792"/>
  <p:tag name="PRINTHEIGHT" val="3.6"/>
  <p:tag name="ONEMERRILL" val="2"/>
  <p:tag name="JAZZCOMPLIANT" val="True"/>
</p:tagLst>
</file>

<file path=ppt/tags/tag418.xml><?xml version="1.0" encoding="utf-8"?>
<p:tagLst xmlns:a="http://schemas.openxmlformats.org/drawingml/2006/main" xmlns:r="http://schemas.openxmlformats.org/officeDocument/2006/relationships" xmlns:p="http://schemas.openxmlformats.org/presentationml/2006/main">
  <p:tag name="PRESERVEASPECTRATIO" val="False"/>
  <p:tag name="DEFAULTHEIGHT" val="19.25"/>
  <p:tag name="DEFAULTWIDTH" val="20"/>
  <p:tag name="DEFAULTTOP" val="578.5"/>
  <p:tag name="DEFAULTONLEFT" val="744.625"/>
  <p:tag name="DEFAULTOFFLEFT" val="-40"/>
  <p:tag name="DEFAULTLEFT" val="744.625"/>
  <p:tag name="SLIDEELEMTYPE" val="14"/>
  <p:tag name="BULLETSTYLE" val="BulletStyle"/>
  <p:tag name="JAZZCOMPLIANT" val="True"/>
</p:tagLst>
</file>

<file path=ppt/tags/tag419.xml><?xml version="1.0" encoding="utf-8"?>
<p:tagLst xmlns:a="http://schemas.openxmlformats.org/drawingml/2006/main" xmlns:r="http://schemas.openxmlformats.org/officeDocument/2006/relationships" xmlns:p="http://schemas.openxmlformats.org/presentationml/2006/main">
  <p:tag name="ISLOCKED" val="True"/>
  <p:tag name="DEFAULTHEIGHT" val="p156!5000"/>
  <p:tag name="DEFAULTWIDTH" val="p342"/>
  <p:tag name="DEFAULTTOP" val="p364!2500"/>
  <p:tag name="DEFAULTLEFT" val="p396"/>
  <p:tag name="BULLETSTYLE" val="BulletStyle"/>
  <p:tag name="PREVENTUNTAGGEDSHAPERESIZE" val="False"/>
  <p:tag name="PRINTHEIGHT" val="22.875"/>
  <p:tag name="PRINTWIDTH" val="702"/>
  <p:tag name="PRESERVEASPECTRATIO" val="False"/>
  <p:tag name="DEFAULTONLEFT" val="396.25"/>
  <p:tag name="DEFAULTOFFLEFT" val="-362"/>
  <p:tag name="SLIDEELEMTYPE" val="46"/>
  <p:tag name="ONEMERRILL" val="2"/>
  <p:tag name="JAZZCOMPLIANT" val="True"/>
  <p:tag name="DMSOFTTAG" val="&lt;Data vendor=&quot;FactSet&quot; application=&quot;PresLink&quot; version=&quot;2013.1&quot; XMLVersion=&quot;C591227E-C126-49DE-B816-0EB840665770&quot; iXMLVersion=&quot;1&quot;&gt;&#10;  &lt;Main FileType=&quot;2&quot; FileUID=&quot;&quot; FileName=&quot;PitchBook - VC Unicorn Report v07.12.2019 v1 - Nevita.xlsx&quot; Path=&quot;\\corp\ds_dfs\Equities\Global Equity Capital Markets\ECM_ECM Originations\Strategic &amp;amp; Private Capital Solutions\Companies\Nextiva\2019\09-September&quot; Landmark=&quot;Chart 3 (1)&quot; LMFriendly=&quot;Chart 3 (1) (Dislocation (Fenwick&amp;amp;West))&quot; SheetSlideName=&quot;_bdm.c92d6c725e544310b3e69736ef341988.edm&quot; Address=&quot;Dislocation (Fenwick&amp;amp;West)!Chart 3 (1)&quot; AddrAdjusted=&quot;Dislocation (Fenwick&amp;amp;West)!Chart 3 (1)&quot; LastUpdate=&quot;2019.09.18:18.37.17&quot; FileDesc=&quot;PitchBook - VC Unicorn Report v07.12.2019 v1 - Nevita.xlsx&quot; Text=&quot;&quot; Value=&quot;&quot; Inst=&quot;0&quot; SBR=&quot;False&quot; SBC=&quot;False&quot; DestType=&quot;1&quot; HeaderRows=&quot;0&quot; TableRowIndex=&quot;0&quot; TableColIndex=&quot;0&quot; /&gt;&#10;&lt;/Data&gt;"/>
</p:tagLst>
</file>

<file path=ppt/tags/tag42.xml><?xml version="1.0" encoding="utf-8"?>
<p:tagLst xmlns:a="http://schemas.openxmlformats.org/drawingml/2006/main" xmlns:r="http://schemas.openxmlformats.org/officeDocument/2006/relationships" xmlns:p="http://schemas.openxmlformats.org/presentationml/2006/main">
  <p:tag name="SLIDEELEMTYPE" val="14"/>
</p:tagLst>
</file>

<file path=ppt/tags/tag420.xml><?xml version="1.0" encoding="utf-8"?>
<p:tagLst xmlns:a="http://schemas.openxmlformats.org/drawingml/2006/main" xmlns:r="http://schemas.openxmlformats.org/officeDocument/2006/relationships" xmlns:p="http://schemas.openxmlformats.org/presentationml/2006/main">
  <p:tag name="ISLOCKED" val="True"/>
  <p:tag name="DEFAULTHEIGHT" val="p156!5000"/>
  <p:tag name="DEFAULTWIDTH" val="p342"/>
  <p:tag name="DEFAULTTOP" val="p364!2500"/>
  <p:tag name="DEFAULTLEFT" val="p36"/>
  <p:tag name="SLIDEELEMTYPE" val="46"/>
  <p:tag name="DEFAULTOFFLEFT" val="-362"/>
  <p:tag name="DEFAULTONLEFT" val="396.25"/>
  <p:tag name="PRESERVEASPECTRATIO" val="False"/>
  <p:tag name="PRINTWIDTH" val="702"/>
  <p:tag name="PRINTHEIGHT" val="22.875"/>
  <p:tag name="PREVENTUNTAGGEDSHAPERESIZE" val="False"/>
  <p:tag name="BULLETSTYLE" val="BulletStyle"/>
  <p:tag name="ONEMERRILL" val="2"/>
  <p:tag name="JAZZCOMPLIANT" val="True"/>
  <p:tag name="DMSOFTTAG" val="&lt;Data vendor=&quot;FactSet&quot; application=&quot;PresLink&quot; version=&quot;2013.1&quot; XMLVersion=&quot;C591227E-C126-49DE-B816-0EB840665770&quot; iXMLVersion=&quot;1&quot;&gt;&#10;  &lt;Main FileType=&quot;2&quot; FileUID=&quot;&quot; FileName=&quot;PitchBook - VC Unicorn Report v07.12.2019 v1 - Nevita.xlsx&quot; Path=&quot;\\corp\ds_dfs\Equities\Global Equity Capital Markets\ECM_ECM Originations\Strategic &amp;amp; Private Capital Solutions\Companies\Nextiva\2019\09-September&quot; Landmark=&quot;Chart 1&quot; LMFriendly=&quot;Chart 1 (Dislocation (Fenwick&amp;amp;West))&quot; SheetSlideName=&quot;_bdm.c92d6c725e544310b3e69736ef341988.edm&quot; Address=&quot;Dislocation (Fenwick&amp;amp;West)!Chart 1&quot; AddrAdjusted=&quot;Dislocation (Fenwick&amp;amp;West)!Chart 1&quot; LastUpdate=&quot;2019.09.18:18.35.04&quot; FileDesc=&quot;PitchBook - VC Unicorn Report v07.12.2019 v1 - Nevita.xlsx&quot; Text=&quot;&quot; Value=&quot;&quot; Inst=&quot;0&quot; SBR=&quot;False&quot; SBC=&quot;False&quot; DestType=&quot;1&quot; HeaderRows=&quot;0&quot; TableRowIndex=&quot;0&quot; TableColIndex=&quot;0&quot; /&gt;&#10;&lt;/Data&gt;"/>
</p:tagLst>
</file>

<file path=ppt/tags/tag421.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422.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423.xml><?xml version="1.0" encoding="utf-8"?>
<p:tagLst xmlns:a="http://schemas.openxmlformats.org/drawingml/2006/main" xmlns:r="http://schemas.openxmlformats.org/officeDocument/2006/relationships" xmlns:p="http://schemas.openxmlformats.org/presentationml/2006/main">
  <p:tag name="ISLOCKED" val="True"/>
  <p:tag name="DEFAULTHEIGHT" val="p156!5000"/>
  <p:tag name="DEFAULTWIDTH" val="p342"/>
  <p:tag name="DEFAULTTOP" val="p161!6250"/>
  <p:tag name="DEFAULTLEFT" val="p396"/>
  <p:tag name="BULLETSTYLE" val="BulletStyle"/>
  <p:tag name="PREVENTUNTAGGEDSHAPERESIZE" val="False"/>
  <p:tag name="PRINTHEIGHT" val="22.875"/>
  <p:tag name="PRINTWIDTH" val="702"/>
  <p:tag name="PRESERVEASPECTRATIO" val="False"/>
  <p:tag name="DEFAULTONLEFT" val="396.25"/>
  <p:tag name="DEFAULTOFFLEFT" val="-362"/>
  <p:tag name="SLIDEELEMTYPE" val="46"/>
  <p:tag name="ONEMERRILL" val="2"/>
  <p:tag name="JAZZCOMPLIANT" val="True"/>
  <p:tag name="DMSOFTTAG" val="&lt;Data vendor=&quot;FactSet&quot; application=&quot;PresLink&quot; version=&quot;2013.1&quot; XMLVersion=&quot;C591227E-C126-49DE-B816-0EB840665770&quot; iXMLVersion=&quot;1&quot;&gt;&#10;  &lt;Main FileType=&quot;2&quot; FileUID=&quot;&quot; FileName=&quot;PitchBook - VC Unicorn Report v07.12.2019 v1 - Nevita.xlsx&quot; Path=&quot;\\corp\ds_dfs\Equities\Global Equity Capital Markets\ECM_ECM Originations\Strategic &amp;amp; Private Capital Solutions\Companies\Nextiva\2019\09-September&quot; Landmark=&quot;Chart 8&quot; LMFriendly=&quot;Chart 8 (Page 6)&quot; SheetSlideName=&quot;_bdm.d02601e6fd0446c38f09b2babdddcaba.edm&quot; Address=&quot;Page 6!Chart 8&quot; AddrAdjusted=&quot;Page 6!Chart 8&quot; LastUpdate=&quot;2019.09.18:18.31.27&quot; FileDesc=&quot;PitchBook - VC Unicorn Report v07.12.2019 v1 - Nevita.xlsx&quot; Text=&quot;&quot; Value=&quot;&quot; Inst=&quot;0&quot; SBR=&quot;False&quot; SBC=&quot;False&quot; DestType=&quot;1&quot; HeaderRows=&quot;0&quot; TableRowIndex=&quot;0&quot; TableColIndex=&quot;0&quot; /&gt;&#10;&lt;/Data&gt;"/>
</p:tagLst>
</file>

<file path=ppt/tags/tag424.xml><?xml version="1.0" encoding="utf-8"?>
<p:tagLst xmlns:a="http://schemas.openxmlformats.org/drawingml/2006/main" xmlns:r="http://schemas.openxmlformats.org/officeDocument/2006/relationships" xmlns:p="http://schemas.openxmlformats.org/presentationml/2006/main">
  <p:tag name="ISLOCKED" val="True"/>
  <p:tag name="DEFAULTHEIGHT" val="p156!5000"/>
  <p:tag name="DEFAULTWIDTH" val="p342"/>
  <p:tag name="DEFAULTTOP" val="p161!6250"/>
  <p:tag name="DEFAULTLEFT" val="p36"/>
  <p:tag name="SLIDEELEMTYPE" val="46"/>
  <p:tag name="DEFAULTOFFLEFT" val="-362"/>
  <p:tag name="DEFAULTONLEFT" val="396.25"/>
  <p:tag name="PRESERVEASPECTRATIO" val="False"/>
  <p:tag name="PRINTWIDTH" val="702"/>
  <p:tag name="PRINTHEIGHT" val="22.875"/>
  <p:tag name="PREVENTUNTAGGEDSHAPERESIZE" val="False"/>
  <p:tag name="BULLETSTYLE" val="BulletStyle"/>
  <p:tag name="ONEMERRILL" val="2"/>
  <p:tag name="JAZZCOMPLIANT" val="True"/>
  <p:tag name="DMSOFTTAG" val="&lt;Data vendor=&quot;FactSet&quot; application=&quot;PresLink&quot; version=&quot;2013.1&quot; XMLVersion=&quot;C591227E-C126-49DE-B816-0EB840665770&quot; iXMLVersion=&quot;1&quot;&gt;&#10;  &lt;Main FileType=&quot;2&quot; FileUID=&quot;&quot; FileName=&quot;PitchBook - VC Unicorn Report v07.12.2019 v1 - Nevita.xlsx&quot; Path=&quot;\\corp\ds_dfs\Equities\Global Equity Capital Markets\ECM_ECM Originations\Strategic &amp;amp; Private Capital Solutions\Companies\Nextiva\2019\09-September&quot; Landmark=&quot;Chart 4 (5)&quot; LMFriendly=&quot;Chart 4 (5) (Median Pre Val x Series)&quot; SheetSlideName=&quot;_bdm.a6fed4d824f24939b91915b94caf48d3.edm&quot; Address=&quot;Median Pre Val x Series!Chart 4 (5)&quot; AddrAdjusted=&quot;Median Pre Val x Series!Chart 4 (5)&quot; LastUpdate=&quot;2019.09.18:18.30.41&quot; FileDesc=&quot;PitchBook - VC Unicorn Report v07.12.2019 v1 - Nevita.xlsx&quot; Text=&quot;&quot; Value=&quot;&quot; Inst=&quot;0&quot; SBR=&quot;False&quot; SBC=&quot;False&quot; DestType=&quot;1&quot; HeaderRows=&quot;0&quot; TableRowIndex=&quot;0&quot; TableColIndex=&quot;0&quot; /&gt;&#10;&lt;/Data&gt;"/>
</p:tagLst>
</file>

<file path=ppt/tags/tag425.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426.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42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42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xml><?xml version="1.0" encoding="utf-8"?>
<p:tagLst xmlns:a="http://schemas.openxmlformats.org/drawingml/2006/main" xmlns:r="http://schemas.openxmlformats.org/officeDocument/2006/relationships" xmlns:p="http://schemas.openxmlformats.org/presentationml/2006/main">
  <p:tag name="SLIDEELEMTYPE" val="124"/>
</p:tagLst>
</file>

<file path=ppt/tags/tag43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4.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43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9.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44.xml><?xml version="1.0" encoding="utf-8"?>
<p:tagLst xmlns:a="http://schemas.openxmlformats.org/drawingml/2006/main" xmlns:r="http://schemas.openxmlformats.org/officeDocument/2006/relationships" xmlns:p="http://schemas.openxmlformats.org/presentationml/2006/main">
  <p:tag name="STDSLIDETYPE" val="Quadrants - w/ Titles"/>
  <p:tag name="SLIDELAYOUT" val="341"/>
  <p:tag name="LAYOUTTEMPLATE" val="BAS_LS"/>
  <p:tag name="JAZZCOMPLIANT" val="True"/>
  <p:tag name="SLIDEPAGENUMBER" val="4"/>
</p:tagLst>
</file>

<file path=ppt/tags/tag440.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441.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442.xml><?xml version="1.0" encoding="utf-8"?>
<p:tagLst xmlns:a="http://schemas.openxmlformats.org/drawingml/2006/main" xmlns:r="http://schemas.openxmlformats.org/officeDocument/2006/relationships" xmlns:p="http://schemas.openxmlformats.org/presentationml/2006/main">
  <p:tag name="DEFAULTOFFWIDTH" val="-474"/>
  <p:tag name="DEFAULTONLEFT" val="251"/>
  <p:tag name="SLIDEELEMTYPE" val="10"/>
  <p:tag name="DEFAULTOFFLEFT" val="-488"/>
  <p:tag name="PRESERVEASPECTRATIO" val="0"/>
  <p:tag name="JAZZCOMPLIANT" val="True"/>
  <p:tag name="DEFAULTLEFT" val="p36"/>
  <p:tag name="DEFAULTTOP" val="p126"/>
  <p:tag name="DEFAULTWIDTH" val="p702"/>
  <p:tag name="DEFAULTHEIGHT" val="p20!5000"/>
  <p:tag name="ISLOCKED" val="True"/>
</p:tagLst>
</file>

<file path=ppt/tags/tag4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46.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Line 4"/>
  <p:tag name="FORMATSFILENAME" val="Standard Slides.pot"/>
  <p:tag name="POSITIONSHAPE" val="Line 4"/>
  <p:tag name="SIZESHAPE" val="Line 4"/>
  <p:tag name="FORMATSSLIDEID" val="341"/>
  <p:tag name="POSITIONSLIDEID" val="341"/>
  <p:tag name="SIZESLIDEID" val="341"/>
  <p:tag name="INORIGINALLAYOUTID" val="341"/>
  <p:tag name="LEGALDAYONE" val="True"/>
  <p:tag name="PITCHBOOKPALETTE" val="3.5"/>
</p:tagLst>
</file>

<file path=ppt/tags/tag4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LEGALDAYONE" val="True"/>
  <p:tag name="PITCHBOOKPALETTE" val="3.5"/>
  <p:tag name="JAZZCOMPLIANT" val="True"/>
  <p:tag name="TOC_GUID" val="59EF6293-90D9-4C56-BEBE-FF92D44A419E"/>
</p:tagLst>
</file>

<file path=ppt/tags/tag4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Middle Market M&amp;amp;A Chart Backup.xlsx&quot; Path=&quot;\\ncdr0002-nas01.bankofamerica.com\user9$\users\ZK6NGPR\Homespace\One Off Asks\Todd Wilson Summit\Pie Chart Backup&quot; Landmark=&quot;_bdm.1b2b57c0707d4055b87edde32278419f.edm&quot; LMFriendly=&quot;Auto-generated range name&quot; SheetSlideName=&quot;_bdm.88f35c6e4a1c4d18b0e91a031de73747.edm&quot; Address=&quot;'Chart'!D1:L31&quot; AddrAdjusted=&quot;'Chart'!D1&quot; LastUpdate=&quot;2019.10.22:12.41.15&quot; FileDesc=&quot;Middle Market M&amp;amp;A Chart Backup.xlsx&quot; Text=&quot;&quot; Value=&quot;&quot; Inst=&quot;0&quot; SBR=&quot;False&quot; SBC=&quot;False&quot; DestType=&quot;1&quot; HeaderRows=&quot;0&quot; TableRowIndex=&quot;0&quot; TableColIndex=&quot;0&quot; /&gt;&#10;&lt;/Data&gt;"/>
  <p:tag name="STRETCHHEIGHT" val="False"/>
</p:tagLst>
</file>

<file path=ppt/tags/tag49.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Lst>
</file>

<file path=ppt/tags/tag5.xml><?xml version="1.0" encoding="utf-8"?>
<p:tagLst xmlns:a="http://schemas.openxmlformats.org/drawingml/2006/main" xmlns:r="http://schemas.openxmlformats.org/officeDocument/2006/relationships" xmlns:p="http://schemas.openxmlformats.org/presentationml/2006/main">
  <p:tag name="PITCHBOOKPALETTE" val="3.5"/>
  <p:tag name="JAZZCOMPLIANT" val="True"/>
  <p:tag name="SLIDEELEMTYPE" val="127"/>
  <p:tag name="MASTERSLIDESHAPE" val="True"/>
</p:tagLst>
</file>

<file path=ppt/tags/tag50.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1"/>
  <p:tag name="JAZZCOMPLIANT" val="True"/>
</p:tagLst>
</file>

<file path=ppt/tags/tag51.xml><?xml version="1.0" encoding="utf-8"?>
<p:tagLst xmlns:a="http://schemas.openxmlformats.org/drawingml/2006/main" xmlns:r="http://schemas.openxmlformats.org/officeDocument/2006/relationships" xmlns:p="http://schemas.openxmlformats.org/presentationml/2006/main">
  <p:tag name="SLIDEELEMTYPE" val="14"/>
</p:tagLst>
</file>

<file path=ppt/tags/tag52.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3"/>
  <p:tag name="CREATOR" val="lamk"/>
  <p:tag name="CREATIONDATE" val="Nov. 13, 01"/>
  <p:tag name="CREATION_REGION" val="New York"/>
  <p:tag name="CREATINGOS" val="Windows (32-bit) 4.00"/>
  <p:tag name="CREATINGVERSION" val="8.0b"/>
  <p:tag name="OFFICEBUILD" val="5507 "/>
  <p:tag name="PITCHBOOKBUILD" val="1.2 c"/>
  <p:tag name="SLIDENAME" val="Slide207"/>
  <p:tag name="GUID" val="FEFA4DB2-D85D-11D5-8AA9-00D0B7103C13"/>
  <p:tag name="NAME" val="Full Page, One Object, Chart"/>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TAGORIENTATION" val="Letter"/>
  <p:tag name="ARRANGETOGRID" val="False"/>
  <p:tag name="LEFTCOLTOPMARGIN" val="p126"/>
  <p:tag name="RIGHTCOLTOPMARGIN" val="p126"/>
  <p:tag name="LEFTCOLBOTTOMMARGIN" val="p535"/>
  <p:tag name="RIGHTCOLBOTTOMMARGIN" val="p535"/>
  <p:tag name="SLIDEPAGENUMBER" val="5"/>
</p:tagLst>
</file>

<file path=ppt/tags/tag53.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Lst>
</file>

<file path=ppt/tags/tag54.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Lst>
</file>

<file path=ppt/tags/tag55.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Lst>
</file>

<file path=ppt/tags/tag56.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Lst>
</file>

<file path=ppt/tags/tag57.xml><?xml version="1.0" encoding="utf-8"?>
<p:tagLst xmlns:a="http://schemas.openxmlformats.org/drawingml/2006/main" xmlns:r="http://schemas.openxmlformats.org/officeDocument/2006/relationships" xmlns:p="http://schemas.openxmlformats.org/presentationml/2006/main">
  <p:tag name="DEFAULTOFFWIDTH" val="-474"/>
  <p:tag name="DEFAULTONLEFT" val="251"/>
  <p:tag name="SLIDEELEMTYPE" val="10"/>
  <p:tag name="DEFAULTOFFLEFT" val="-488"/>
  <p:tag name="PRESERVEASPECTRATIO" val="0"/>
  <p:tag name="JAZZCOMPLIANT" val="True"/>
</p:tagLst>
</file>

<file path=ppt/tags/tag58.xml><?xml version="1.0" encoding="utf-8"?>
<p:tagLst xmlns:a="http://schemas.openxmlformats.org/drawingml/2006/main" xmlns:r="http://schemas.openxmlformats.org/officeDocument/2006/relationships" xmlns:p="http://schemas.openxmlformats.org/presentationml/2006/main">
  <p:tag name="ISLOCKED" val="False"/>
</p:tagLst>
</file>

<file path=ppt/tags/tag59.xml><?xml version="1.0" encoding="utf-8"?>
<p:tagLst xmlns:a="http://schemas.openxmlformats.org/drawingml/2006/main" xmlns:r="http://schemas.openxmlformats.org/officeDocument/2006/relationships" xmlns:p="http://schemas.openxmlformats.org/presentationml/2006/main">
  <p:tag name="LEGALDAYONE" val="True"/>
  <p:tag name="DEFAULTLEFT" val="p48"/>
  <p:tag name="DEFAULTTOP" val="p168!6250"/>
  <p:tag name="DEFAULTWIDTH" val="p337"/>
  <p:tag name="DEFAULTHEIGHT" val="p123"/>
  <p:tag name="ISLOCKED" val="True"/>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 name="MASTERSLIDESHAPE" val="True"/>
</p:tagLst>
</file>

<file path=ppt/tags/tag60.xml><?xml version="1.0" encoding="utf-8"?>
<p:tagLst xmlns:a="http://schemas.openxmlformats.org/drawingml/2006/main" xmlns:r="http://schemas.openxmlformats.org/officeDocument/2006/relationships" xmlns:p="http://schemas.openxmlformats.org/presentationml/2006/main">
  <p:tag name="LEGALDAYONE" val="True"/>
  <p:tag name="DEFAULTLEFT" val="p49"/>
  <p:tag name="DEFAULTTOP" val="p168!6250"/>
  <p:tag name="DEFAULTWIDTH" val="p326!5000"/>
  <p:tag name="DEFAULTHEIGHT" val="p98!3750"/>
  <p:tag name="ISLOCKED" val="True"/>
  <p:tag name="PITCHBOOKPALETTE" val="3.5"/>
</p:tagLst>
</file>

<file path=ppt/tags/tag61.xml><?xml version="1.0" encoding="utf-8"?>
<p:tagLst xmlns:a="http://schemas.openxmlformats.org/drawingml/2006/main" xmlns:r="http://schemas.openxmlformats.org/officeDocument/2006/relationships" xmlns:p="http://schemas.openxmlformats.org/presentationml/2006/main">
  <p:tag name="LEGALDAYONE" val="True"/>
  <p:tag name="DEFAULTLEFT" val="p48"/>
  <p:tag name="DEFAULTTOP" val="p168!6250"/>
  <p:tag name="DEFAULTWIDTH" val="p337"/>
  <p:tag name="DEFAULTHEIGHT" val="p123"/>
  <p:tag name="ISLOCKED" val="True"/>
  <p:tag name="PITCHBOOKPALETTE" val="3.5"/>
</p:tagLst>
</file>

<file path=ppt/tags/tag62.xml><?xml version="1.0" encoding="utf-8"?>
<p:tagLst xmlns:a="http://schemas.openxmlformats.org/drawingml/2006/main" xmlns:r="http://schemas.openxmlformats.org/officeDocument/2006/relationships" xmlns:p="http://schemas.openxmlformats.org/presentationml/2006/main">
  <p:tag name="LEGALDAYONE" val="True"/>
  <p:tag name="DEFAULTLEFT" val="p49"/>
  <p:tag name="DEFAULTTOP" val="p168!6250"/>
  <p:tag name="DEFAULTWIDTH" val="p326!5000"/>
  <p:tag name="DEFAULTHEIGHT" val="p98!3750"/>
  <p:tag name="ISLOCKED" val="True"/>
  <p:tag name="PITCHBOOKPALETTE" val="3.5"/>
</p:tagLst>
</file>

<file path=ppt/tags/tag63.xml><?xml version="1.0" encoding="utf-8"?>
<p:tagLst xmlns:a="http://schemas.openxmlformats.org/drawingml/2006/main" xmlns:r="http://schemas.openxmlformats.org/officeDocument/2006/relationships" xmlns:p="http://schemas.openxmlformats.org/presentationml/2006/main">
  <p:tag name="LEGALDAYONE" val="True"/>
  <p:tag name="DEFAULTLEFT" val="p48"/>
  <p:tag name="DEFAULTTOP" val="p168!6250"/>
  <p:tag name="DEFAULTWIDTH" val="p337"/>
  <p:tag name="DEFAULTHEIGHT" val="p123"/>
  <p:tag name="ISLOCKED" val="True"/>
  <p:tag name="PITCHBOOKPALETTE" val="3.5"/>
</p:tagLst>
</file>

<file path=ppt/tags/tag64.xml><?xml version="1.0" encoding="utf-8"?>
<p:tagLst xmlns:a="http://schemas.openxmlformats.org/drawingml/2006/main" xmlns:r="http://schemas.openxmlformats.org/officeDocument/2006/relationships" xmlns:p="http://schemas.openxmlformats.org/presentationml/2006/main">
  <p:tag name="LEGALDAYONE" val="True"/>
  <p:tag name="DEFAULTLEFT" val="p49"/>
  <p:tag name="DEFAULTTOP" val="p168!6250"/>
  <p:tag name="DEFAULTWIDTH" val="p326!5000"/>
  <p:tag name="DEFAULTHEIGHT" val="p98!3750"/>
  <p:tag name="ISLOCKED" val="True"/>
  <p:tag name="PITCHBOOKPALETTE" val="3.5"/>
</p:tagLst>
</file>

<file path=ppt/tags/tag65.xml><?xml version="1.0" encoding="utf-8"?>
<p:tagLst xmlns:a="http://schemas.openxmlformats.org/drawingml/2006/main" xmlns:r="http://schemas.openxmlformats.org/officeDocument/2006/relationships" xmlns:p="http://schemas.openxmlformats.org/presentationml/2006/main">
  <p:tag name="JAZZCOMPLIANT" val="True"/>
  <p:tag name="SLIDETYPE" val="6"/>
  <p:tag name="SLIDEPAGENUMBER" val="6"/>
</p:tagLst>
</file>

<file path=ppt/tags/tag6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 name="JAZZCOMPLIANT" val="True"/>
</p:tagLst>
</file>

<file path=ppt/tags/tag67.xml><?xml version="1.0" encoding="utf-8"?>
<p:tagLst xmlns:a="http://schemas.openxmlformats.org/drawingml/2006/main" xmlns:r="http://schemas.openxmlformats.org/officeDocument/2006/relationships" xmlns:p="http://schemas.openxmlformats.org/presentationml/2006/main">
  <p:tag name="DEFAULTHEIGH" val="36"/>
  <p:tag name="DEFAULTWIDTH" val="444"/>
  <p:tag name="DEFAULTTOP" val="294"/>
  <p:tag name="DEFAULTLEFT" val="228"/>
  <p:tag name="SLIDEELEMTYPE" val="41"/>
  <p:tag name="BULLETSTYLE" val="BulletStyle"/>
  <p:tag name="DEFAULTOFFLEFT" val="-464"/>
  <p:tag name="DEFAULTONLEFT" val="228"/>
  <p:tag name="DEFAULTHEIGHT" val="36"/>
  <p:tag name="PRESERVEASPECTRATIO" val="False"/>
  <p:tag name="JAZZCOMPLIANT" val="True"/>
</p:tagLst>
</file>

<file path=ppt/tags/tag68.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RIGHTCOLBOTTOMMARGIN" val="p535"/>
  <p:tag name="LEFTCOLBOTTOMMARGIN" val="p535"/>
  <p:tag name="RIGHTCOLTOPMARGIN" val="p156"/>
  <p:tag name="LEFTCOLTOPMARGIN" val="p156"/>
  <p:tag name="ARRANGETOGRID" val="False"/>
  <p:tag name="TAGORIENTATION" val="Letter"/>
  <p:tag name="SLIDEPAGENUMBER" val="6"/>
</p:tagLst>
</file>

<file path=ppt/tags/tag69.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ISLOCKED" val="True"/>
  <p:tag name="DEFAULTHEIGHT" val="p4"/>
  <p:tag name="DEFAULTWIDTH" val="p792"/>
  <p:tag name="DEFAULTTOP" val="p612!999"/>
  <p:tag name="DEFAULTLEFT" val="p0"/>
</p:tagLst>
</file>

<file path=ppt/tags/tag7.xml><?xml version="1.0" encoding="utf-8"?>
<p:tagLst xmlns:a="http://schemas.openxmlformats.org/drawingml/2006/main" xmlns:r="http://schemas.openxmlformats.org/officeDocument/2006/relationships" xmlns:p="http://schemas.openxmlformats.org/presentationml/2006/main">
  <p:tag name="PITCHBOOKPALETTE" val="3.5"/>
  <p:tag name="JAZZCOMPLIANT" val="True"/>
  <p:tag name="SLIDEELEMTYPE" val="130"/>
  <p:tag name="MASTERSLIDESHAPE" val="True"/>
</p:tagLst>
</file>

<file path=ppt/tags/tag70.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125"/>
  <p:tag name="DEFAULTOFFLEFT" val="-524"/>
  <p:tag name="SLIDEELEMTYPE" val="1"/>
  <p:tag name="BULLETSTYLE" val="BulletStyle"/>
  <p:tag name="ONEMERRILL" val="2"/>
  <p:tag name="JAZZCOMPLIANT" val="True"/>
  <p:tag name="DEFAULTLEFT" val="234.125"/>
  <p:tag name="DEFAULTTOP" val="75"/>
  <p:tag name="DEFAULTWIDTH" val="504"/>
  <p:tag name="DEFAULTHEIGHT" val="23.5"/>
  <p:tag name="ISLOCKED" val="False"/>
</p:tagLst>
</file>

<file path=ppt/tags/tag71.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7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73.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ISLOCKED" val="False"/>
  <p:tag name="DEFAULTHEIGHT" val="0"/>
  <p:tag name="DEFAULTWIDTH" val="0"/>
  <p:tag name="DEFAULTTOP" val="0"/>
  <p:tag name="DEFAULTLEFT" val="0"/>
</p:tagLst>
</file>

<file path=ppt/tags/tag74.xml><?xml version="1.0" encoding="utf-8"?>
<p:tagLst xmlns:a="http://schemas.openxmlformats.org/drawingml/2006/main" xmlns:r="http://schemas.openxmlformats.org/officeDocument/2006/relationships" xmlns:p="http://schemas.openxmlformats.org/presentationml/2006/main">
  <p:tag name="JAZZCOMPLIANT" val="True"/>
  <p:tag name="SLIDEELEMTYPE" val="3"/>
</p:tagLst>
</file>

<file path=ppt/tags/tag75.xml><?xml version="1.0" encoding="utf-8"?>
<p:tagLst xmlns:a="http://schemas.openxmlformats.org/drawingml/2006/main" xmlns:r="http://schemas.openxmlformats.org/officeDocument/2006/relationships" xmlns:p="http://schemas.openxmlformats.org/presentationml/2006/main">
  <p:tag name="SLIDEELEMTYPE" val="14"/>
</p:tagLst>
</file>

<file path=ppt/tags/tag7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10.17 Macro Mkt Pg.v1.xlsx&quot; Path=&quot;\\corp\ds_dfs\Equities\Global Equity Capital Markets\ECM_ECM Originations\Team Growth\Tech Folder\- ECM -\- Standard Materials\- Market Update Slides\XLS&quot; Landmark=&quot;Chart 3 (1) (2) (1) (1) (1) (3) (5) (1) (2) (4) (5) (5) (1) (1) (1) (2) (1) (2)&quot; LMFriendly=&quot;Chart 3 (1) (2) (1) (1) (1) (3) (5) (1) (2) (4) (5) (5) (1) (1) (1) (2) (1) (2) (Daily (2))&quot; SheetSlideName=&quot;&quot; Address=&quot;Daily (2)!Chart 3 (1) (2) (1) (1) (1) (3) (5) (1) (2) (4) (5) (5) (1) (1) (1) (2) (1) (2)&quot; AddrAdjusted=&quot;Daily (2)!Chart 3 (1) (2) (1) (1) (1) (3) (5) (1) (2) (4) (5) (5) (1) (1) (1) (2) (1) (2)&quot; LastUpdate=&quot;2019.10.20:16.36.36&quot; FileDesc=&quot;2019.10.17 Macro Mkt Pg.v1.xlsx&quot; Text=&quot;&quot; Value=&quot;&quot; Inst=&quot;0&quot; SBR=&quot;False&quot; SBC=&quot;False&quot; DestType=&quot;1&quot; HeaderRows=&quot;0&quot; TableRowIndex=&quot;0&quot; TableColIndex=&quot;0&quot; /&gt;&#10;&lt;/Data&gt;"/>
</p:tagLst>
</file>

<file path=ppt/tags/tag7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10.04 Macro Mkt Pg.v1.xlsx&quot; Path=&quot;\\corp\ds_dfs\Equities\Global Equity Capital Markets\ECM_ECM Originations\Team Growth\Tech Folder\- ECM -\- Standard Materials\- Market Update Slides\XLS&quot; Landmark=&quot;Chart 3 (1) (2) (1) (1) (1) (3) (5) (1) (2) (4) (5) (4) (3)&quot; LMFriendly=&quot;Chart 3 (1) (2) (1) (1) (1) (3) (5) (1) (2) (4) (5) (4) (3) (Monthly)&quot; SheetSlideName=&quot;_bdm.5b889cf98bcd4f89ac9a62dd160b0a1c.edm&quot; Address=&quot;Monthly!Chart 3 (1) (2) (1) (1) (1) (3) (5) (1) (2) (4) (5) (4) (3)&quot; AddrAdjusted=&quot;Monthly!Chart 3 (1) (2) (1) (1) (1) (3) (5) (1) (2) (4) (5) (4) (3)&quot; LastUpdate=&quot;2019.10.20:12.49.28&quot; FileDesc=&quot;2019.10.04 Macro Mkt Pg.v1.xlsx&quot; Text=&quot;&quot; Value=&quot;&quot; Inst=&quot;0&quot; SBR=&quot;False&quot; SBC=&quot;False&quot; DestType=&quot;1&quot; HeaderRows=&quot;0&quot; TableRowIndex=&quot;0&quot; TableColIndex=&quot;0&quot; /&gt;&#10;&lt;/Data&gt;"/>
</p:tagLst>
</file>

<file path=ppt/tags/tag7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10.17 Macro Mkt Pg.v1.xlsx&quot; Path=&quot;\\corp\ds_dfs\Equities\Global Equity Capital Markets\ECM_ECM Originations\Team Growth\Tech Folder\- ECM -\- Standard Materials\- Market Update Slides\XLS&quot; Landmark=&quot;Chart 3 (1) (2) (1) (1) (1) (3) (5) (1) (2) (4) (5) (4) (2) (1) (1) (1) (1)&quot; LMFriendly=&quot;Chart 3 (1) (2) (1) (1) (1) (3) (5) (1) (2) (4) (5) (4) (2) (1) (1) (1) (1) (Monthly)&quot; SheetSlideName=&quot;_bdm.5b889cf98bcd4f89ac9a62dd160b0a1c.edm&quot; Address=&quot;Monthly!Chart 3 (1) (2) (1) (1) (1) (3) (5) (1) (2) (4) (5) (4) (2) (1) (1) (1) (1)&quot; AddrAdjusted=&quot;Monthly!Chart 3 (1) (2) (1) (1) (1) (3) (5) (1) (2) (4) (5) (4) (2) (1) (1) (1) (1)&quot; LastUpdate=&quot;2019.10.20:13.36.10&quot; FileDesc=&quot;2019.10.17 Macro Mkt Pg.v1.xlsx&quot; Text=&quot;&quot; Value=&quot;&quot; Inst=&quot;0&quot; SBR=&quot;False&quot; SBC=&quot;False&quot; DestType=&quot;1&quot; HeaderRows=&quot;0&quot; TableRowIndex=&quot;0&quot; TableColIndex=&quot;0&quot; /&gt;&#10;&lt;/Data&gt;"/>
</p:tagLst>
</file>

<file path=ppt/tags/tag7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ARRANGETOGRID" val="False"/>
  <p:tag name="LEFTCOLTOPMARGIN" val="p156"/>
  <p:tag name="RIGHTCOLTOPMARGIN" val="p156"/>
  <p:tag name="LEFTCOLBOTTOMMARGIN" val="p535"/>
  <p:tag name="RIGHTCOLBOTTOMMARGIN" val="p535"/>
  <p:tag name="TAGORIENTATION" val="Letter"/>
  <p:tag name="SLIDEPAGENUMBER" val="7"/>
</p:tagLst>
</file>

<file path=ppt/tags/tag8.xml><?xml version="1.0" encoding="utf-8"?>
<p:tagLst xmlns:a="http://schemas.openxmlformats.org/drawingml/2006/main" xmlns:r="http://schemas.openxmlformats.org/officeDocument/2006/relationships" xmlns:p="http://schemas.openxmlformats.org/presentationml/2006/main">
  <p:tag name="DEFAULTLEFT" val="p0!1250"/>
  <p:tag name="DEFAULTTOP" val="p395!2800"/>
  <p:tag name="ISLOCKED" val="True"/>
  <p:tag name="JAZZ" val="Cover Graphic Text Narrow"/>
  <p:tag name="SLIDEELEMTYPE" val="95"/>
  <p:tag name="DEFAULTWIDTHA4" val="792.8504"/>
  <p:tag name="DEFAULTWIDTHLETTER" val="792.8504"/>
  <p:tag name="DEFAULTHEIGHTA4" val="85.27331"/>
  <p:tag name="DEFAULTHEIGHTLETTER" val="85.27331"/>
  <p:tag name="DEFAULTLEFTA4" val="24.84"/>
  <p:tag name="DEFAULTLEFTLETTER" val="0"/>
  <p:tag name="JAZZCOMPLIANT" val="True"/>
  <p:tag name="DEFAULTWIDTH" val="p793!9007"/>
  <p:tag name="DEFAULTHEIGHT" val="p87!4211"/>
  <p:tag name="DEFAULTTOPLETTER" val="424.7998"/>
  <p:tag name="DEFAULTTOPA4" val="411.1211"/>
  <p:tag name="MASTERSLIDESHAPE" val="True"/>
</p:tagLst>
</file>

<file path=ppt/tags/tag80.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JAZZCOMPLIANT" val="True"/>
  <p:tag name="ISLOCKED" val="True"/>
  <p:tag name="DEFAULTHEIGHT" val="p4"/>
  <p:tag name="DEFAULTWIDTH" val="p792"/>
  <p:tag name="DEFAULTTOP" val="p612!999"/>
  <p:tag name="DEFAULTLEFT" val="p0"/>
</p:tagLst>
</file>

<file path=ppt/tags/tag8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2019.09.06 IPO Database v1.xlsx&quot; Path=&quot;\\corp\ds_dfs\Equities\Global Equity Capital Markets\ECM_ECM Originations\Team Growth\Market Pages\Backups\IPO Database&quot; Landmark=&quot;_bdm.4badb352fa524cd4aa36375569f3619f.edm&quot; LMFriendly=&quot;Auto-generated range name&quot; SheetSlideName=&quot;_bdm.ae0df770e896478eb337520e2af51167.edm&quot; Address=&quot;'IPO Page Output 2019 IPOs'!E6:Y446&quot; AddrAdjusted=&quot;'IPO Page Output 2019 IPOs'!E6:E17&quot; LastUpdate=&quot;2019.09.06:22.11.13&quot; FileDesc=&quot;2019.09.06 IPO Database v1.xlsx&quot; Text=&quot;&quot; Value=&quot;&quot; Inst=&quot;0&quot; SBR=&quot;False&quot; SBC=&quot;False&quot; DestType=&quot;1&quot; HeaderRows=&quot;0&quot; TableRowIndex=&quot;0&quot; TableColIndex=&quot;0&quot; /&gt;&#10;&lt;/Data&gt;"/>
  <p:tag name="STRETCHHEIGHT" val="False"/>
</p:tagLst>
</file>

<file path=ppt/tags/tag82.xml><?xml version="1.0" encoding="utf-8"?>
<p:tagLst xmlns:a="http://schemas.openxmlformats.org/drawingml/2006/main" xmlns:r="http://schemas.openxmlformats.org/officeDocument/2006/relationships" xmlns:p="http://schemas.openxmlformats.org/presentationml/2006/main">
  <p:tag name="PRESERVEASPECTRATIO" val="False"/>
  <p:tag name="DEFAULTONLEFT" val="744.625"/>
  <p:tag name="DEFAULTOFFLEFT" val="-40"/>
  <p:tag name="SLIDEELEMTYPE" val="14"/>
  <p:tag name="BULLETSTYLE" val="BulletStyle"/>
  <p:tag name="JAZZCOMPLIANT" val="True"/>
  <p:tag name="DEFAULTHEIGHT" val="19.25"/>
  <p:tag name="DEFAULTWIDTH" val="20"/>
  <p:tag name="DEFAULTTOP" val="578.5"/>
  <p:tag name="DEFAULTLEFT" val="744.625"/>
  <p:tag name="ISLOCKED" val="False"/>
</p:tagLst>
</file>

<file path=ppt/tags/tag83.xml><?xml version="1.0" encoding="utf-8"?>
<p:tagLst xmlns:a="http://schemas.openxmlformats.org/drawingml/2006/main" xmlns:r="http://schemas.openxmlformats.org/officeDocument/2006/relationships" xmlns:p="http://schemas.openxmlformats.org/presentationml/2006/main">
  <p:tag name="SLIDEELEMTYPE" val="17"/>
  <p:tag name="JAZZCOMPLIANT" val="True"/>
  <p:tag name="DEFAULTHEIGHT" val="0"/>
  <p:tag name="DEFAULTWIDTH" val="0"/>
  <p:tag name="DEFAULTTOP" val="0"/>
  <p:tag name="DEFAULTLEFT" val="0"/>
  <p:tag name="ISLOCKED" val="False"/>
</p:tagLst>
</file>

<file path=ppt/tags/tag8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8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8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7.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LEGALDAYONE" val="True"/>
  <p:tag name="PITCHBOOKPALETTE" val="3.5"/>
  <p:tag name="JAZZCOMPLIANT" val="True"/>
  <p:tag name="DEFAULTHEIGHT" val="p0"/>
  <p:tag name="DEFAULTWIDTH" val="p0"/>
  <p:tag name="DEFAULTTOP" val="p0"/>
  <p:tag name="DEFAULTLEFT" val="p0"/>
  <p:tag name="ISLOCKED" val="False"/>
</p:tagLst>
</file>

<file path=ppt/tags/tag8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8.16 IPO Database v1.xlsx&quot; Path=&quot;\\corp\ds_dfs\Equities\Global Equity Capital Markets\ECM_ECM Originations\Team Growth\Market Pages\Backups\DK\8.16.2019&quot; Landmark=&quot;Chart 29 (3) (1) (2) (1) (3) (1) (1) (1) (1) (1) (1) (1) (1) (2)&quot; LMFriendly=&quot;Chart 29 (3) (1) (2) (1) (3) (1) (1) (1) (1) (1) (1) (1) (1) (2) (ICR)&quot; SheetSlideName=&quot;_bdm.851c9a423def4eb3917b66ec8d2d0d70.edm&quot; Address=&quot;ICR!Chart 29 (3) (1) (2) (1) (3) (1) (1) (1) (1) (1) (1) (1) (1) (2)&quot; AddrAdjusted=&quot;ICR!Chart 29 (3) (1) (2) (1) (3) (1) (1) (1) (1) (1) (1) (1) (1) (2)&quot; LastUpdate=&quot;2019.08.16:18.52.57&quot; FileDesc=&quot;2019.8.16 IPO Database v1.xlsx&quot; Text=&quot;&quot; Value=&quot;&quot; Inst=&quot;0&quot; SBR=&quot;False&quot; SBC=&quot;False&quot; DestType=&quot;1&quot; HeaderRows=&quot;0&quot; TableRowIndex=&quot;0&quot; TableColIndex=&quot;0&quot; /&gt;&#10;&lt;/Data&gt;"/>
</p:tagLst>
</file>

<file path=ppt/tags/tag8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2019.8.16 IPO Database v1.xlsx&quot; Path=&quot;\\corp\ds_dfs\Equities\Global Equity Capital Markets\ECM_ECM Originations\Team Growth\Market Pages\Backups\DK\8.16.2019&quot; Landmark=&quot;Chart 29 (3) (1) (1) (1) (2) (4) (1) (1) (17) (1) (1) (1) (1) (1) (1) (1) (1) (3)&quot; LMFriendly=&quot;Chart 29 (3) (1) (1) (1) (2) (4) (1) (1) (17) (1) (1) (1) (1) (1) (1) (1) (1) (3) (ICR)&quot; SheetSlideName=&quot;_bdm.851c9a423def4eb3917b66ec8d2d0d70.edm&quot; Address=&quot;ICR!Chart 29 (3) (1) (1) (1) (2) (4) (1) (1) (17) (1) (1) (1) (1) (1) (1) (1) (1) (3)&quot; AddrAdjusted=&quot;ICR!Chart 29 (3) (1) (1) (1) (2) (4) (1) (1) (17) (1) (1) (1) (1) (1) (1) (1) (1) (3)&quot; LastUpdate=&quot;2019.08.16:18.53.12&quot; FileDesc=&quot;2019.8.16 IPO Database v1.xlsx&quot; Text=&quot;&quot; Value=&quot;&quot; Inst=&quot;0&quot; SBR=&quot;False&quot; SBC=&quot;False&quot; DestType=&quot;1&quot; HeaderRows=&quot;0&quot; TableRowIndex=&quot;0&quot; TableColIndex=&quot;0&quot; /&gt;&#10;&lt;/Data&gt;"/>
</p:tagLst>
</file>

<file path=ppt/tags/tag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1.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LEGALDAYONE" val="True"/>
  <p:tag name="PITCHBOOKPALETTE" val="3.5"/>
  <p:tag name="JAZZCOMPLIANT" val="True"/>
  <p:tag name="DEFAULTHEIGHT" val="p0"/>
  <p:tag name="DEFAULTWIDTH" val="p0"/>
  <p:tag name="DEFAULTTOP" val="p0"/>
  <p:tag name="DEFAULTLEFT" val="p0"/>
  <p:tag name="ISLOCKED" val="False"/>
</p:tagLst>
</file>

<file path=ppt/tags/tag92.xml><?xml version="1.0" encoding="utf-8"?>
<p:tagLst xmlns:a="http://schemas.openxmlformats.org/drawingml/2006/main" xmlns:r="http://schemas.openxmlformats.org/officeDocument/2006/relationships" xmlns:p="http://schemas.openxmlformats.org/presentationml/2006/main">
  <p:tag name="ISLOCKED" val="False"/>
</p:tagLst>
</file>

<file path=ppt/tags/tag93.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ISLOCKED" val="False"/>
</p:tagLst>
</file>

<file path=ppt/tags/tag94.xml><?xml version="1.0" encoding="utf-8"?>
<p:tagLst xmlns:a="http://schemas.openxmlformats.org/drawingml/2006/main" xmlns:r="http://schemas.openxmlformats.org/officeDocument/2006/relationships" xmlns:p="http://schemas.openxmlformats.org/presentationml/2006/main">
  <p:tag name="ISLOCKED" val="False"/>
  <p:tag name="DMTEXTLINKS" val="&lt;Data vendor=&quot;FactSet&quot; application=&quot;PresLink&quot; version=&quot;2013.1&quot; XMLVersion=&quot;C591227E-C126-49DE-B816-0EB840665770&quot; iXMLVersion=&quot;1&quot;&gt;&#10;  &lt;SrcLMs /&gt;&#10;&lt;/Data&gt;"/>
  <p:tag name="DMTEXTLINKSFLEXIBLE" val="&lt;Data vendor=&quot;FactSet&quot; application=&quot;PresLink&quot; version=&quot;2013.1&quot; XMLVersion=&quot;C591227E-C126-49DE-B816-0EB840665770&quot; iXMLVersion=&quot;1&quot;&gt;&#10;  &lt;SrcLMs /&gt;&#10;&lt;/Data&gt;"/>
</p:tagLst>
</file>

<file path=ppt/tags/tag9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96.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97.xml><?xml version="1.0" encoding="utf-8"?>
<p:tagLst xmlns:a="http://schemas.openxmlformats.org/drawingml/2006/main" xmlns:r="http://schemas.openxmlformats.org/officeDocument/2006/relationships" xmlns:p="http://schemas.openxmlformats.org/presentationml/2006/main">
  <p:tag name="ISLOCKED" val="False"/>
</p:tagLst>
</file>

<file path=ppt/tags/tag98.xml><?xml version="1.0" encoding="utf-8"?>
<p:tagLst xmlns:a="http://schemas.openxmlformats.org/drawingml/2006/main" xmlns:r="http://schemas.openxmlformats.org/officeDocument/2006/relationships" xmlns:p="http://schemas.openxmlformats.org/presentationml/2006/main">
  <p:tag name="ISLOCKED" val="False"/>
</p:tagLst>
</file>

<file path=ppt/tags/tag99.xml><?xml version="1.0" encoding="utf-8"?>
<p:tagLst xmlns:a="http://schemas.openxmlformats.org/drawingml/2006/main" xmlns:r="http://schemas.openxmlformats.org/officeDocument/2006/relationships" xmlns:p="http://schemas.openxmlformats.org/presentationml/2006/main">
  <p:tag name="ISLOCKED" val="False"/>
</p:tagLst>
</file>

<file path=ppt/theme/theme1.xml><?xml version="1.0" encoding="utf-8"?>
<a:theme xmlns:a="http://schemas.openxmlformats.org/drawingml/2006/main" name="Pitchbook">
  <a:themeElements>
    <a:clrScheme name="Pitchbook - No Them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33FF"/>
      </a:hlink>
      <a:folHlink>
        <a:srgbClr val="919191"/>
      </a:folHlink>
    </a:clrScheme>
    <a:fontScheme name="Default Desig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12169"/>
        </a:solidFill>
        <a:ln w="9525" cap="flat" cmpd="sng" algn="ctr">
          <a:noFill/>
          <a:prstDash val="solid"/>
          <a:round/>
          <a:headEnd type="none" w="med" len="med"/>
          <a:tailEnd type="none" w="med" len="med"/>
        </a:ln>
        <a:effectLst/>
      </a:spPr>
      <a:bodyPr vert="horz" wrap="square" lIns="91439" tIns="45718" rIns="91438" bIns="45719"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i="0" u="none" strike="noStrike" cap="none" normalizeH="0" baseline="0" smtClean="0">
            <a:ln>
              <a:noFill/>
            </a:ln>
            <a:solidFill>
              <a:srgbClr val="FFFFFF"/>
            </a:solidFill>
            <a:effectLst/>
            <a:latin typeface="Calibri"/>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Default Design 1">
        <a:dk1>
          <a:srgbClr val="000000"/>
        </a:dk1>
        <a:lt1>
          <a:srgbClr val="FFFFFF"/>
        </a:lt1>
        <a:dk2>
          <a:srgbClr val="000000"/>
        </a:dk2>
        <a:lt2>
          <a:srgbClr val="001C5C"/>
        </a:lt2>
        <a:accent1>
          <a:srgbClr val="EDAD1D"/>
        </a:accent1>
        <a:accent2>
          <a:srgbClr val="3E862E"/>
        </a:accent2>
        <a:accent3>
          <a:srgbClr val="FFFFFF"/>
        </a:accent3>
        <a:accent4>
          <a:srgbClr val="000000"/>
        </a:accent4>
        <a:accent5>
          <a:srgbClr val="F4D3AB"/>
        </a:accent5>
        <a:accent6>
          <a:srgbClr val="377929"/>
        </a:accent6>
        <a:hlink>
          <a:srgbClr val="4F83B3"/>
        </a:hlink>
        <a:folHlink>
          <a:srgbClr val="461A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tchbook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MLPitchbook Template</Template>
  <TotalTime>30693</TotalTime>
  <Words>4118</Words>
  <Application>Microsoft Office PowerPoint</Application>
  <PresentationFormat>Custom</PresentationFormat>
  <Paragraphs>768</Paragraphs>
  <Slides>33</Slides>
  <Notes>33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7" baseType="lpstr">
      <vt:lpstr>Arial Unicode MS</vt:lpstr>
      <vt:lpstr>MS PGothic</vt:lpstr>
      <vt:lpstr>MS PGothic</vt:lpstr>
      <vt:lpstr>Arial</vt:lpstr>
      <vt:lpstr>Book Antiqua</vt:lpstr>
      <vt:lpstr>Calibri</vt:lpstr>
      <vt:lpstr>Calibri Light</vt:lpstr>
      <vt:lpstr>Khmer UI</vt:lpstr>
      <vt:lpstr>Wingdings</vt:lpstr>
      <vt:lpstr>超研澤中楷</vt:lpstr>
      <vt:lpstr>Pitchbook</vt:lpstr>
      <vt:lpstr>Pitchbook 2</vt:lpstr>
      <vt:lpstr>ActiveGraph</vt:lpstr>
      <vt:lpstr>think-cell Slide</vt:lpstr>
      <vt:lpstr>Tech San Diego Growth Conference</vt:lpstr>
      <vt:lpstr>PowerPoint Presentation</vt:lpstr>
      <vt:lpstr>Emerging Growth &amp; Regional Coverage </vt:lpstr>
      <vt:lpstr>Value Proposition for Clients</vt:lpstr>
      <vt:lpstr>Middle Market M&amp;A is a Core Focus
---
BofA Securities U.S. M&amp;A 2012–2018</vt:lpstr>
      <vt:lpstr>BofA Securities Top U.S. IPO Underwriter
---
Leading IPO Momentum through 2018-2019 YTD</vt:lpstr>
      <vt:lpstr>Current Market Environment</vt:lpstr>
      <vt:lpstr>Markets up 19% YTD Led by Tech, Amidst Solid Macro Backdrop</vt:lpstr>
      <vt:lpstr> Resilient IPO Market Despite Market Concerns</vt:lpstr>
      <vt:lpstr>Americas M&amp;A Market Landscape
---
Large and Industry Transforming Deals Near Record Levels</vt:lpstr>
      <vt:lpstr>M&amp;A Environment 
---
Themes Underlying M&amp;A Activity</vt:lpstr>
      <vt:lpstr>San Diego M&amp;A Activity Last Twelve Months </vt:lpstr>
      <vt:lpstr>Technology Capital Markets</vt:lpstr>
      <vt:lpstr>Markets up 19% YTD Led by Tech, Amidst Solid Macro Backdrop</vt:lpstr>
      <vt:lpstr>The Tech IPO Landscape Has Shifted</vt:lpstr>
      <vt:lpstr>Recent Aftermarket Performance Has Been Mixed</vt:lpstr>
      <vt:lpstr>Potential US Technology IPO Pipeline</vt:lpstr>
      <vt:lpstr>Technology M&amp;A Overview</vt:lpstr>
      <vt:lpstr>Non-Tech Buyers Increasingly Interested in Technology M&amp;A</vt:lpstr>
      <vt:lpstr>Private Equity Market Environment</vt:lpstr>
      <vt:lpstr>Key Themes</vt:lpstr>
      <vt:lpstr>The Rise of Private Capital Markets</vt:lpstr>
      <vt:lpstr>Expanding Pool of Investors from Mutual Funds to Increasing Number of Growth Equity Firms</vt:lpstr>
      <vt:lpstr>The Number of Large Companies Raising Capital Privately Continues to Grow…</vt:lpstr>
      <vt:lpstr>Flywheel Transforming the Tech Landscape</vt:lpstr>
      <vt:lpstr>What Does this Mean for Technology Execs?</vt:lpstr>
      <vt:lpstr>Key Themes</vt:lpstr>
      <vt:lpstr>Key Themes</vt:lpstr>
      <vt:lpstr>Technology M&amp;A Overview</vt:lpstr>
      <vt:lpstr>Software Stocks’ Performance and Valuations</vt:lpstr>
      <vt:lpstr>Americas Quarterly M&amp;A volume 
---
Rebound Since Q2 2018 Led by Large Deals</vt:lpstr>
      <vt:lpstr>Technology M&amp;A Premiums</vt:lpstr>
      <vt:lpstr>…with Valuations and Outperformance of Public Markets Increasing</vt:lpstr>
    </vt:vector>
  </TitlesOfParts>
  <Company>Merrill Lynch &amp; 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Seibert, Nicholas G - GCIB NY</dc:creator>
  <cp:lastModifiedBy>Wilson, Todd - GCIB SAN</cp:lastModifiedBy>
  <cp:revision>2796</cp:revision>
  <cp:lastPrinted>2019-10-23T03:21:40Z</cp:lastPrinted>
  <dcterms:created xsi:type="dcterms:W3CDTF">2001-12-12T18:24:49Z</dcterms:created>
  <dcterms:modified xsi:type="dcterms:W3CDTF">2019-10-23T03:21:54Z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US</vt:lpwstr>
  </property>
  <property fmtid="{D5CDD505-2E9C-101B-9397-08002B2CF9AE}" pid="3" name="Version">
    <vt:lpwstr>3.4</vt:lpwstr>
  </property>
  <property fmtid="{D5CDD505-2E9C-101B-9397-08002B2CF9AE}" pid="4" name="Version - Last Edited In">
    <vt:lpwstr/>
  </property>
  <property fmtid="{D5CDD505-2E9C-101B-9397-08002B2CF9AE}" pid="5" name="Version - Newest Ever Used">
    <vt:lpwstr>6.0.2</vt:lpwstr>
  </property>
  <property fmtid="{D5CDD505-2E9C-101B-9397-08002B2CF9AE}" pid="6" name="Version - Oldest Ever Used">
    <vt:lpwstr/>
  </property>
  <property fmtid="{D5CDD505-2E9C-101B-9397-08002B2CF9AE}" pid="7" name="_NewReviewCycle">
    <vt:lpwstr/>
  </property>
  <property fmtid="{D5CDD505-2E9C-101B-9397-08002B2CF9AE}" pid="8" name="Edited without Pitchbook 2007">
    <vt:lpwstr>8</vt:lpwstr>
  </property>
  <property fmtid="{D5CDD505-2E9C-101B-9397-08002B2CF9AE}" pid="9" name="TitusGUID">
    <vt:lpwstr>0f484a91-4b38-45a8-afcb-6fb111493bd8</vt:lpwstr>
  </property>
  <property fmtid="{D5CDD505-2E9C-101B-9397-08002B2CF9AE}" pid="10" name="Classification">
    <vt:lpwstr>Unclassified</vt:lpwstr>
  </property>
</Properties>
</file>